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hzZA+dxnj/KhweQaLM5OEJXDIn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F455A5F-6081-4D23-ACC5-E0CD4AD471EF}">
  <a:tblStyle styleId="{7F455A5F-6081-4D23-ACC5-E0CD4AD471E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38267" y="1165677"/>
            <a:ext cx="9915465" cy="3653066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" name="Google Shape;140;p10"/>
          <p:cNvGraphicFramePr/>
          <p:nvPr/>
        </p:nvGraphicFramePr>
        <p:xfrm>
          <a:off x="4487520" y="2895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{7F455A5F-6081-4D23-ACC5-E0CD4AD471EF}</a:tableStyleId>
              </a:tblPr>
              <a:tblGrid>
                <a:gridCol w="3531700"/>
                <a:gridCol w="3531700"/>
              </a:tblGrid>
              <a:tr h="1175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8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Calibri"/>
                        <a:buNone/>
                      </a:pPr>
                      <a:r>
                        <a:t/>
                      </a:r>
                      <a:endParaRPr b="0" sz="2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1" name="Google Shape;141;p10"/>
          <p:cNvSpPr txBox="1"/>
          <p:nvPr/>
        </p:nvSpPr>
        <p:spPr>
          <a:xfrm>
            <a:off x="5115354" y="685725"/>
            <a:ext cx="13479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ast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0"/>
          <p:cNvSpPr txBox="1"/>
          <p:nvPr/>
        </p:nvSpPr>
        <p:spPr>
          <a:xfrm>
            <a:off x="5052390" y="1912885"/>
            <a:ext cx="282271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resent</a:t>
            </a:r>
            <a:endParaRPr/>
          </a:p>
        </p:txBody>
      </p:sp>
      <p:sp>
        <p:nvSpPr>
          <p:cNvPr id="143" name="Google Shape;143;p10"/>
          <p:cNvSpPr txBox="1"/>
          <p:nvPr/>
        </p:nvSpPr>
        <p:spPr>
          <a:xfrm>
            <a:off x="5178288" y="3401454"/>
            <a:ext cx="24715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pinion</a:t>
            </a:r>
            <a:endParaRPr/>
          </a:p>
        </p:txBody>
      </p:sp>
      <p:sp>
        <p:nvSpPr>
          <p:cNvPr id="144" name="Google Shape;144;p10"/>
          <p:cNvSpPr txBox="1"/>
          <p:nvPr/>
        </p:nvSpPr>
        <p:spPr>
          <a:xfrm>
            <a:off x="5052390" y="4795276"/>
            <a:ext cx="259742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uture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0"/>
          <p:cNvSpPr txBox="1"/>
          <p:nvPr/>
        </p:nvSpPr>
        <p:spPr>
          <a:xfrm>
            <a:off x="223629" y="305068"/>
            <a:ext cx="3949148" cy="6247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School:</a:t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Opinion of your school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Homework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Activities-yesterday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Future plans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Google Shape;150;p11"/>
          <p:cNvGraphicFramePr/>
          <p:nvPr/>
        </p:nvGraphicFramePr>
        <p:xfrm>
          <a:off x="4487520" y="2895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{7F455A5F-6081-4D23-ACC5-E0CD4AD471EF}</a:tableStyleId>
              </a:tblPr>
              <a:tblGrid>
                <a:gridCol w="3531700"/>
                <a:gridCol w="3531700"/>
              </a:tblGrid>
              <a:tr h="1175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8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Calibri"/>
                        <a:buNone/>
                      </a:pPr>
                      <a:r>
                        <a:t/>
                      </a:r>
                      <a:endParaRPr b="0" sz="2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0" lang="en-GB" sz="36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Activities-yesterday</a:t>
                      </a:r>
                      <a:r>
                        <a:rPr b="0" lang="en-GB" sz="2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lang="en-GB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Homework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GB" sz="3200">
                          <a:latin typeface="Arial"/>
                          <a:ea typeface="Arial"/>
                          <a:cs typeface="Arial"/>
                          <a:sym typeface="Arial"/>
                        </a:rPr>
                        <a:t>Opinion of your school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lang="en-GB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Future plans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1" name="Google Shape;151;p11"/>
          <p:cNvSpPr txBox="1"/>
          <p:nvPr/>
        </p:nvSpPr>
        <p:spPr>
          <a:xfrm>
            <a:off x="5178304" y="692500"/>
            <a:ext cx="13098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ast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1"/>
          <p:cNvSpPr txBox="1"/>
          <p:nvPr/>
        </p:nvSpPr>
        <p:spPr>
          <a:xfrm>
            <a:off x="5115339" y="2475583"/>
            <a:ext cx="282271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resent</a:t>
            </a:r>
            <a:endParaRPr/>
          </a:p>
        </p:txBody>
      </p:sp>
      <p:sp>
        <p:nvSpPr>
          <p:cNvPr id="153" name="Google Shape;153;p11"/>
          <p:cNvSpPr txBox="1"/>
          <p:nvPr/>
        </p:nvSpPr>
        <p:spPr>
          <a:xfrm>
            <a:off x="5178288" y="3843179"/>
            <a:ext cx="24715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pinion</a:t>
            </a:r>
            <a:endParaRPr/>
          </a:p>
        </p:txBody>
      </p:sp>
      <p:sp>
        <p:nvSpPr>
          <p:cNvPr id="154" name="Google Shape;154;p11"/>
          <p:cNvSpPr txBox="1"/>
          <p:nvPr/>
        </p:nvSpPr>
        <p:spPr>
          <a:xfrm>
            <a:off x="5052390" y="5334515"/>
            <a:ext cx="259742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uture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1"/>
          <p:cNvSpPr txBox="1"/>
          <p:nvPr/>
        </p:nvSpPr>
        <p:spPr>
          <a:xfrm>
            <a:off x="223629" y="305068"/>
            <a:ext cx="3949148" cy="6247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School:</a:t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Opinion of your school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Homework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Activities-yesterday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Future plans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1385" y="1174272"/>
            <a:ext cx="8529230" cy="4206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8735" y="551543"/>
            <a:ext cx="11134530" cy="2598057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95" name="Google Shape;95;p3"/>
          <p:cNvSpPr txBox="1"/>
          <p:nvPr/>
        </p:nvSpPr>
        <p:spPr>
          <a:xfrm>
            <a:off x="1262269" y="3988904"/>
            <a:ext cx="9667462" cy="33855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Fastfood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Typical activity-eg what you eat for breakfast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Typical physical activity you like doing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Cigarettes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Google Shape;100;p4"/>
          <p:cNvGraphicFramePr/>
          <p:nvPr/>
        </p:nvGraphicFramePr>
        <p:xfrm>
          <a:off x="463826" y="3962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{7F455A5F-6081-4D23-ACC5-E0CD4AD471EF}</a:tableStyleId>
              </a:tblPr>
              <a:tblGrid>
                <a:gridCol w="5632175"/>
                <a:gridCol w="5632175"/>
              </a:tblGrid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0" u="none" cap="none" strike="noStrik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8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36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36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Fastfood</a:t>
                      </a:r>
                      <a:endParaRPr b="0" sz="36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>
                          <a:latin typeface="Arial"/>
                          <a:ea typeface="Arial"/>
                          <a:cs typeface="Arial"/>
                          <a:sym typeface="Arial"/>
                        </a:rPr>
                        <a:t>Typical activity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>
                          <a:latin typeface="Arial"/>
                          <a:ea typeface="Arial"/>
                          <a:cs typeface="Arial"/>
                          <a:sym typeface="Arial"/>
                        </a:rPr>
                        <a:t>eg what you eat for breakfast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200">
                          <a:latin typeface="Arial"/>
                          <a:ea typeface="Arial"/>
                          <a:cs typeface="Arial"/>
                          <a:sym typeface="Arial"/>
                        </a:rPr>
                        <a:t>Typical physical activity you like doing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 </a:t>
                      </a:r>
                      <a:r>
                        <a:rPr lang="en-GB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Cigarettes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1" name="Google Shape;101;p4"/>
          <p:cNvSpPr txBox="1"/>
          <p:nvPr/>
        </p:nvSpPr>
        <p:spPr>
          <a:xfrm>
            <a:off x="1229154" y="811750"/>
            <a:ext cx="1347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ast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4"/>
          <p:cNvSpPr txBox="1"/>
          <p:nvPr/>
        </p:nvSpPr>
        <p:spPr>
          <a:xfrm>
            <a:off x="1053546" y="2020792"/>
            <a:ext cx="282271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resent</a:t>
            </a:r>
            <a:endParaRPr/>
          </a:p>
        </p:txBody>
      </p:sp>
      <p:sp>
        <p:nvSpPr>
          <p:cNvPr id="103" name="Google Shape;103;p4"/>
          <p:cNvSpPr txBox="1"/>
          <p:nvPr/>
        </p:nvSpPr>
        <p:spPr>
          <a:xfrm>
            <a:off x="1229138" y="3429000"/>
            <a:ext cx="24715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pinion</a:t>
            </a:r>
            <a:endParaRPr/>
          </a:p>
        </p:txBody>
      </p:sp>
      <p:sp>
        <p:nvSpPr>
          <p:cNvPr id="104" name="Google Shape;104;p4"/>
          <p:cNvSpPr txBox="1"/>
          <p:nvPr/>
        </p:nvSpPr>
        <p:spPr>
          <a:xfrm>
            <a:off x="1023728" y="5307337"/>
            <a:ext cx="259742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uture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5"/>
          <p:cNvPicPr preferRelativeResize="0"/>
          <p:nvPr/>
        </p:nvPicPr>
        <p:blipFill rotWithShape="1">
          <a:blip r:embed="rId3">
            <a:alphaModFix/>
          </a:blip>
          <a:srcRect b="11977" l="1686" r="3198" t="5542"/>
          <a:stretch/>
        </p:blipFill>
        <p:spPr>
          <a:xfrm>
            <a:off x="1291771" y="161109"/>
            <a:ext cx="9608457" cy="2128133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graphicFrame>
        <p:nvGraphicFramePr>
          <p:cNvPr id="110" name="Google Shape;110;p5"/>
          <p:cNvGraphicFramePr/>
          <p:nvPr/>
        </p:nvGraphicFramePr>
        <p:xfrm>
          <a:off x="1811611" y="261257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{7F455A5F-6081-4D23-ACC5-E0CD4AD471EF}</a:tableStyleId>
              </a:tblPr>
              <a:tblGrid>
                <a:gridCol w="8568775"/>
              </a:tblGrid>
              <a:tr h="677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Step 1: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Read the text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7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Step 2: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Break down into small phrases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7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Step 3: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Underline or highlight what you can do instantly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72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Step 4: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Write the translation of each part you know in sentences. Leave a line for bits you don’t know, yet. </a:t>
                      </a:r>
                      <a:endParaRPr b="1" sz="2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GB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Step 5: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Look at those gaps, can you think logically what needs to go there?</a:t>
                      </a:r>
                      <a:endParaRPr b="1" sz="2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6"/>
          <p:cNvPicPr preferRelativeResize="0"/>
          <p:nvPr/>
        </p:nvPicPr>
        <p:blipFill rotWithShape="1">
          <a:blip r:embed="rId3">
            <a:alphaModFix/>
          </a:blip>
          <a:srcRect b="0" l="0" r="1761" t="0"/>
          <a:stretch/>
        </p:blipFill>
        <p:spPr>
          <a:xfrm>
            <a:off x="1826116" y="233475"/>
            <a:ext cx="8539768" cy="6391049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341" y="1643270"/>
            <a:ext cx="11511318" cy="3154017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/>
          <p:nvPr/>
        </p:nvSpPr>
        <p:spPr>
          <a:xfrm>
            <a:off x="6188765" y="529507"/>
            <a:ext cx="5446644" cy="3300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Adjectives and emotions </a:t>
            </a:r>
            <a:endParaRPr/>
          </a:p>
          <a:p>
            <a:pPr indent="-342900" lvl="0" marL="342900" marR="0" rtl="0" algn="l">
              <a:lnSpc>
                <a:spcPct val="107000"/>
              </a:lnSpc>
              <a:spcBef>
                <a:spcPts val="825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Talk about others</a:t>
            </a:r>
            <a:endParaRPr/>
          </a:p>
          <a:p>
            <a:pPr indent="-342900" lvl="0" marL="342900" marR="0" rtl="0" algn="l">
              <a:lnSpc>
                <a:spcPct val="147000"/>
              </a:lnSpc>
              <a:spcBef>
                <a:spcPts val="83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something complex to show flow</a:t>
            </a:r>
            <a:endParaRPr/>
          </a:p>
          <a:p>
            <a:pPr indent="-342900" lvl="0" marL="342900" marR="0" rtl="0" algn="l">
              <a:lnSpc>
                <a:spcPct val="107000"/>
              </a:lnSpc>
              <a:spcBef>
                <a:spcPts val="95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Details and description </a:t>
            </a:r>
            <a:endParaRPr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8"/>
          <p:cNvSpPr/>
          <p:nvPr/>
        </p:nvSpPr>
        <p:spPr>
          <a:xfrm>
            <a:off x="437322" y="161983"/>
            <a:ext cx="4850295" cy="65428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P.P.O.F</a:t>
            </a:r>
            <a:endParaRPr/>
          </a:p>
          <a:p>
            <a:pPr indent="-342900" lvl="0" marL="342900" marR="0" rtl="0" algn="l">
              <a:lnSpc>
                <a:spcPct val="147000"/>
              </a:lnSpc>
              <a:spcBef>
                <a:spcPts val="83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Right tense for the bullet point</a:t>
            </a:r>
            <a:endParaRPr/>
          </a:p>
          <a:p>
            <a:pPr indent="-342900" lvl="0" marL="342900" marR="0" rtl="0" algn="l">
              <a:lnSpc>
                <a:spcPct val="147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Three tenses – </a:t>
            </a:r>
            <a:endParaRPr/>
          </a:p>
          <a:p>
            <a:pPr indent="-342900" lvl="0" marL="342900" marR="0" rtl="0" algn="l">
              <a:lnSpc>
                <a:spcPct val="147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Past, present and future</a:t>
            </a:r>
            <a:endParaRPr/>
          </a:p>
          <a:p>
            <a:pPr indent="0" lvl="0" marL="0" marR="0" rtl="0" algn="l">
              <a:lnSpc>
                <a:spcPct val="147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J.O.E - Justify your </a:t>
            </a:r>
            <a:endParaRPr/>
          </a:p>
          <a:p>
            <a:pPr indent="0" lvl="0" marL="286385" marR="0" rtl="0" algn="l">
              <a:lnSpc>
                <a:spcPct val="107000"/>
              </a:lnSpc>
              <a:spcBef>
                <a:spcPts val="725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Opinions with an Example</a:t>
            </a:r>
            <a:endParaRPr/>
          </a:p>
          <a:p>
            <a:pPr indent="0" lvl="0" marL="286385" marR="0" rtl="0" algn="l">
              <a:lnSpc>
                <a:spcPct val="107000"/>
              </a:lnSpc>
              <a:spcBef>
                <a:spcPts val="825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825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Negatives </a:t>
            </a:r>
            <a:endParaRPr/>
          </a:p>
          <a:p>
            <a:pPr indent="-342900" lvl="0" marL="342900" marR="0" rtl="0" algn="l">
              <a:lnSpc>
                <a:spcPct val="107000"/>
              </a:lnSpc>
              <a:spcBef>
                <a:spcPts val="83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expressions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Google Shape;131;p9"/>
          <p:cNvGraphicFramePr/>
          <p:nvPr/>
        </p:nvGraphicFramePr>
        <p:xfrm>
          <a:off x="556591" y="71966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{7F455A5F-6081-4D23-ACC5-E0CD4AD471EF}</a:tableStyleId>
              </a:tblPr>
              <a:tblGrid>
                <a:gridCol w="5632175"/>
                <a:gridCol w="5632175"/>
              </a:tblGrid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8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2" name="Google Shape;132;p9"/>
          <p:cNvSpPr txBox="1"/>
          <p:nvPr/>
        </p:nvSpPr>
        <p:spPr>
          <a:xfrm>
            <a:off x="1219200" y="1166200"/>
            <a:ext cx="12456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ast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9"/>
          <p:cNvSpPr txBox="1"/>
          <p:nvPr/>
        </p:nvSpPr>
        <p:spPr>
          <a:xfrm>
            <a:off x="1166189" y="2277270"/>
            <a:ext cx="282271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resent</a:t>
            </a:r>
            <a:endParaRPr/>
          </a:p>
        </p:txBody>
      </p:sp>
      <p:sp>
        <p:nvSpPr>
          <p:cNvPr id="134" name="Google Shape;134;p9"/>
          <p:cNvSpPr txBox="1"/>
          <p:nvPr/>
        </p:nvSpPr>
        <p:spPr>
          <a:xfrm>
            <a:off x="1341781" y="3749734"/>
            <a:ext cx="24715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pinion</a:t>
            </a:r>
            <a:endParaRPr/>
          </a:p>
        </p:txBody>
      </p:sp>
      <p:sp>
        <p:nvSpPr>
          <p:cNvPr id="135" name="Google Shape;135;p9"/>
          <p:cNvSpPr txBox="1"/>
          <p:nvPr/>
        </p:nvSpPr>
        <p:spPr>
          <a:xfrm>
            <a:off x="1166189" y="5307338"/>
            <a:ext cx="259742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uture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2022-01-16T16:21:54Z</dcterms:created>
  <dc:creator>Allen</dc:creator>
</cp:coreProperties>
</file>