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hycheHxllFbOlr3lEF9XVuWhH/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04B46ED-3B8B-4A83-B1B2-83173E1A94AA}">
  <a:tblStyle styleId="{D04B46ED-3B8B-4A83-B1B2-83173E1A94A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0341" y="1643270"/>
            <a:ext cx="11511318" cy="3154017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"/>
          <p:cNvSpPr/>
          <p:nvPr/>
        </p:nvSpPr>
        <p:spPr>
          <a:xfrm>
            <a:off x="377371" y="1228397"/>
            <a:ext cx="11437257" cy="4401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love sport, I play football twice a week and I often go to the sports centre.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My older brother wants to get fit.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 never used to do any exercise, but he joined a gym last month.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 has also started running everyday and he would like to </a:t>
            </a:r>
            <a:r>
              <a:rPr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continue doing it even in winter.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/>
          <p:nvPr/>
        </p:nvSpPr>
        <p:spPr>
          <a:xfrm>
            <a:off x="6188765" y="529507"/>
            <a:ext cx="5446644" cy="3300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b="0" i="0" lang="en-GB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Adjectives and emotions </a:t>
            </a:r>
            <a:endParaRPr/>
          </a:p>
          <a:p>
            <a:pPr indent="-342900" lvl="0" marL="342900" marR="0" rtl="0" algn="l">
              <a:lnSpc>
                <a:spcPct val="107000"/>
              </a:lnSpc>
              <a:spcBef>
                <a:spcPts val="825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b="0" i="0" lang="en-GB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Talk about others</a:t>
            </a:r>
            <a:endParaRPr/>
          </a:p>
          <a:p>
            <a:pPr indent="-342900" lvl="0" marL="342900" marR="0" rtl="0" algn="l">
              <a:lnSpc>
                <a:spcPct val="147000"/>
              </a:lnSpc>
              <a:spcBef>
                <a:spcPts val="83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b="0" i="0" lang="en-GB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something complex to show flow</a:t>
            </a:r>
            <a:endParaRPr/>
          </a:p>
          <a:p>
            <a:pPr indent="-342900" lvl="0" marL="342900" marR="0" rtl="0" algn="l">
              <a:lnSpc>
                <a:spcPct val="107000"/>
              </a:lnSpc>
              <a:spcBef>
                <a:spcPts val="95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b="0" i="0" lang="en-GB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Details and description 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"/>
          <p:cNvSpPr/>
          <p:nvPr/>
        </p:nvSpPr>
        <p:spPr>
          <a:xfrm>
            <a:off x="437322" y="161983"/>
            <a:ext cx="4850295" cy="65428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P.P.O.F</a:t>
            </a:r>
            <a:endParaRPr/>
          </a:p>
          <a:p>
            <a:pPr indent="-342900" lvl="0" marL="342900" marR="0" rtl="0" algn="l">
              <a:lnSpc>
                <a:spcPct val="147000"/>
              </a:lnSpc>
              <a:spcBef>
                <a:spcPts val="83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Right tense for the bullet point</a:t>
            </a:r>
            <a:endParaRPr/>
          </a:p>
          <a:p>
            <a:pPr indent="-342900" lvl="0" marL="342900" marR="0" rtl="0" algn="l">
              <a:lnSpc>
                <a:spcPct val="147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Three tenses – </a:t>
            </a:r>
            <a:endParaRPr/>
          </a:p>
          <a:p>
            <a:pPr indent="-342900" lvl="0" marL="342900" marR="0" rtl="0" algn="l">
              <a:lnSpc>
                <a:spcPct val="147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Past, present and future</a:t>
            </a:r>
            <a:endParaRPr/>
          </a:p>
          <a:p>
            <a:pPr indent="0" lvl="0" marL="0" marR="0" rtl="0" algn="l">
              <a:lnSpc>
                <a:spcPct val="147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7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J.O.E - Justify your </a:t>
            </a:r>
            <a:endParaRPr/>
          </a:p>
          <a:p>
            <a:pPr indent="0" lvl="0" marL="286385" marR="0" rtl="0" algn="l">
              <a:lnSpc>
                <a:spcPct val="107000"/>
              </a:lnSpc>
              <a:spcBef>
                <a:spcPts val="725"/>
              </a:spcBef>
              <a:spcAft>
                <a:spcPts val="0"/>
              </a:spcAft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Opinions with an Example</a:t>
            </a:r>
            <a:endParaRPr/>
          </a:p>
          <a:p>
            <a:pPr indent="0" lvl="0" marL="286385" marR="0" rtl="0" algn="l">
              <a:lnSpc>
                <a:spcPct val="107000"/>
              </a:lnSpc>
              <a:spcBef>
                <a:spcPts val="825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7000"/>
              </a:lnSpc>
              <a:spcBef>
                <a:spcPts val="825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Negatives </a:t>
            </a:r>
            <a:endParaRPr/>
          </a:p>
          <a:p>
            <a:pPr indent="-342900" lvl="0" marL="342900" marR="0" rtl="0" algn="l">
              <a:lnSpc>
                <a:spcPct val="107000"/>
              </a:lnSpc>
              <a:spcBef>
                <a:spcPts val="83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expressions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" name="Google Shape;95;p3"/>
          <p:cNvGraphicFramePr/>
          <p:nvPr/>
        </p:nvGraphicFramePr>
        <p:xfrm>
          <a:off x="556591" y="71966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{D04B46ED-3B8B-4A83-B1B2-83173E1A94AA}</a:tableStyleId>
              </a:tblPr>
              <a:tblGrid>
                <a:gridCol w="5632175"/>
                <a:gridCol w="5632175"/>
              </a:tblGrid>
              <a:tr h="1287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8000" u="none" cap="none" strike="noStrik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</a:t>
                      </a:r>
                      <a:endParaRPr sz="8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87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87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87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6" name="Google Shape;96;p3"/>
          <p:cNvSpPr txBox="1"/>
          <p:nvPr/>
        </p:nvSpPr>
        <p:spPr>
          <a:xfrm>
            <a:off x="1219200" y="1166200"/>
            <a:ext cx="12456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ast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3"/>
          <p:cNvSpPr txBox="1"/>
          <p:nvPr/>
        </p:nvSpPr>
        <p:spPr>
          <a:xfrm>
            <a:off x="1166189" y="2277270"/>
            <a:ext cx="282271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resent</a:t>
            </a:r>
            <a:endParaRPr/>
          </a:p>
        </p:txBody>
      </p:sp>
      <p:sp>
        <p:nvSpPr>
          <p:cNvPr id="98" name="Google Shape;98;p3"/>
          <p:cNvSpPr txBox="1"/>
          <p:nvPr/>
        </p:nvSpPr>
        <p:spPr>
          <a:xfrm>
            <a:off x="1341781" y="3749734"/>
            <a:ext cx="247153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pinion</a:t>
            </a:r>
            <a:endParaRPr/>
          </a:p>
        </p:txBody>
      </p:sp>
      <p:sp>
        <p:nvSpPr>
          <p:cNvPr id="99" name="Google Shape;99;p3"/>
          <p:cNvSpPr txBox="1"/>
          <p:nvPr/>
        </p:nvSpPr>
        <p:spPr>
          <a:xfrm>
            <a:off x="1166189" y="5307338"/>
            <a:ext cx="259742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uture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p4"/>
          <p:cNvGraphicFramePr/>
          <p:nvPr/>
        </p:nvGraphicFramePr>
        <p:xfrm>
          <a:off x="4487520" y="28956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{D04B46ED-3B8B-4A83-B1B2-83173E1A94AA}</a:tableStyleId>
              </a:tblPr>
              <a:tblGrid>
                <a:gridCol w="3531700"/>
                <a:gridCol w="3531700"/>
              </a:tblGrid>
              <a:tr h="1175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80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</a:t>
                      </a:r>
                      <a:endParaRPr sz="8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Calibri"/>
                        <a:buNone/>
                      </a:pPr>
                      <a:r>
                        <a:t/>
                      </a:r>
                      <a:endParaRPr b="0" sz="2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2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2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2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5" name="Google Shape;105;p4"/>
          <p:cNvSpPr txBox="1"/>
          <p:nvPr/>
        </p:nvSpPr>
        <p:spPr>
          <a:xfrm>
            <a:off x="5115352" y="685725"/>
            <a:ext cx="11622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ast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4"/>
          <p:cNvSpPr txBox="1"/>
          <p:nvPr/>
        </p:nvSpPr>
        <p:spPr>
          <a:xfrm>
            <a:off x="5052390" y="1912885"/>
            <a:ext cx="282271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resent</a:t>
            </a:r>
            <a:endParaRPr/>
          </a:p>
        </p:txBody>
      </p:sp>
      <p:sp>
        <p:nvSpPr>
          <p:cNvPr id="107" name="Google Shape;107;p4"/>
          <p:cNvSpPr txBox="1"/>
          <p:nvPr/>
        </p:nvSpPr>
        <p:spPr>
          <a:xfrm>
            <a:off x="5178288" y="3401454"/>
            <a:ext cx="247153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pinion</a:t>
            </a:r>
            <a:endParaRPr/>
          </a:p>
        </p:txBody>
      </p:sp>
      <p:sp>
        <p:nvSpPr>
          <p:cNvPr id="108" name="Google Shape;108;p4"/>
          <p:cNvSpPr txBox="1"/>
          <p:nvPr/>
        </p:nvSpPr>
        <p:spPr>
          <a:xfrm>
            <a:off x="5052390" y="4795276"/>
            <a:ext cx="259742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uture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4"/>
          <p:cNvSpPr txBox="1"/>
          <p:nvPr/>
        </p:nvSpPr>
        <p:spPr>
          <a:xfrm>
            <a:off x="223629" y="305068"/>
            <a:ext cx="3949148" cy="6247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School:</a:t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Opinion of your school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Homework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Activities-yesterday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Future plans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" name="Google Shape;114;p5"/>
          <p:cNvGraphicFramePr/>
          <p:nvPr/>
        </p:nvGraphicFramePr>
        <p:xfrm>
          <a:off x="4487520" y="28956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{D04B46ED-3B8B-4A83-B1B2-83173E1A94AA}</a:tableStyleId>
              </a:tblPr>
              <a:tblGrid>
                <a:gridCol w="3531700"/>
                <a:gridCol w="3531700"/>
              </a:tblGrid>
              <a:tr h="1175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80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</a:t>
                      </a:r>
                      <a:endParaRPr sz="8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Calibri"/>
                        <a:buNone/>
                      </a:pPr>
                      <a:r>
                        <a:t/>
                      </a:r>
                      <a:endParaRPr b="0" sz="2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Arial"/>
                        <a:buNone/>
                      </a:pPr>
                      <a:r>
                        <a:rPr b="0" lang="en-GB" sz="36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Activities-yesterday</a:t>
                      </a:r>
                      <a:r>
                        <a:rPr b="0" lang="en-GB" sz="28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2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Arial"/>
                        <a:buNone/>
                      </a:pPr>
                      <a:r>
                        <a:rPr lang="en-GB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Homework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2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Arial"/>
                        <a:buNone/>
                      </a:pPr>
                      <a:r>
                        <a:rPr lang="en-GB" sz="3200">
                          <a:latin typeface="Arial"/>
                          <a:ea typeface="Arial"/>
                          <a:cs typeface="Arial"/>
                          <a:sym typeface="Arial"/>
                        </a:rPr>
                        <a:t>Opinion of your school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2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7CAAC"/>
                        </a:buClr>
                        <a:buSzPts val="7200"/>
                        <a:buFont typeface="Arial"/>
                        <a:buNone/>
                      </a:pPr>
                      <a:r>
                        <a:rPr b="1" lang="en-GB" sz="7200" cap="none">
                          <a:solidFill>
                            <a:srgbClr val="F7CAA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 sz="7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Arial"/>
                        <a:buNone/>
                      </a:pPr>
                      <a:r>
                        <a:rPr lang="en-GB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Future plans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5" name="Google Shape;115;p5"/>
          <p:cNvSpPr txBox="1"/>
          <p:nvPr/>
        </p:nvSpPr>
        <p:spPr>
          <a:xfrm>
            <a:off x="5178303" y="692500"/>
            <a:ext cx="12603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ast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5"/>
          <p:cNvSpPr txBox="1"/>
          <p:nvPr/>
        </p:nvSpPr>
        <p:spPr>
          <a:xfrm>
            <a:off x="5115339" y="2475583"/>
            <a:ext cx="282271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resent</a:t>
            </a:r>
            <a:endParaRPr/>
          </a:p>
        </p:txBody>
      </p:sp>
      <p:sp>
        <p:nvSpPr>
          <p:cNvPr id="117" name="Google Shape;117;p5"/>
          <p:cNvSpPr txBox="1"/>
          <p:nvPr/>
        </p:nvSpPr>
        <p:spPr>
          <a:xfrm>
            <a:off x="5178288" y="3843179"/>
            <a:ext cx="247153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pinion</a:t>
            </a:r>
            <a:endParaRPr/>
          </a:p>
        </p:txBody>
      </p:sp>
      <p:sp>
        <p:nvSpPr>
          <p:cNvPr id="118" name="Google Shape;118;p5"/>
          <p:cNvSpPr txBox="1"/>
          <p:nvPr/>
        </p:nvSpPr>
        <p:spPr>
          <a:xfrm>
            <a:off x="5052390" y="5334515"/>
            <a:ext cx="259742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uture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5"/>
          <p:cNvSpPr txBox="1"/>
          <p:nvPr/>
        </p:nvSpPr>
        <p:spPr>
          <a:xfrm>
            <a:off x="223629" y="305068"/>
            <a:ext cx="3949148" cy="6247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School:</a:t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Opinion of your school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Homework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Activities-yesterday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Future plans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6"/>
          <p:cNvPicPr preferRelativeResize="0"/>
          <p:nvPr/>
        </p:nvPicPr>
        <p:blipFill rotWithShape="1">
          <a:blip r:embed="rId3">
            <a:alphaModFix/>
          </a:blip>
          <a:srcRect b="1554" l="1192" r="0" t="0"/>
          <a:stretch/>
        </p:blipFill>
        <p:spPr>
          <a:xfrm>
            <a:off x="596348" y="717428"/>
            <a:ext cx="11133588" cy="5338815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8"/>
          <p:cNvPicPr preferRelativeResize="0"/>
          <p:nvPr/>
        </p:nvPicPr>
        <p:blipFill rotWithShape="1">
          <a:blip r:embed="rId3">
            <a:alphaModFix/>
          </a:blip>
          <a:srcRect b="1490" l="0" r="1727" t="0"/>
          <a:stretch/>
        </p:blipFill>
        <p:spPr>
          <a:xfrm rot="5400000">
            <a:off x="2654806" y="-1606828"/>
            <a:ext cx="6590843" cy="10071656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"/>
          <p:cNvSpPr txBox="1"/>
          <p:nvPr/>
        </p:nvSpPr>
        <p:spPr>
          <a:xfrm>
            <a:off x="775253" y="318052"/>
            <a:ext cx="10495722" cy="12311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GB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advantage/disadvantage of your holiday destination</a:t>
            </a:r>
            <a:endParaRPr/>
          </a:p>
          <a:p>
            <a:pPr indent="-457200" lvl="0" marL="4572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GB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memorable occasion/day/night/event during your holiday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5" name="Google Shape;135;p9"/>
          <p:cNvPicPr preferRelativeResize="0"/>
          <p:nvPr/>
        </p:nvPicPr>
        <p:blipFill rotWithShape="1">
          <a:blip r:embed="rId3">
            <a:alphaModFix/>
          </a:blip>
          <a:srcRect b="1490" l="21538" r="1727" t="0"/>
          <a:stretch/>
        </p:blipFill>
        <p:spPr>
          <a:xfrm rot="5400000">
            <a:off x="3661969" y="-913492"/>
            <a:ext cx="5146356" cy="10071656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10"/>
          <p:cNvPicPr preferRelativeResize="0"/>
          <p:nvPr/>
        </p:nvPicPr>
        <p:blipFill rotWithShape="1">
          <a:blip r:embed="rId3">
            <a:alphaModFix/>
          </a:blip>
          <a:srcRect b="0" l="0" r="0" t="3486"/>
          <a:stretch/>
        </p:blipFill>
        <p:spPr>
          <a:xfrm>
            <a:off x="867085" y="424069"/>
            <a:ext cx="10457829" cy="2040835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graphicFrame>
        <p:nvGraphicFramePr>
          <p:cNvPr id="141" name="Google Shape;141;p10"/>
          <p:cNvGraphicFramePr/>
          <p:nvPr/>
        </p:nvGraphicFramePr>
        <p:xfrm>
          <a:off x="1811610" y="27763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{D04B46ED-3B8B-4A83-B1B2-83173E1A94AA}</a:tableStyleId>
              </a:tblPr>
              <a:tblGrid>
                <a:gridCol w="85687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4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Step 1: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4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Read the text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Step 2: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Break the text down into sentences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Step 3: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Underline or highlight what you can do instantly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Step 4: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24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Write the translation of each part you know in sentences. Leave a line for bits you don’t know, yet. </a:t>
                      </a:r>
                      <a:endParaRPr b="0" sz="24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2022-01-16T16:21:54Z</dcterms:created>
  <dc:creator>Allen</dc:creator>
</cp:coreProperties>
</file>