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82BC"/>
    <a:srgbClr val="E856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486BA8-7144-4EB6-BBF9-051818383893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F0FFE-C57B-40A1-8C5F-3E6C17EC4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320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3055-458A-4F25-A540-85010154F42C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A6F0A-F9C9-461A-A8B9-6BC005D8C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72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3055-458A-4F25-A540-85010154F42C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A6F0A-F9C9-461A-A8B9-6BC005D8C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68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3055-458A-4F25-A540-85010154F42C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A6F0A-F9C9-461A-A8B9-6BC005D8C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49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3055-458A-4F25-A540-85010154F42C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A6F0A-F9C9-461A-A8B9-6BC005D8C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96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3055-458A-4F25-A540-85010154F42C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A6F0A-F9C9-461A-A8B9-6BC005D8C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71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3055-458A-4F25-A540-85010154F42C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A6F0A-F9C9-461A-A8B9-6BC005D8C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98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3055-458A-4F25-A540-85010154F42C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A6F0A-F9C9-461A-A8B9-6BC005D8C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099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3055-458A-4F25-A540-85010154F42C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A6F0A-F9C9-461A-A8B9-6BC005D8C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518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3055-458A-4F25-A540-85010154F42C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A6F0A-F9C9-461A-A8B9-6BC005D8C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08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3055-458A-4F25-A540-85010154F42C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A6F0A-F9C9-461A-A8B9-6BC005D8C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222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3055-458A-4F25-A540-85010154F42C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A6F0A-F9C9-461A-A8B9-6BC005D8C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486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73055-458A-4F25-A540-85010154F42C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A6F0A-F9C9-461A-A8B9-6BC005D8C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39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ed Rectangle 24"/>
          <p:cNvSpPr/>
          <p:nvPr/>
        </p:nvSpPr>
        <p:spPr>
          <a:xfrm>
            <a:off x="22627" y="4011386"/>
            <a:ext cx="2195736" cy="1077218"/>
          </a:xfrm>
          <a:prstGeom prst="roundRect">
            <a:avLst/>
          </a:prstGeom>
          <a:ln>
            <a:solidFill>
              <a:srgbClr val="8282B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Rounded Rectangle 23"/>
          <p:cNvSpPr/>
          <p:nvPr/>
        </p:nvSpPr>
        <p:spPr>
          <a:xfrm>
            <a:off x="5724129" y="4011387"/>
            <a:ext cx="2520280" cy="1358420"/>
          </a:xfrm>
          <a:prstGeom prst="round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ounded Rectangle 17"/>
          <p:cNvSpPr/>
          <p:nvPr/>
        </p:nvSpPr>
        <p:spPr>
          <a:xfrm>
            <a:off x="6053418" y="2511610"/>
            <a:ext cx="3012194" cy="1408802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ounded Rectangle 19"/>
          <p:cNvSpPr/>
          <p:nvPr/>
        </p:nvSpPr>
        <p:spPr>
          <a:xfrm>
            <a:off x="2666967" y="648811"/>
            <a:ext cx="3211082" cy="3746295"/>
          </a:xfrm>
          <a:prstGeom prst="round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35778" y="808788"/>
            <a:ext cx="2532938" cy="3168352"/>
          </a:xfrm>
          <a:prstGeom prst="round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29479" y="53724"/>
            <a:ext cx="76017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Aharoni" panose="02010803020104030203" pitchFamily="2" charset="-79"/>
                <a:cs typeface="Aharoni" panose="02010803020104030203" pitchFamily="2" charset="-79"/>
              </a:rPr>
              <a:t>AQA French </a:t>
            </a:r>
            <a:r>
              <a:rPr lang="en-GB" sz="4000" dirty="0">
                <a:latin typeface="Aharoni" panose="02010803020104030203" pitchFamily="2" charset="-79"/>
                <a:cs typeface="Aharoni" panose="02010803020104030203" pitchFamily="2" charset="-79"/>
              </a:rPr>
              <a:t>150 </a:t>
            </a:r>
            <a:r>
              <a:rPr lang="en-GB" sz="2800" dirty="0">
                <a:latin typeface="Aharoni" panose="02010803020104030203" pitchFamily="2" charset="-79"/>
                <a:cs typeface="Aharoni" panose="02010803020104030203" pitchFamily="2" charset="-79"/>
              </a:rPr>
              <a:t>Word Paper </a:t>
            </a:r>
            <a:r>
              <a:rPr lang="en-GB" sz="4400" dirty="0">
                <a:latin typeface="Aharoni" panose="02010803020104030203" pitchFamily="2" charset="-79"/>
                <a:cs typeface="Aharoni" panose="02010803020104030203" pitchFamily="2" charset="-79"/>
              </a:rPr>
              <a:t>4</a:t>
            </a:r>
            <a:r>
              <a:rPr lang="en-GB" sz="2800" dirty="0">
                <a:latin typeface="Aharoni" panose="02010803020104030203" pitchFamily="2" charset="-79"/>
                <a:cs typeface="Aharoni" panose="02010803020104030203" pitchFamily="2" charset="-79"/>
              </a:rPr>
              <a:t> Writing Mat</a:t>
            </a:r>
          </a:p>
        </p:txBody>
      </p:sp>
      <p:pic>
        <p:nvPicPr>
          <p:cNvPr id="2050" name="Picture 2" descr="C:\Users\grs.ASHMOLE.013\AppData\Local\Microsoft\Windows\Temporary Internet Files\Content.IE5\3Q3N807U\french_flag_by_troyenne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81621" y1="63841" x2="88735" y2="78720"/>
                        <a14:foregroundMark x1="91502" y1="61592" x2="73518" y2="81834"/>
                        <a14:foregroundMark x1="40514" y1="6747" x2="37747" y2="136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-6886"/>
            <a:ext cx="738513" cy="843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874528" y="11968"/>
            <a:ext cx="27959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Lucida Handwriting" panose="03010101010101010101" pitchFamily="66" charset="0"/>
              </a:rPr>
              <a:t>The Writing Mat…</a:t>
            </a:r>
          </a:p>
        </p:txBody>
      </p:sp>
      <p:pic>
        <p:nvPicPr>
          <p:cNvPr id="2053" name="Picture 5" descr="C:\Users\grs.ASHMOLE.013\AppData\Local\Microsoft\Windows\Temporary Internet Files\Content.IE5\RFNASKDN\writing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31733" flipH="1">
            <a:off x="52303" y="47491"/>
            <a:ext cx="717401" cy="729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2729" y="914951"/>
            <a:ext cx="2531462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>
                <a:latin typeface="Lucida Handwriting" panose="03010101010101010101" pitchFamily="66" charset="0"/>
              </a:rPr>
              <a:t>Score 8/9ingredients…</a:t>
            </a:r>
          </a:p>
          <a:p>
            <a:pPr marL="285750" lvl="0" indent="-285750">
              <a:buFont typeface="Lucida Handwriting" panose="03010101010101010101" pitchFamily="66" charset="0"/>
              <a:buChar char="√"/>
            </a:pPr>
            <a:r>
              <a:rPr lang="en-GB" sz="800" b="1" i="1" dirty="0">
                <a:solidFill>
                  <a:prstClr val="black"/>
                </a:solidFill>
                <a:latin typeface="+mj-lt"/>
              </a:rPr>
              <a:t>ALL bullet points of task covered</a:t>
            </a:r>
          </a:p>
          <a:p>
            <a:pPr marL="285750" lvl="0" indent="-285750">
              <a:buFont typeface="Lucida Handwriting" panose="03010101010101010101" pitchFamily="66" charset="0"/>
              <a:buChar char="√"/>
            </a:pPr>
            <a:r>
              <a:rPr lang="en-GB" sz="800" i="1" dirty="0">
                <a:solidFill>
                  <a:prstClr val="black"/>
                </a:solidFill>
                <a:latin typeface="+mj-lt"/>
              </a:rPr>
              <a:t>At least 2 opinions with a reason</a:t>
            </a:r>
          </a:p>
          <a:p>
            <a:pPr marL="285750" lvl="0" indent="-285750">
              <a:buFont typeface="Lucida Handwriting" panose="03010101010101010101" pitchFamily="66" charset="0"/>
              <a:buChar char="√"/>
            </a:pPr>
            <a:r>
              <a:rPr lang="en-GB" sz="800" i="1" dirty="0">
                <a:solidFill>
                  <a:prstClr val="black"/>
                </a:solidFill>
                <a:latin typeface="+mj-lt"/>
              </a:rPr>
              <a:t>Past tense used</a:t>
            </a:r>
          </a:p>
          <a:p>
            <a:pPr marL="285750" lvl="0" indent="-285750">
              <a:buFont typeface="Lucida Handwriting" panose="03010101010101010101" pitchFamily="66" charset="0"/>
              <a:buChar char="√"/>
            </a:pPr>
            <a:r>
              <a:rPr lang="en-GB" sz="800" i="1" dirty="0">
                <a:solidFill>
                  <a:prstClr val="black"/>
                </a:solidFill>
                <a:latin typeface="+mj-lt"/>
              </a:rPr>
              <a:t>Present tense used</a:t>
            </a:r>
          </a:p>
          <a:p>
            <a:pPr marL="285750" lvl="0" indent="-285750">
              <a:buFont typeface="Lucida Handwriting" panose="03010101010101010101" pitchFamily="66" charset="0"/>
              <a:buChar char="√"/>
            </a:pPr>
            <a:r>
              <a:rPr lang="en-GB" sz="800" i="1" dirty="0">
                <a:solidFill>
                  <a:prstClr val="black"/>
                </a:solidFill>
                <a:latin typeface="+mj-lt"/>
              </a:rPr>
              <a:t>Future tense used</a:t>
            </a:r>
          </a:p>
          <a:p>
            <a:pPr marL="285750" lvl="0" indent="-285750">
              <a:buFont typeface="Lucida Handwriting" panose="03010101010101010101" pitchFamily="66" charset="0"/>
              <a:buChar char="√"/>
            </a:pPr>
            <a:r>
              <a:rPr lang="en-GB" sz="800" i="1" dirty="0">
                <a:solidFill>
                  <a:prstClr val="black"/>
                </a:solidFill>
                <a:latin typeface="+mj-lt"/>
              </a:rPr>
              <a:t>Talk about self and  others</a:t>
            </a:r>
          </a:p>
          <a:p>
            <a:pPr marL="285750" lvl="0" indent="-285750">
              <a:buFont typeface="Lucida Handwriting" panose="03010101010101010101" pitchFamily="66" charset="0"/>
              <a:buChar char="√"/>
            </a:pPr>
            <a:r>
              <a:rPr lang="en-GB" sz="800" i="1" dirty="0">
                <a:solidFill>
                  <a:prstClr val="black"/>
                </a:solidFill>
                <a:latin typeface="+mj-lt"/>
              </a:rPr>
              <a:t>Connective used</a:t>
            </a:r>
          </a:p>
          <a:p>
            <a:pPr marL="285750" lvl="0" indent="-285750">
              <a:buFont typeface="Lucida Handwriting" panose="03010101010101010101" pitchFamily="66" charset="0"/>
              <a:buChar char="√"/>
            </a:pPr>
            <a:r>
              <a:rPr lang="en-GB" sz="800" i="1" dirty="0">
                <a:solidFill>
                  <a:prstClr val="black"/>
                </a:solidFill>
                <a:latin typeface="+mj-lt"/>
              </a:rPr>
              <a:t>Adjective used</a:t>
            </a:r>
          </a:p>
          <a:p>
            <a:pPr marL="285750" lvl="0" indent="-285750">
              <a:buFont typeface="Lucida Handwriting" panose="03010101010101010101" pitchFamily="66" charset="0"/>
              <a:buChar char="√"/>
            </a:pPr>
            <a:r>
              <a:rPr lang="en-GB" sz="800" i="1" dirty="0">
                <a:solidFill>
                  <a:prstClr val="black"/>
                </a:solidFill>
                <a:latin typeface="+mj-lt"/>
              </a:rPr>
              <a:t>DIFFERENT adjective to last used</a:t>
            </a:r>
          </a:p>
          <a:p>
            <a:pPr marL="285750" lvl="0" indent="-285750">
              <a:buFont typeface="Lucida Handwriting" panose="03010101010101010101" pitchFamily="66" charset="0"/>
              <a:buChar char="√"/>
            </a:pPr>
            <a:r>
              <a:rPr lang="en-GB" sz="800" i="1" dirty="0">
                <a:solidFill>
                  <a:prstClr val="black"/>
                </a:solidFill>
                <a:latin typeface="+mj-lt"/>
              </a:rPr>
              <a:t>Adverb used</a:t>
            </a:r>
          </a:p>
          <a:p>
            <a:pPr marL="285750" lvl="0" indent="-285750">
              <a:buFont typeface="Lucida Handwriting" panose="03010101010101010101" pitchFamily="66" charset="0"/>
              <a:buChar char="√"/>
            </a:pPr>
            <a:r>
              <a:rPr lang="en-GB" sz="800" i="1" dirty="0">
                <a:solidFill>
                  <a:prstClr val="black"/>
                </a:solidFill>
                <a:latin typeface="+mj-lt"/>
              </a:rPr>
              <a:t>Intensifier used</a:t>
            </a:r>
          </a:p>
          <a:p>
            <a:pPr marL="285750" lvl="0" indent="-285750">
              <a:buFont typeface="Lucida Handwriting" panose="03010101010101010101" pitchFamily="66" charset="0"/>
              <a:buChar char="√"/>
            </a:pPr>
            <a:r>
              <a:rPr lang="en-GB" sz="800" i="1" dirty="0">
                <a:solidFill>
                  <a:prstClr val="black"/>
                </a:solidFill>
                <a:latin typeface="+mj-lt"/>
              </a:rPr>
              <a:t>Interesting vocabulary used</a:t>
            </a:r>
          </a:p>
          <a:p>
            <a:pPr marL="285750" lvl="0" indent="-285750">
              <a:buFont typeface="Lucida Handwriting" panose="03010101010101010101" pitchFamily="66" charset="0"/>
              <a:buChar char="√"/>
            </a:pPr>
            <a:r>
              <a:rPr lang="en-GB" sz="800" i="1" dirty="0">
                <a:solidFill>
                  <a:prstClr val="black"/>
                </a:solidFill>
                <a:latin typeface="+mj-lt"/>
              </a:rPr>
              <a:t>Comparative /superlative used</a:t>
            </a:r>
          </a:p>
          <a:p>
            <a:pPr marL="285750" lvl="0" indent="-285750">
              <a:buFont typeface="Lucida Handwriting" panose="03010101010101010101" pitchFamily="66" charset="0"/>
              <a:buChar char="√"/>
            </a:pPr>
            <a:r>
              <a:rPr lang="en-GB" sz="800" i="1" dirty="0">
                <a:solidFill>
                  <a:prstClr val="black"/>
                </a:solidFill>
                <a:latin typeface="+mj-lt"/>
              </a:rPr>
              <a:t>Conditional tense used</a:t>
            </a:r>
          </a:p>
          <a:p>
            <a:pPr marL="285750" lvl="0" indent="-285750">
              <a:buFont typeface="Lucida Handwriting" panose="03010101010101010101" pitchFamily="66" charset="0"/>
              <a:buChar char="√"/>
            </a:pPr>
            <a:r>
              <a:rPr lang="en-GB" sz="800" i="1" dirty="0">
                <a:solidFill>
                  <a:prstClr val="black"/>
                </a:solidFill>
                <a:latin typeface="+mj-lt"/>
              </a:rPr>
              <a:t>Imperfect tense used</a:t>
            </a:r>
          </a:p>
          <a:p>
            <a:pPr marL="285750" lvl="0" indent="-285750">
              <a:buFont typeface="Lucida Handwriting" panose="03010101010101010101" pitchFamily="66" charset="0"/>
              <a:buChar char="√"/>
            </a:pPr>
            <a:r>
              <a:rPr lang="en-GB" sz="800" i="1" dirty="0">
                <a:solidFill>
                  <a:prstClr val="black"/>
                </a:solidFill>
                <a:latin typeface="+mj-lt"/>
              </a:rPr>
              <a:t>An idiom used</a:t>
            </a:r>
          </a:p>
          <a:p>
            <a:pPr marL="285750" lvl="0" indent="-285750">
              <a:buFont typeface="Lucida Handwriting" panose="03010101010101010101" pitchFamily="66" charset="0"/>
              <a:buChar char="√"/>
            </a:pPr>
            <a:r>
              <a:rPr lang="en-GB" sz="800" i="1" dirty="0">
                <a:solidFill>
                  <a:prstClr val="black"/>
                </a:solidFill>
                <a:latin typeface="+mj-lt"/>
              </a:rPr>
              <a:t>Subjunctive used</a:t>
            </a:r>
          </a:p>
          <a:p>
            <a:pPr marL="285750" lvl="0" indent="-285750">
              <a:buFont typeface="Lucida Handwriting" panose="03010101010101010101" pitchFamily="66" charset="0"/>
              <a:buChar char="√"/>
            </a:pPr>
            <a:r>
              <a:rPr lang="en-GB" sz="800" i="1" dirty="0">
                <a:solidFill>
                  <a:prstClr val="black"/>
                </a:solidFill>
                <a:latin typeface="+mj-lt"/>
              </a:rPr>
              <a:t>Modal verb used</a:t>
            </a:r>
          </a:p>
          <a:p>
            <a:pPr marL="285750" lvl="0" indent="-285750">
              <a:buFont typeface="Lucida Handwriting" panose="03010101010101010101" pitchFamily="66" charset="0"/>
              <a:buChar char="√"/>
            </a:pPr>
            <a:r>
              <a:rPr lang="en-GB" sz="800" i="1" dirty="0">
                <a:solidFill>
                  <a:prstClr val="black"/>
                </a:solidFill>
                <a:latin typeface="+mj-lt"/>
              </a:rPr>
              <a:t>Après </a:t>
            </a:r>
            <a:r>
              <a:rPr lang="en-GB" sz="800" i="1" dirty="0" err="1">
                <a:solidFill>
                  <a:prstClr val="black"/>
                </a:solidFill>
                <a:latin typeface="+mj-lt"/>
              </a:rPr>
              <a:t>avoir</a:t>
            </a:r>
            <a:r>
              <a:rPr lang="en-GB" sz="800" i="1" dirty="0">
                <a:solidFill>
                  <a:prstClr val="black"/>
                </a:solidFill>
                <a:latin typeface="+mj-lt"/>
              </a:rPr>
              <a:t>/</a:t>
            </a:r>
            <a:r>
              <a:rPr lang="en-GB" sz="800" i="1" dirty="0" err="1">
                <a:solidFill>
                  <a:prstClr val="black"/>
                </a:solidFill>
                <a:latin typeface="+mj-lt"/>
              </a:rPr>
              <a:t>être</a:t>
            </a:r>
            <a:r>
              <a:rPr lang="en-GB" sz="800" i="1" dirty="0">
                <a:solidFill>
                  <a:prstClr val="black"/>
                </a:solidFill>
                <a:latin typeface="+mj-lt"/>
              </a:rPr>
              <a:t> used</a:t>
            </a:r>
          </a:p>
          <a:p>
            <a:pPr marL="285750" lvl="0" indent="-285750">
              <a:buFont typeface="Lucida Handwriting" panose="03010101010101010101" pitchFamily="66" charset="0"/>
              <a:buChar char="√"/>
            </a:pPr>
            <a:r>
              <a:rPr lang="en-GB" sz="800" i="1" dirty="0">
                <a:solidFill>
                  <a:prstClr val="black"/>
                </a:solidFill>
                <a:latin typeface="+mj-lt"/>
              </a:rPr>
              <a:t>Si clause used</a:t>
            </a:r>
          </a:p>
          <a:p>
            <a:pPr marL="285750" lvl="0" indent="-285750">
              <a:buFont typeface="Lucida Handwriting" panose="03010101010101010101" pitchFamily="66" charset="0"/>
              <a:buChar char="√"/>
            </a:pPr>
            <a:r>
              <a:rPr lang="en-GB" sz="800" i="1" dirty="0">
                <a:solidFill>
                  <a:prstClr val="black"/>
                </a:solidFill>
                <a:latin typeface="+mj-lt"/>
              </a:rPr>
              <a:t>Range of negatives used</a:t>
            </a:r>
          </a:p>
          <a:p>
            <a:pPr marL="285750" lvl="0" indent="-285750">
              <a:buFont typeface="Lucida Handwriting" panose="03010101010101010101" pitchFamily="66" charset="0"/>
              <a:buChar char="√"/>
            </a:pPr>
            <a:r>
              <a:rPr lang="en-GB" sz="800" i="1" dirty="0">
                <a:solidFill>
                  <a:prstClr val="black"/>
                </a:solidFill>
                <a:latin typeface="+mj-lt"/>
              </a:rPr>
              <a:t>Direct object pronouns used</a:t>
            </a:r>
          </a:p>
        </p:txBody>
      </p:sp>
      <p:pic>
        <p:nvPicPr>
          <p:cNvPr id="2054" name="Picture 6" descr="C:\Users\grs.ASHMOLE.013\AppData\Local\Microsoft\Windows\Temporary Internet Files\Content.IE5\3Q3N807U\ricette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9619" flipH="1">
            <a:off x="2034189" y="2878165"/>
            <a:ext cx="582448" cy="60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ounded Rectangle 13"/>
          <p:cNvSpPr/>
          <p:nvPr/>
        </p:nvSpPr>
        <p:spPr>
          <a:xfrm>
            <a:off x="5923583" y="729508"/>
            <a:ext cx="3167512" cy="1697087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fr-FR" sz="900" b="1" dirty="0">
              <a:latin typeface="Trebuchet MS"/>
              <a:ea typeface="Times New Roman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213607" y="4327562"/>
            <a:ext cx="2169498" cy="606552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7812360" y="3335292"/>
            <a:ext cx="1331640" cy="1434349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GB" sz="800" i="1" dirty="0">
                <a:solidFill>
                  <a:prstClr val="black"/>
                </a:solidFill>
                <a:latin typeface="Lucida Handwriting" panose="03010101010101010101" pitchFamily="66" charset="0"/>
                <a:cs typeface="Leelawadee" panose="020B0502040204020203" pitchFamily="34" charset="-34"/>
              </a:rPr>
              <a:t>Adverbs</a:t>
            </a:r>
            <a:endParaRPr lang="en-US" sz="700" b="1" dirty="0">
              <a:latin typeface="Trebuchet MS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700" b="1" dirty="0" err="1">
                <a:latin typeface="Trebuchet MS"/>
                <a:ea typeface="Times New Roman"/>
              </a:rPr>
              <a:t>vraiment</a:t>
            </a:r>
            <a:r>
              <a:rPr lang="en-US" sz="700" dirty="0">
                <a:latin typeface="Trebuchet MS"/>
                <a:ea typeface="Times New Roman"/>
              </a:rPr>
              <a:t> - really (truly)</a:t>
            </a:r>
            <a:endParaRPr lang="en-GB" sz="7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700" b="1" dirty="0" err="1">
                <a:latin typeface="Trebuchet MS"/>
                <a:ea typeface="Times New Roman"/>
              </a:rPr>
              <a:t>tellement</a:t>
            </a:r>
            <a:r>
              <a:rPr lang="en-US" sz="700" dirty="0">
                <a:latin typeface="Trebuchet MS"/>
                <a:ea typeface="Times New Roman"/>
              </a:rPr>
              <a:t> - really (so)</a:t>
            </a:r>
            <a:endParaRPr lang="en-GB" sz="7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700" b="1" dirty="0">
                <a:latin typeface="Trebuchet MS"/>
                <a:ea typeface="Times New Roman"/>
              </a:rPr>
              <a:t>incroyablement</a:t>
            </a:r>
            <a:r>
              <a:rPr lang="fr-FR" sz="700" dirty="0">
                <a:latin typeface="Trebuchet MS"/>
                <a:ea typeface="Times New Roman"/>
              </a:rPr>
              <a:t> - </a:t>
            </a:r>
            <a:r>
              <a:rPr lang="fr-FR" sz="700" dirty="0" err="1">
                <a:latin typeface="Trebuchet MS"/>
                <a:ea typeface="Times New Roman"/>
              </a:rPr>
              <a:t>incredibly</a:t>
            </a:r>
            <a:endParaRPr lang="en-GB" sz="7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700" b="1" dirty="0">
                <a:latin typeface="Trebuchet MS"/>
                <a:ea typeface="Times New Roman"/>
              </a:rPr>
              <a:t>extrêmement</a:t>
            </a:r>
            <a:r>
              <a:rPr lang="fr-FR" sz="700" dirty="0">
                <a:latin typeface="Trebuchet MS"/>
                <a:ea typeface="Times New Roman"/>
              </a:rPr>
              <a:t> - </a:t>
            </a:r>
            <a:r>
              <a:rPr lang="fr-FR" sz="700" dirty="0" err="1">
                <a:latin typeface="Trebuchet MS"/>
                <a:ea typeface="Times New Roman"/>
              </a:rPr>
              <a:t>extremely</a:t>
            </a:r>
            <a:endParaRPr lang="en-GB" sz="7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700" b="1" dirty="0">
                <a:latin typeface="Trebuchet MS"/>
                <a:ea typeface="Times New Roman"/>
              </a:rPr>
              <a:t>particulièrement</a:t>
            </a:r>
            <a:r>
              <a:rPr lang="fr-FR" sz="700" dirty="0">
                <a:latin typeface="Trebuchet MS"/>
                <a:ea typeface="Times New Roman"/>
              </a:rPr>
              <a:t> - </a:t>
            </a:r>
            <a:r>
              <a:rPr lang="fr-FR" sz="700" dirty="0" err="1">
                <a:latin typeface="Trebuchet MS"/>
                <a:ea typeface="Times New Roman"/>
              </a:rPr>
              <a:t>particularly</a:t>
            </a:r>
            <a:endParaRPr lang="en-GB" sz="7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700" b="1" dirty="0">
                <a:latin typeface="Trebuchet MS"/>
                <a:ea typeface="Times New Roman"/>
              </a:rPr>
              <a:t>seulement</a:t>
            </a:r>
            <a:r>
              <a:rPr lang="fr-FR" sz="700" dirty="0">
                <a:latin typeface="Trebuchet MS"/>
                <a:ea typeface="Times New Roman"/>
              </a:rPr>
              <a:t> - </a:t>
            </a:r>
            <a:r>
              <a:rPr lang="fr-FR" sz="700" dirty="0" err="1">
                <a:latin typeface="Trebuchet MS"/>
                <a:ea typeface="Times New Roman"/>
              </a:rPr>
              <a:t>only</a:t>
            </a:r>
            <a:endParaRPr lang="en-GB" sz="7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700" b="1" dirty="0">
                <a:latin typeface="Trebuchet MS"/>
                <a:ea typeface="Times New Roman"/>
              </a:rPr>
              <a:t>certainement</a:t>
            </a:r>
            <a:r>
              <a:rPr lang="fr-FR" sz="700" dirty="0">
                <a:latin typeface="Trebuchet MS"/>
                <a:ea typeface="Times New Roman"/>
              </a:rPr>
              <a:t> - </a:t>
            </a:r>
            <a:r>
              <a:rPr lang="fr-FR" sz="700" dirty="0" err="1">
                <a:latin typeface="Trebuchet MS"/>
                <a:ea typeface="Times New Roman"/>
              </a:rPr>
              <a:t>certainly</a:t>
            </a:r>
            <a:endParaRPr lang="en-GB" sz="700" dirty="0">
              <a:latin typeface="Times New Roman"/>
              <a:ea typeface="Times New Roman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5778" y="6143556"/>
            <a:ext cx="4355659" cy="692365"/>
          </a:xfrm>
          <a:prstGeom prst="round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3275856" y="54452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2666967" y="729508"/>
            <a:ext cx="3211081" cy="626428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GB" sz="1400" i="1" dirty="0">
                <a:latin typeface="Lucida Handwriting" panose="03010101010101010101" pitchFamily="66" charset="0"/>
                <a:cs typeface="Leelawadee" panose="020B0502040204020203" pitchFamily="34" charset="-34"/>
              </a:rPr>
              <a:t>Opinions</a:t>
            </a:r>
            <a:endParaRPr lang="fr-FR" sz="800" b="1" dirty="0">
              <a:latin typeface="Lucida Handwriting" panose="03010101010101010101" pitchFamily="66" charset="0"/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r>
              <a:rPr lang="en-US" sz="800" b="1" dirty="0" err="1">
                <a:ea typeface="Times New Roman"/>
              </a:rPr>
              <a:t>J’apprécie</a:t>
            </a:r>
            <a:r>
              <a:rPr lang="en-US" sz="800" b="1" dirty="0">
                <a:ea typeface="Times New Roman"/>
              </a:rPr>
              <a:t> beaucoup – </a:t>
            </a:r>
            <a:r>
              <a:rPr lang="en-US" sz="800" dirty="0">
                <a:ea typeface="Times New Roman"/>
              </a:rPr>
              <a:t>I like a lot</a:t>
            </a:r>
          </a:p>
          <a:p>
            <a:pPr>
              <a:spcAft>
                <a:spcPts val="0"/>
              </a:spcAft>
            </a:pPr>
            <a:r>
              <a:rPr lang="en-US" sz="800" b="1" dirty="0" err="1">
                <a:ea typeface="Times New Roman"/>
              </a:rPr>
              <a:t>j’aime</a:t>
            </a:r>
            <a:r>
              <a:rPr lang="en-US" sz="800" b="1" dirty="0">
                <a:ea typeface="Times New Roman"/>
              </a:rPr>
              <a:t> beaucoup - </a:t>
            </a:r>
            <a:r>
              <a:rPr lang="en-US" sz="800" dirty="0">
                <a:ea typeface="Times New Roman"/>
              </a:rPr>
              <a:t>I like a lot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800" b="1" dirty="0" err="1">
                <a:ea typeface="Times New Roman"/>
              </a:rPr>
              <a:t>j’aime</a:t>
            </a:r>
            <a:r>
              <a:rPr lang="en-US" sz="800" b="1" dirty="0">
                <a:ea typeface="Times New Roman"/>
              </a:rPr>
              <a:t> </a:t>
            </a:r>
            <a:r>
              <a:rPr lang="en-US" sz="800" b="1" dirty="0" err="1">
                <a:ea typeface="Times New Roman"/>
              </a:rPr>
              <a:t>assez</a:t>
            </a:r>
            <a:r>
              <a:rPr lang="en-US" sz="800" b="1" dirty="0">
                <a:ea typeface="Times New Roman"/>
              </a:rPr>
              <a:t> - </a:t>
            </a:r>
            <a:r>
              <a:rPr lang="en-US" sz="800" dirty="0">
                <a:ea typeface="Times New Roman"/>
              </a:rPr>
              <a:t>I quite like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</a:rPr>
              <a:t>pour moi </a:t>
            </a:r>
            <a:r>
              <a:rPr lang="fr-FR" sz="800" dirty="0">
                <a:ea typeface="Times New Roman"/>
              </a:rPr>
              <a:t>- for me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</a:rPr>
              <a:t>selon… </a:t>
            </a:r>
            <a:r>
              <a:rPr lang="fr-FR" sz="800" dirty="0">
                <a:ea typeface="Times New Roman"/>
              </a:rPr>
              <a:t>- </a:t>
            </a:r>
            <a:r>
              <a:rPr lang="fr-FR" sz="800" dirty="0" err="1">
                <a:ea typeface="Times New Roman"/>
              </a:rPr>
              <a:t>according</a:t>
            </a:r>
            <a:r>
              <a:rPr lang="fr-FR" sz="800" dirty="0">
                <a:ea typeface="Times New Roman"/>
              </a:rPr>
              <a:t> to .. 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</a:rPr>
              <a:t>je pense que </a:t>
            </a:r>
            <a:r>
              <a:rPr lang="fr-FR" sz="800" dirty="0">
                <a:ea typeface="Times New Roman"/>
              </a:rPr>
              <a:t>- I </a:t>
            </a:r>
            <a:r>
              <a:rPr lang="fr-FR" sz="800" dirty="0" err="1">
                <a:ea typeface="Times New Roman"/>
              </a:rPr>
              <a:t>think</a:t>
            </a:r>
            <a:r>
              <a:rPr lang="fr-FR" sz="800" dirty="0">
                <a:ea typeface="Times New Roman"/>
              </a:rPr>
              <a:t> </a:t>
            </a:r>
            <a:r>
              <a:rPr lang="fr-FR" sz="800" dirty="0" err="1">
                <a:ea typeface="Times New Roman"/>
              </a:rPr>
              <a:t>that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</a:rPr>
              <a:t>je trouve que </a:t>
            </a:r>
            <a:r>
              <a:rPr lang="fr-FR" sz="800" dirty="0">
                <a:ea typeface="Times New Roman"/>
              </a:rPr>
              <a:t>- I </a:t>
            </a:r>
            <a:r>
              <a:rPr lang="fr-FR" sz="800" dirty="0" err="1">
                <a:ea typeface="Times New Roman"/>
              </a:rPr>
              <a:t>think</a:t>
            </a:r>
            <a:r>
              <a:rPr lang="fr-FR" sz="800" dirty="0">
                <a:ea typeface="Times New Roman"/>
              </a:rPr>
              <a:t> </a:t>
            </a:r>
            <a:r>
              <a:rPr lang="fr-FR" sz="800" dirty="0" err="1">
                <a:ea typeface="Times New Roman"/>
              </a:rPr>
              <a:t>that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800" b="1" dirty="0">
                <a:ea typeface="Times New Roman"/>
              </a:rPr>
              <a:t>je </a:t>
            </a:r>
            <a:r>
              <a:rPr lang="en-US" sz="800" b="1" dirty="0" err="1">
                <a:ea typeface="Times New Roman"/>
              </a:rPr>
              <a:t>crois</a:t>
            </a:r>
            <a:r>
              <a:rPr lang="en-US" sz="800" b="1" dirty="0">
                <a:ea typeface="Times New Roman"/>
              </a:rPr>
              <a:t> que </a:t>
            </a:r>
            <a:r>
              <a:rPr lang="en-US" sz="800" dirty="0">
                <a:ea typeface="Times New Roman"/>
              </a:rPr>
              <a:t>- I believe that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800" b="1" dirty="0" err="1">
                <a:ea typeface="Times New Roman"/>
              </a:rPr>
              <a:t>j’estime</a:t>
            </a:r>
            <a:r>
              <a:rPr lang="en-US" sz="800" b="1" dirty="0">
                <a:ea typeface="Times New Roman"/>
              </a:rPr>
              <a:t> que </a:t>
            </a:r>
            <a:r>
              <a:rPr lang="en-US" sz="800" dirty="0">
                <a:ea typeface="Times New Roman"/>
              </a:rPr>
              <a:t>- I reckon that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800" b="1" dirty="0">
                <a:ea typeface="Times New Roman"/>
              </a:rPr>
              <a:t>à mon </a:t>
            </a:r>
            <a:r>
              <a:rPr lang="en-US" sz="800" b="1" dirty="0" err="1">
                <a:ea typeface="Times New Roman"/>
              </a:rPr>
              <a:t>avis</a:t>
            </a:r>
            <a:r>
              <a:rPr lang="en-US" sz="800" b="1" dirty="0">
                <a:ea typeface="Times New Roman"/>
              </a:rPr>
              <a:t> </a:t>
            </a:r>
            <a:r>
              <a:rPr lang="en-US" sz="800" dirty="0">
                <a:ea typeface="Times New Roman"/>
              </a:rPr>
              <a:t>- in my opinion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800" b="1" dirty="0" err="1">
                <a:ea typeface="Times New Roman"/>
              </a:rPr>
              <a:t>c’est</a:t>
            </a:r>
            <a:r>
              <a:rPr lang="en-US" sz="800" b="1" dirty="0">
                <a:ea typeface="Times New Roman"/>
              </a:rPr>
              <a:t> </a:t>
            </a:r>
            <a:r>
              <a:rPr lang="en-US" sz="800" dirty="0">
                <a:ea typeface="Times New Roman"/>
              </a:rPr>
              <a:t>-</a:t>
            </a:r>
            <a:r>
              <a:rPr lang="en-US" sz="800" b="1" dirty="0">
                <a:ea typeface="Times New Roman"/>
              </a:rPr>
              <a:t> </a:t>
            </a:r>
            <a:r>
              <a:rPr lang="en-US" sz="800" dirty="0">
                <a:ea typeface="Times New Roman"/>
              </a:rPr>
              <a:t>it is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800" b="1" dirty="0" err="1">
                <a:ea typeface="Times New Roman"/>
              </a:rPr>
              <a:t>ce</a:t>
            </a:r>
            <a:r>
              <a:rPr lang="en-US" sz="800" b="1" dirty="0">
                <a:ea typeface="Times New Roman"/>
              </a:rPr>
              <a:t> </a:t>
            </a:r>
            <a:r>
              <a:rPr lang="en-US" sz="800" b="1" dirty="0" err="1">
                <a:ea typeface="Times New Roman"/>
              </a:rPr>
              <a:t>n’est</a:t>
            </a:r>
            <a:r>
              <a:rPr lang="en-US" sz="800" b="1" dirty="0">
                <a:ea typeface="Times New Roman"/>
              </a:rPr>
              <a:t> pas  </a:t>
            </a:r>
            <a:r>
              <a:rPr lang="en-US" sz="800" dirty="0">
                <a:ea typeface="Times New Roman"/>
              </a:rPr>
              <a:t>- it isn’t (it is not)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</a:rPr>
              <a:t>ça peut être  </a:t>
            </a:r>
            <a:r>
              <a:rPr lang="fr-FR" sz="800" dirty="0">
                <a:ea typeface="Times New Roman"/>
              </a:rPr>
              <a:t>- </a:t>
            </a:r>
            <a:r>
              <a:rPr lang="fr-FR" sz="800" dirty="0" err="1">
                <a:ea typeface="Times New Roman"/>
              </a:rPr>
              <a:t>it</a:t>
            </a:r>
            <a:r>
              <a:rPr lang="fr-FR" sz="800" dirty="0">
                <a:ea typeface="Times New Roman"/>
              </a:rPr>
              <a:t> </a:t>
            </a:r>
            <a:r>
              <a:rPr lang="fr-FR" sz="800" dirty="0" err="1">
                <a:ea typeface="Times New Roman"/>
              </a:rPr>
              <a:t>can</a:t>
            </a:r>
            <a:r>
              <a:rPr lang="fr-FR" sz="800" dirty="0">
                <a:ea typeface="Times New Roman"/>
              </a:rPr>
              <a:t> </a:t>
            </a:r>
            <a:r>
              <a:rPr lang="fr-FR" sz="800" dirty="0" err="1">
                <a:ea typeface="Times New Roman"/>
              </a:rPr>
              <a:t>be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</a:rPr>
              <a:t>il/elle peut être </a:t>
            </a:r>
            <a:r>
              <a:rPr lang="fr-FR" sz="800" dirty="0">
                <a:ea typeface="Times New Roman"/>
              </a:rPr>
              <a:t>- </a:t>
            </a:r>
            <a:r>
              <a:rPr lang="fr-FR" sz="800" dirty="0" err="1">
                <a:ea typeface="Times New Roman"/>
              </a:rPr>
              <a:t>he</a:t>
            </a:r>
            <a:r>
              <a:rPr lang="fr-FR" sz="800" dirty="0">
                <a:ea typeface="Times New Roman"/>
              </a:rPr>
              <a:t>/</a:t>
            </a:r>
            <a:r>
              <a:rPr lang="fr-FR" sz="800" dirty="0" err="1">
                <a:ea typeface="Times New Roman"/>
              </a:rPr>
              <a:t>she</a:t>
            </a:r>
            <a:r>
              <a:rPr lang="fr-FR" sz="800" dirty="0">
                <a:ea typeface="Times New Roman"/>
              </a:rPr>
              <a:t> </a:t>
            </a:r>
            <a:r>
              <a:rPr lang="fr-FR" sz="800" dirty="0" err="1">
                <a:ea typeface="Times New Roman"/>
              </a:rPr>
              <a:t>can</a:t>
            </a:r>
            <a:r>
              <a:rPr lang="fr-FR" sz="800" dirty="0">
                <a:ea typeface="Times New Roman"/>
              </a:rPr>
              <a:t> </a:t>
            </a:r>
            <a:r>
              <a:rPr lang="fr-FR" sz="800" dirty="0" err="1">
                <a:ea typeface="Times New Roman"/>
              </a:rPr>
              <a:t>be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</a:rPr>
              <a:t>je peux être </a:t>
            </a:r>
            <a:r>
              <a:rPr lang="fr-FR" sz="800" dirty="0">
                <a:ea typeface="Times New Roman"/>
              </a:rPr>
              <a:t>- I </a:t>
            </a:r>
            <a:r>
              <a:rPr lang="fr-FR" sz="800" dirty="0" err="1">
                <a:ea typeface="Times New Roman"/>
              </a:rPr>
              <a:t>can</a:t>
            </a:r>
            <a:r>
              <a:rPr lang="fr-FR" sz="800" dirty="0">
                <a:ea typeface="Times New Roman"/>
              </a:rPr>
              <a:t> </a:t>
            </a:r>
            <a:r>
              <a:rPr lang="fr-FR" sz="800" dirty="0" err="1">
                <a:ea typeface="Times New Roman"/>
              </a:rPr>
              <a:t>be</a:t>
            </a: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chouette           	</a:t>
            </a:r>
            <a:r>
              <a:rPr lang="fr-FR" sz="800" i="1" dirty="0" err="1">
                <a:ea typeface="Times New Roman"/>
                <a:cs typeface="Leelawadee" panose="020B0502040204020203" pitchFamily="34" charset="-34"/>
              </a:rPr>
              <a:t>great</a:t>
            </a: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            </a:t>
            </a:r>
          </a:p>
          <a:p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affreux (</a:t>
            </a:r>
            <a:r>
              <a:rPr lang="fr-FR" sz="800" b="1" dirty="0" err="1">
                <a:ea typeface="Times New Roman"/>
                <a:cs typeface="Leelawadee" panose="020B0502040204020203" pitchFamily="34" charset="-34"/>
              </a:rPr>
              <a:t>euse</a:t>
            </a: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)        	</a:t>
            </a:r>
            <a:r>
              <a:rPr lang="fr-FR" sz="800" i="1" dirty="0">
                <a:ea typeface="Times New Roman"/>
                <a:cs typeface="Leelawadee" panose="020B0502040204020203" pitchFamily="34" charset="-34"/>
              </a:rPr>
              <a:t>horrible</a:t>
            </a:r>
            <a:endParaRPr lang="en-GB" sz="800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ennuyeux (</a:t>
            </a:r>
            <a:r>
              <a:rPr lang="fr-FR" sz="800" b="1" dirty="0" err="1">
                <a:ea typeface="Times New Roman"/>
                <a:cs typeface="Leelawadee" panose="020B0502040204020203" pitchFamily="34" charset="-34"/>
              </a:rPr>
              <a:t>euse</a:t>
            </a: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)   	</a:t>
            </a:r>
            <a:r>
              <a:rPr lang="fr-FR" sz="800" i="1" dirty="0" err="1">
                <a:ea typeface="Times New Roman"/>
                <a:cs typeface="Leelawadee" panose="020B0502040204020203" pitchFamily="34" charset="-34"/>
              </a:rPr>
              <a:t>boring</a:t>
            </a:r>
            <a:r>
              <a:rPr lang="fr-FR" sz="800" i="1" dirty="0">
                <a:ea typeface="Times New Roman"/>
                <a:cs typeface="Leelawadee" panose="020B0502040204020203" pitchFamily="34" charset="-34"/>
              </a:rPr>
              <a:t>     </a:t>
            </a: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agréable </a:t>
            </a:r>
            <a:r>
              <a:rPr lang="fr-FR" sz="800" dirty="0">
                <a:ea typeface="Times New Roman"/>
                <a:cs typeface="Leelawadee" panose="020B0502040204020203" pitchFamily="34" charset="-34"/>
              </a:rPr>
              <a:t>  </a:t>
            </a:r>
            <a:r>
              <a:rPr lang="fr-FR" sz="800" i="1" dirty="0">
                <a:ea typeface="Times New Roman"/>
                <a:cs typeface="Leelawadee" panose="020B0502040204020203" pitchFamily="34" charset="-34"/>
              </a:rPr>
              <a:t>              	</a:t>
            </a:r>
            <a:r>
              <a:rPr lang="fr-FR" sz="800" i="1" dirty="0" err="1">
                <a:ea typeface="Times New Roman"/>
                <a:cs typeface="Leelawadee" panose="020B0502040204020203" pitchFamily="34" charset="-34"/>
              </a:rPr>
              <a:t>pleasant</a:t>
            </a:r>
            <a:endParaRPr lang="en-GB" sz="800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amusant (e)     	</a:t>
            </a:r>
            <a:r>
              <a:rPr lang="fr-FR" sz="800" i="1" dirty="0" err="1">
                <a:ea typeface="Times New Roman"/>
                <a:cs typeface="Leelawadee" panose="020B0502040204020203" pitchFamily="34" charset="-34"/>
              </a:rPr>
              <a:t>funny</a:t>
            </a: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              </a:t>
            </a: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nul (le)                   	</a:t>
            </a:r>
            <a:r>
              <a:rPr lang="fr-FR" sz="800" i="1" dirty="0" err="1">
                <a:ea typeface="Times New Roman"/>
                <a:cs typeface="Leelawadee" panose="020B0502040204020203" pitchFamily="34" charset="-34"/>
              </a:rPr>
              <a:t>rubbish</a:t>
            </a:r>
            <a:endParaRPr lang="en-GB" sz="800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dégoûtant (e)        	</a:t>
            </a:r>
            <a:r>
              <a:rPr lang="fr-FR" sz="800" i="1" dirty="0" err="1">
                <a:ea typeface="Times New Roman"/>
                <a:cs typeface="Leelawadee" panose="020B0502040204020203" pitchFamily="34" charset="-34"/>
              </a:rPr>
              <a:t>disgusting</a:t>
            </a:r>
            <a:endParaRPr lang="en-GB" sz="800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pratique          	</a:t>
            </a:r>
            <a:r>
              <a:rPr lang="fr-FR" sz="800" i="1" dirty="0" err="1">
                <a:ea typeface="Times New Roman"/>
                <a:cs typeface="Leelawadee" panose="020B0502040204020203" pitchFamily="34" charset="-34"/>
              </a:rPr>
              <a:t>practical</a:t>
            </a: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         </a:t>
            </a: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dangereux (</a:t>
            </a:r>
            <a:r>
              <a:rPr lang="fr-FR" sz="800" b="1" dirty="0" err="1">
                <a:ea typeface="Times New Roman"/>
                <a:cs typeface="Leelawadee" panose="020B0502040204020203" pitchFamily="34" charset="-34"/>
              </a:rPr>
              <a:t>euse</a:t>
            </a: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) 	</a:t>
            </a:r>
            <a:r>
              <a:rPr lang="fr-FR" sz="800" i="1" dirty="0" err="1">
                <a:ea typeface="Times New Roman"/>
                <a:cs typeface="Leelawadee" panose="020B0502040204020203" pitchFamily="34" charset="-34"/>
              </a:rPr>
              <a:t>dangerous</a:t>
            </a:r>
            <a:endParaRPr lang="fr-FR" sz="800" i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parfait (e)       	</a:t>
            </a:r>
            <a:r>
              <a:rPr lang="fr-FR" sz="800" i="1" dirty="0" err="1">
                <a:ea typeface="Times New Roman"/>
                <a:cs typeface="Leelawadee" panose="020B0502040204020203" pitchFamily="34" charset="-34"/>
              </a:rPr>
              <a:t>perfect</a:t>
            </a: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             </a:t>
            </a: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mauvais (e)          	</a:t>
            </a:r>
            <a:r>
              <a:rPr lang="fr-FR" sz="800" i="1" dirty="0" err="1">
                <a:ea typeface="Times New Roman"/>
                <a:cs typeface="Leelawadee" panose="020B0502040204020203" pitchFamily="34" charset="-34"/>
              </a:rPr>
              <a:t>bad</a:t>
            </a:r>
            <a:endParaRPr lang="en-GB" sz="800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passionnant (e) 	</a:t>
            </a:r>
            <a:r>
              <a:rPr lang="fr-FR" sz="800" i="1" dirty="0" err="1">
                <a:ea typeface="Times New Roman"/>
                <a:cs typeface="Leelawadee" panose="020B0502040204020203" pitchFamily="34" charset="-34"/>
              </a:rPr>
              <a:t>exciting</a:t>
            </a: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  </a:t>
            </a:r>
          </a:p>
          <a:p>
            <a:pPr>
              <a:spcAft>
                <a:spcPts val="0"/>
              </a:spcAft>
            </a:pP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 lvl="0"/>
            <a:r>
              <a:rPr lang="en-US" sz="800" b="1" dirty="0" err="1">
                <a:solidFill>
                  <a:prstClr val="black"/>
                </a:solidFill>
                <a:ea typeface="Times New Roman"/>
              </a:rPr>
              <a:t>Ça</a:t>
            </a:r>
            <a:r>
              <a:rPr lang="en-US" sz="800" b="1" dirty="0">
                <a:solidFill>
                  <a:prstClr val="black"/>
                </a:solidFill>
                <a:ea typeface="Times New Roman"/>
              </a:rPr>
              <a:t> me </a:t>
            </a:r>
            <a:r>
              <a:rPr lang="en-US" sz="800" b="1" dirty="0" err="1">
                <a:solidFill>
                  <a:prstClr val="black"/>
                </a:solidFill>
                <a:ea typeface="Times New Roman"/>
              </a:rPr>
              <a:t>plaît</a:t>
            </a:r>
            <a:r>
              <a:rPr lang="en-US" sz="800" b="1" dirty="0">
                <a:solidFill>
                  <a:prstClr val="black"/>
                </a:solidFill>
                <a:ea typeface="Times New Roman"/>
              </a:rPr>
              <a:t> beaucoup - </a:t>
            </a:r>
            <a:r>
              <a:rPr lang="en-US" sz="800" dirty="0">
                <a:solidFill>
                  <a:prstClr val="black"/>
                </a:solidFill>
                <a:ea typeface="Times New Roman"/>
              </a:rPr>
              <a:t>I like it a </a:t>
            </a:r>
            <a:r>
              <a:rPr lang="en-US" sz="800" dirty="0" err="1">
                <a:solidFill>
                  <a:prstClr val="black"/>
                </a:solidFill>
                <a:ea typeface="Times New Roman"/>
              </a:rPr>
              <a:t>a</a:t>
            </a:r>
            <a:r>
              <a:rPr lang="en-US" sz="800" dirty="0">
                <a:solidFill>
                  <a:prstClr val="black"/>
                </a:solidFill>
                <a:ea typeface="Times New Roman"/>
              </a:rPr>
              <a:t> lot</a:t>
            </a:r>
            <a:endParaRPr lang="en-GB" sz="900" dirty="0">
              <a:solidFill>
                <a:prstClr val="black"/>
              </a:solidFill>
              <a:ea typeface="Times New Roman"/>
            </a:endParaRPr>
          </a:p>
          <a:p>
            <a:pPr lvl="0"/>
            <a:r>
              <a:rPr lang="fr-FR" sz="800" b="1" dirty="0">
                <a:solidFill>
                  <a:prstClr val="black"/>
                </a:solidFill>
                <a:ea typeface="Times New Roman"/>
              </a:rPr>
              <a:t>Ça me plaît de sortir - </a:t>
            </a:r>
            <a:r>
              <a:rPr lang="fr-FR" sz="800" dirty="0">
                <a:solidFill>
                  <a:prstClr val="black"/>
                </a:solidFill>
                <a:ea typeface="Times New Roman"/>
              </a:rPr>
              <a:t>I </a:t>
            </a:r>
            <a:r>
              <a:rPr lang="fr-FR" sz="800" dirty="0" err="1">
                <a:solidFill>
                  <a:prstClr val="black"/>
                </a:solidFill>
                <a:ea typeface="Times New Roman"/>
              </a:rPr>
              <a:t>like</a:t>
            </a:r>
            <a:r>
              <a:rPr lang="fr-FR" sz="800" dirty="0">
                <a:solidFill>
                  <a:prstClr val="black"/>
                </a:solidFill>
                <a:ea typeface="Times New Roman"/>
              </a:rPr>
              <a:t> </a:t>
            </a:r>
            <a:r>
              <a:rPr lang="fr-FR" sz="800" dirty="0" err="1">
                <a:solidFill>
                  <a:prstClr val="black"/>
                </a:solidFill>
                <a:ea typeface="Times New Roman"/>
              </a:rPr>
              <a:t>going</a:t>
            </a:r>
            <a:r>
              <a:rPr lang="fr-FR" sz="800" dirty="0">
                <a:solidFill>
                  <a:prstClr val="black"/>
                </a:solidFill>
                <a:ea typeface="Times New Roman"/>
              </a:rPr>
              <a:t> out</a:t>
            </a:r>
          </a:p>
          <a:p>
            <a:pPr>
              <a:spcAft>
                <a:spcPts val="0"/>
              </a:spcAft>
            </a:pPr>
            <a:endParaRPr lang="fr-FR" sz="800" b="1" i="1" u="sng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800" b="1" i="1" u="sng" dirty="0">
                <a:ea typeface="Times New Roman"/>
              </a:rPr>
              <a:t>Opinions - </a:t>
            </a:r>
            <a:r>
              <a:rPr lang="fr-FR" sz="800" b="1" i="1" u="sng" dirty="0" err="1">
                <a:ea typeface="Times New Roman"/>
              </a:rPr>
              <a:t>past</a:t>
            </a:r>
            <a:r>
              <a:rPr lang="fr-FR" sz="800" b="1" i="1" u="sng" dirty="0">
                <a:ea typeface="Times New Roman"/>
              </a:rPr>
              <a:t> </a:t>
            </a:r>
            <a:r>
              <a:rPr lang="fr-FR" sz="800" b="1" i="1" u="sng" dirty="0" err="1">
                <a:ea typeface="Times New Roman"/>
              </a:rPr>
              <a:t>tense</a:t>
            </a:r>
            <a:endParaRPr lang="en-GB" sz="9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800" b="1" dirty="0" err="1">
                <a:ea typeface="Times New Roman"/>
              </a:rPr>
              <a:t>j’ai</a:t>
            </a:r>
            <a:r>
              <a:rPr lang="en-US" sz="800" b="1" dirty="0">
                <a:ea typeface="Times New Roman"/>
              </a:rPr>
              <a:t> </a:t>
            </a:r>
            <a:r>
              <a:rPr lang="en-US" sz="800" b="1" dirty="0" err="1">
                <a:ea typeface="Times New Roman"/>
              </a:rPr>
              <a:t>bien</a:t>
            </a:r>
            <a:r>
              <a:rPr lang="en-US" sz="800" b="1" dirty="0">
                <a:ea typeface="Times New Roman"/>
              </a:rPr>
              <a:t> </a:t>
            </a:r>
            <a:r>
              <a:rPr lang="en-US" sz="800" b="1" dirty="0" err="1">
                <a:ea typeface="Times New Roman"/>
              </a:rPr>
              <a:t>aimé</a:t>
            </a:r>
            <a:r>
              <a:rPr lang="en-US" sz="800" b="1" dirty="0">
                <a:ea typeface="Times New Roman"/>
              </a:rPr>
              <a:t> </a:t>
            </a:r>
            <a:r>
              <a:rPr lang="en-US" sz="800" dirty="0">
                <a:ea typeface="Times New Roman"/>
              </a:rPr>
              <a:t>- I liked</a:t>
            </a:r>
            <a:endParaRPr lang="en-GB" sz="9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800" b="1" dirty="0" err="1">
                <a:ea typeface="Times New Roman"/>
              </a:rPr>
              <a:t>j’ai</a:t>
            </a:r>
            <a:r>
              <a:rPr lang="en-US" sz="800" b="1" dirty="0">
                <a:ea typeface="Times New Roman"/>
              </a:rPr>
              <a:t> beaucoup </a:t>
            </a:r>
            <a:r>
              <a:rPr lang="en-US" sz="800" b="1" dirty="0" err="1">
                <a:ea typeface="Times New Roman"/>
              </a:rPr>
              <a:t>aimé</a:t>
            </a:r>
            <a:r>
              <a:rPr lang="en-US" sz="800" b="1" dirty="0">
                <a:ea typeface="Times New Roman"/>
              </a:rPr>
              <a:t> </a:t>
            </a:r>
            <a:r>
              <a:rPr lang="en-US" sz="800" dirty="0">
                <a:ea typeface="Times New Roman"/>
              </a:rPr>
              <a:t>- I really liked</a:t>
            </a:r>
            <a:endParaRPr lang="en-GB" sz="9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800" b="1" dirty="0">
                <a:ea typeface="Times New Roman"/>
              </a:rPr>
              <a:t>je </a:t>
            </a:r>
            <a:r>
              <a:rPr lang="en-US" sz="800" b="1" dirty="0" err="1">
                <a:ea typeface="Times New Roman"/>
              </a:rPr>
              <a:t>n’ai</a:t>
            </a:r>
            <a:r>
              <a:rPr lang="en-US" sz="800" b="1" dirty="0">
                <a:ea typeface="Times New Roman"/>
              </a:rPr>
              <a:t> pas beaucoup </a:t>
            </a:r>
            <a:r>
              <a:rPr lang="en-US" sz="800" b="1" dirty="0" err="1">
                <a:ea typeface="Times New Roman"/>
              </a:rPr>
              <a:t>aimé</a:t>
            </a:r>
            <a:r>
              <a:rPr lang="en-US" sz="800" b="1" dirty="0">
                <a:ea typeface="Times New Roman"/>
              </a:rPr>
              <a:t> </a:t>
            </a:r>
            <a:r>
              <a:rPr lang="en-US" sz="800" dirty="0">
                <a:ea typeface="Times New Roman"/>
              </a:rPr>
              <a:t>- I didn’t really like</a:t>
            </a:r>
            <a:endParaRPr lang="en-GB" sz="9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800" b="1" dirty="0" err="1">
                <a:ea typeface="Times New Roman"/>
              </a:rPr>
              <a:t>j’ai</a:t>
            </a:r>
            <a:r>
              <a:rPr lang="en-US" sz="800" b="1" dirty="0">
                <a:ea typeface="Times New Roman"/>
              </a:rPr>
              <a:t> </a:t>
            </a:r>
            <a:r>
              <a:rPr lang="en-US" sz="800" b="1" dirty="0" err="1">
                <a:ea typeface="Times New Roman"/>
              </a:rPr>
              <a:t>détesté</a:t>
            </a:r>
            <a:r>
              <a:rPr lang="en-US" sz="800" b="1" dirty="0">
                <a:ea typeface="Times New Roman"/>
              </a:rPr>
              <a:t> </a:t>
            </a:r>
            <a:r>
              <a:rPr lang="en-US" sz="800" dirty="0">
                <a:ea typeface="Times New Roman"/>
              </a:rPr>
              <a:t>- I hated</a:t>
            </a:r>
            <a:endParaRPr lang="en-GB" sz="9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800" b="1" dirty="0" err="1">
                <a:ea typeface="Times New Roman"/>
              </a:rPr>
              <a:t>ça</a:t>
            </a:r>
            <a:r>
              <a:rPr lang="en-US" sz="800" b="1" dirty="0">
                <a:ea typeface="Times New Roman"/>
              </a:rPr>
              <a:t> </a:t>
            </a:r>
            <a:r>
              <a:rPr lang="en-US" sz="800" b="1" dirty="0" err="1">
                <a:ea typeface="Times New Roman"/>
              </a:rPr>
              <a:t>m’a</a:t>
            </a:r>
            <a:r>
              <a:rPr lang="en-US" sz="800" b="1" dirty="0">
                <a:ea typeface="Times New Roman"/>
              </a:rPr>
              <a:t> beaucoup </a:t>
            </a:r>
            <a:r>
              <a:rPr lang="en-US" sz="800" b="1" dirty="0" err="1">
                <a:ea typeface="Times New Roman"/>
              </a:rPr>
              <a:t>plu</a:t>
            </a:r>
            <a:r>
              <a:rPr lang="en-US" sz="800" b="1" dirty="0">
                <a:ea typeface="Times New Roman"/>
              </a:rPr>
              <a:t> </a:t>
            </a:r>
            <a:r>
              <a:rPr lang="en-US" sz="800" dirty="0">
                <a:ea typeface="Times New Roman"/>
              </a:rPr>
              <a:t>- I really liked it </a:t>
            </a: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endParaRPr lang="fr-FR" sz="800" b="1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bête                      	</a:t>
            </a:r>
            <a:r>
              <a:rPr lang="fr-FR" sz="800" i="1" dirty="0" err="1">
                <a:ea typeface="Times New Roman"/>
                <a:cs typeface="Leelawadee" panose="020B0502040204020203" pitchFamily="34" charset="-34"/>
              </a:rPr>
              <a:t>silly</a:t>
            </a:r>
            <a:endParaRPr lang="en-GB" sz="800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sympa        	</a:t>
            </a:r>
            <a:r>
              <a:rPr lang="fr-FR" sz="800" i="1" dirty="0" err="1">
                <a:ea typeface="Times New Roman"/>
                <a:cs typeface="Leelawadee" panose="020B0502040204020203" pitchFamily="34" charset="-34"/>
              </a:rPr>
              <a:t>nice</a:t>
            </a: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        </a:t>
            </a: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une perte de temps </a:t>
            </a:r>
            <a:r>
              <a:rPr lang="fr-FR" sz="800" i="1" dirty="0" err="1">
                <a:ea typeface="Times New Roman"/>
                <a:cs typeface="Leelawadee" panose="020B0502040204020203" pitchFamily="34" charset="-34"/>
              </a:rPr>
              <a:t>waste</a:t>
            </a:r>
            <a:r>
              <a:rPr lang="fr-FR" sz="800" i="1" dirty="0">
                <a:ea typeface="Times New Roman"/>
                <a:cs typeface="Leelawadee" panose="020B0502040204020203" pitchFamily="34" charset="-34"/>
              </a:rPr>
              <a:t> of time</a:t>
            </a:r>
            <a:endParaRPr lang="en-GB" sz="800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laid (e)                  	</a:t>
            </a:r>
            <a:r>
              <a:rPr lang="fr-FR" sz="800" i="1" dirty="0" err="1">
                <a:ea typeface="Times New Roman"/>
                <a:cs typeface="Leelawadee" panose="020B0502040204020203" pitchFamily="34" charset="-34"/>
              </a:rPr>
              <a:t>ugly</a:t>
            </a:r>
            <a:endParaRPr lang="en-GB" sz="800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fabuleux (</a:t>
            </a:r>
            <a:r>
              <a:rPr lang="fr-FR" sz="800" b="1" dirty="0" err="1">
                <a:ea typeface="Times New Roman"/>
                <a:cs typeface="Leelawadee" panose="020B0502040204020203" pitchFamily="34" charset="-34"/>
              </a:rPr>
              <a:t>euse</a:t>
            </a: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)  	</a:t>
            </a:r>
            <a:r>
              <a:rPr lang="fr-FR" sz="800" i="1" dirty="0" err="1">
                <a:ea typeface="Times New Roman"/>
                <a:cs typeface="Leelawadee" panose="020B0502040204020203" pitchFamily="34" charset="-34"/>
              </a:rPr>
              <a:t>fabulous</a:t>
            </a: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       impoli (e)             	</a:t>
            </a:r>
            <a:r>
              <a:rPr lang="fr-FR" sz="800" i="1" dirty="0">
                <a:ea typeface="Times New Roman"/>
                <a:cs typeface="Leelawadee" panose="020B0502040204020203" pitchFamily="34" charset="-34"/>
              </a:rPr>
              <a:t>rude</a:t>
            </a:r>
            <a:endParaRPr lang="en-GB" sz="800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désastreux (</a:t>
            </a:r>
            <a:r>
              <a:rPr lang="fr-FR" sz="800" b="1" dirty="0" err="1">
                <a:ea typeface="Times New Roman"/>
                <a:cs typeface="Leelawadee" panose="020B0502040204020203" pitchFamily="34" charset="-34"/>
              </a:rPr>
              <a:t>euse</a:t>
            </a: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) 	</a:t>
            </a:r>
            <a:r>
              <a:rPr lang="fr-FR" sz="800" i="1" dirty="0" err="1">
                <a:ea typeface="Times New Roman"/>
                <a:cs typeface="Leelawadee" panose="020B0502040204020203" pitchFamily="34" charset="-34"/>
              </a:rPr>
              <a:t>desastrous</a:t>
            </a: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 Casse-pieds</a:t>
            </a:r>
            <a:r>
              <a:rPr lang="fr-FR" sz="800" i="1" dirty="0">
                <a:ea typeface="Times New Roman"/>
                <a:cs typeface="Leelawadee" panose="020B0502040204020203" pitchFamily="34" charset="-34"/>
              </a:rPr>
              <a:t>   	</a:t>
            </a:r>
            <a:r>
              <a:rPr lang="fr-FR" sz="800" i="1" dirty="0" err="1">
                <a:ea typeface="Times New Roman"/>
                <a:cs typeface="Leelawadee" panose="020B0502040204020203" pitchFamily="34" charset="-34"/>
              </a:rPr>
              <a:t>annoying</a:t>
            </a:r>
            <a:endParaRPr lang="en-GB" sz="800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pas mal                	</a:t>
            </a:r>
            <a:r>
              <a:rPr lang="fr-FR" sz="800" i="1" dirty="0">
                <a:ea typeface="Times New Roman"/>
                <a:cs typeface="Leelawadee" panose="020B0502040204020203" pitchFamily="34" charset="-34"/>
              </a:rPr>
              <a:t>not </a:t>
            </a:r>
            <a:r>
              <a:rPr lang="fr-FR" sz="800" i="1" dirty="0" err="1">
                <a:ea typeface="Times New Roman"/>
                <a:cs typeface="Leelawadee" panose="020B0502040204020203" pitchFamily="34" charset="-34"/>
              </a:rPr>
              <a:t>bad</a:t>
            </a:r>
            <a:endParaRPr lang="en-GB" sz="800" dirty="0">
              <a:ea typeface="Times New Roman"/>
              <a:cs typeface="Leelawadee" panose="020B0502040204020203" pitchFamily="34" charset="-34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  <a:cs typeface="Leelawadee" panose="020B0502040204020203" pitchFamily="34" charset="-34"/>
              </a:rPr>
              <a:t>rien de spécial    	</a:t>
            </a:r>
            <a:r>
              <a:rPr lang="fr-FR" sz="800" i="1" dirty="0" err="1">
                <a:ea typeface="Times New Roman"/>
                <a:cs typeface="Leelawadee" panose="020B0502040204020203" pitchFamily="34" charset="-34"/>
              </a:rPr>
              <a:t>nothing</a:t>
            </a:r>
            <a:r>
              <a:rPr lang="fr-FR" sz="800" i="1" dirty="0">
                <a:ea typeface="Times New Roman"/>
                <a:cs typeface="Leelawadee" panose="020B0502040204020203" pitchFamily="34" charset="-34"/>
              </a:rPr>
              <a:t> </a:t>
            </a:r>
            <a:r>
              <a:rPr lang="fr-FR" sz="800" i="1" dirty="0" err="1">
                <a:ea typeface="Times New Roman"/>
                <a:cs typeface="Leelawadee" panose="020B0502040204020203" pitchFamily="34" charset="-34"/>
              </a:rPr>
              <a:t>special</a:t>
            </a:r>
            <a:endParaRPr lang="en-GB" sz="800" dirty="0">
              <a:ea typeface="Times New Roman"/>
              <a:cs typeface="Leelawadee" panose="020B0502040204020203" pitchFamily="34" charset="-34"/>
            </a:endParaRPr>
          </a:p>
          <a:p>
            <a:pPr lvl="0"/>
            <a:r>
              <a:rPr lang="fr-FR" sz="800" b="1" dirty="0">
                <a:solidFill>
                  <a:prstClr val="black"/>
                </a:solidFill>
                <a:ea typeface="Times New Roman"/>
                <a:cs typeface="Leelawadee" panose="020B0502040204020203" pitchFamily="34" charset="-34"/>
              </a:rPr>
              <a:t>effrayant (e)        	</a:t>
            </a:r>
            <a:r>
              <a:rPr lang="fr-FR" sz="800" i="1" dirty="0" err="1">
                <a:solidFill>
                  <a:prstClr val="black"/>
                </a:solidFill>
                <a:ea typeface="Times New Roman"/>
                <a:cs typeface="Leelawadee" panose="020B0502040204020203" pitchFamily="34" charset="-34"/>
              </a:rPr>
              <a:t>scary</a:t>
            </a:r>
            <a:r>
              <a:rPr lang="fr-FR" sz="800" b="1" dirty="0">
                <a:solidFill>
                  <a:prstClr val="black"/>
                </a:solidFill>
                <a:ea typeface="Times New Roman"/>
                <a:cs typeface="Leelawadee" panose="020B0502040204020203" pitchFamily="34" charset="-34"/>
              </a:rPr>
              <a:t> </a:t>
            </a:r>
            <a:endParaRPr lang="en-GB" sz="800" dirty="0">
              <a:solidFill>
                <a:prstClr val="black"/>
              </a:solidFill>
              <a:ea typeface="Times New Roman"/>
              <a:cs typeface="Leelawadee" panose="020B05020402040202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95736" y="4272766"/>
            <a:ext cx="221304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900" i="1" dirty="0">
                <a:solidFill>
                  <a:prstClr val="black"/>
                </a:solidFill>
                <a:latin typeface="Lucida Handwriting" panose="03010101010101010101" pitchFamily="66" charset="0"/>
                <a:cs typeface="Leelawadee" panose="020B0502040204020203" pitchFamily="34" charset="-34"/>
              </a:rPr>
              <a:t>Opinions - past</a:t>
            </a:r>
            <a:endParaRPr lang="en-US" sz="800" b="1" dirty="0"/>
          </a:p>
          <a:p>
            <a:r>
              <a:rPr lang="en-US" sz="800" b="1" dirty="0" err="1"/>
              <a:t>j’ai</a:t>
            </a:r>
            <a:r>
              <a:rPr lang="en-US" sz="800" b="1" dirty="0"/>
              <a:t> </a:t>
            </a:r>
            <a:r>
              <a:rPr lang="en-US" sz="800" b="1" dirty="0" err="1"/>
              <a:t>pensé</a:t>
            </a:r>
            <a:r>
              <a:rPr lang="en-US" sz="800" b="1" dirty="0"/>
              <a:t> que  </a:t>
            </a:r>
            <a:r>
              <a:rPr lang="en-US" sz="800" dirty="0"/>
              <a:t>- I thought that</a:t>
            </a:r>
            <a:endParaRPr lang="en-GB" sz="800" dirty="0"/>
          </a:p>
          <a:p>
            <a:r>
              <a:rPr lang="en-US" sz="800" b="1" dirty="0" err="1"/>
              <a:t>j’ai</a:t>
            </a:r>
            <a:r>
              <a:rPr lang="en-US" sz="800" b="1" dirty="0"/>
              <a:t> </a:t>
            </a:r>
            <a:r>
              <a:rPr lang="en-US" sz="800" b="1" dirty="0" err="1"/>
              <a:t>trouvé</a:t>
            </a:r>
            <a:r>
              <a:rPr lang="en-US" sz="800" b="1" dirty="0"/>
              <a:t> que  </a:t>
            </a:r>
            <a:r>
              <a:rPr lang="en-US" sz="800" dirty="0"/>
              <a:t>- I thought that</a:t>
            </a:r>
            <a:endParaRPr lang="en-GB" sz="800" dirty="0"/>
          </a:p>
          <a:p>
            <a:r>
              <a:rPr lang="en-US" sz="800" b="1" dirty="0" err="1"/>
              <a:t>c’était</a:t>
            </a:r>
            <a:r>
              <a:rPr lang="en-US" sz="800" b="1" dirty="0"/>
              <a:t> </a:t>
            </a:r>
            <a:r>
              <a:rPr lang="en-US" sz="800" dirty="0"/>
              <a:t>- it was</a:t>
            </a:r>
            <a:r>
              <a:rPr lang="en-GB" sz="800" dirty="0"/>
              <a:t>              </a:t>
            </a:r>
            <a:r>
              <a:rPr lang="fr-FR" sz="800" b="1" dirty="0"/>
              <a:t>ce n’était pas </a:t>
            </a:r>
            <a:r>
              <a:rPr lang="fr-FR" sz="800" dirty="0"/>
              <a:t>- </a:t>
            </a:r>
            <a:r>
              <a:rPr lang="fr-FR" sz="800" dirty="0" err="1"/>
              <a:t>it</a:t>
            </a:r>
            <a:r>
              <a:rPr lang="fr-FR" sz="800" dirty="0"/>
              <a:t> </a:t>
            </a:r>
            <a:r>
              <a:rPr lang="fr-FR" sz="800" dirty="0" err="1"/>
              <a:t>wasn’t</a:t>
            </a:r>
            <a:endParaRPr lang="en-GB" sz="800" dirty="0"/>
          </a:p>
        </p:txBody>
      </p:sp>
      <p:sp>
        <p:nvSpPr>
          <p:cNvPr id="6" name="Rectangle 5"/>
          <p:cNvSpPr/>
          <p:nvPr/>
        </p:nvSpPr>
        <p:spPr>
          <a:xfrm>
            <a:off x="6053418" y="2511610"/>
            <a:ext cx="2088232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900" i="1" dirty="0">
                <a:solidFill>
                  <a:prstClr val="black"/>
                </a:solidFill>
                <a:latin typeface="Lucida Handwriting" panose="03010101010101010101" pitchFamily="66" charset="0"/>
                <a:cs typeface="Leelawadee" panose="020B0502040204020203" pitchFamily="34" charset="-34"/>
              </a:rPr>
              <a:t>Adding contrasting opinions</a:t>
            </a:r>
            <a:endParaRPr lang="en-US" sz="800" b="1" dirty="0"/>
          </a:p>
          <a:p>
            <a:r>
              <a:rPr lang="en-US" sz="800" b="1" dirty="0" err="1"/>
              <a:t>mais</a:t>
            </a:r>
            <a:r>
              <a:rPr lang="en-US" sz="800" dirty="0"/>
              <a:t> - but</a:t>
            </a:r>
            <a:endParaRPr lang="en-GB" sz="800" dirty="0"/>
          </a:p>
          <a:p>
            <a:r>
              <a:rPr lang="en-US" sz="800" b="1" dirty="0" err="1"/>
              <a:t>aussi</a:t>
            </a:r>
            <a:r>
              <a:rPr lang="en-US" sz="800" dirty="0"/>
              <a:t> - also</a:t>
            </a:r>
            <a:endParaRPr lang="en-GB" sz="800" dirty="0"/>
          </a:p>
          <a:p>
            <a:r>
              <a:rPr lang="en-US" sz="800" b="1" dirty="0" err="1"/>
              <a:t>en</a:t>
            </a:r>
            <a:r>
              <a:rPr lang="en-US" sz="800" b="1" dirty="0"/>
              <a:t> plus</a:t>
            </a:r>
            <a:r>
              <a:rPr lang="en-US" sz="800" dirty="0"/>
              <a:t> - also, in addition</a:t>
            </a:r>
            <a:endParaRPr lang="en-GB" sz="800" dirty="0"/>
          </a:p>
          <a:p>
            <a:r>
              <a:rPr lang="en-US" sz="800" b="1" dirty="0" err="1"/>
              <a:t>également</a:t>
            </a:r>
            <a:r>
              <a:rPr lang="en-US" sz="800" dirty="0"/>
              <a:t> - equally, also</a:t>
            </a:r>
            <a:endParaRPr lang="en-GB" sz="800" dirty="0"/>
          </a:p>
          <a:p>
            <a:r>
              <a:rPr lang="fr-FR" sz="800" b="1" dirty="0"/>
              <a:t>c’est vrai que</a:t>
            </a:r>
            <a:r>
              <a:rPr lang="fr-FR" sz="800" dirty="0"/>
              <a:t> - </a:t>
            </a:r>
            <a:r>
              <a:rPr lang="fr-FR" sz="800" dirty="0" err="1"/>
              <a:t>it’s</a:t>
            </a:r>
            <a:r>
              <a:rPr lang="fr-FR" sz="800" dirty="0"/>
              <a:t> </a:t>
            </a:r>
            <a:r>
              <a:rPr lang="fr-FR" sz="800" dirty="0" err="1"/>
              <a:t>true</a:t>
            </a:r>
            <a:r>
              <a:rPr lang="fr-FR" sz="800" dirty="0"/>
              <a:t> </a:t>
            </a:r>
            <a:r>
              <a:rPr lang="fr-FR" sz="800" dirty="0" err="1"/>
              <a:t>that</a:t>
            </a:r>
            <a:endParaRPr lang="en-GB" sz="800" dirty="0"/>
          </a:p>
          <a:p>
            <a:r>
              <a:rPr lang="en-US" sz="800" b="1" dirty="0"/>
              <a:t>on </a:t>
            </a:r>
            <a:r>
              <a:rPr lang="en-US" sz="800" b="1" dirty="0" err="1"/>
              <a:t>dit</a:t>
            </a:r>
            <a:r>
              <a:rPr lang="en-US" sz="800" b="1" dirty="0"/>
              <a:t> que</a:t>
            </a:r>
            <a:r>
              <a:rPr lang="en-US" sz="800" dirty="0"/>
              <a:t> - they say that</a:t>
            </a:r>
            <a:endParaRPr lang="en-GB" sz="800" dirty="0"/>
          </a:p>
          <a:p>
            <a:r>
              <a:rPr lang="en-US" sz="800" b="1" dirty="0" err="1"/>
              <a:t>il</a:t>
            </a:r>
            <a:r>
              <a:rPr lang="en-US" sz="800" b="1" dirty="0"/>
              <a:t> </a:t>
            </a:r>
            <a:r>
              <a:rPr lang="en-US" sz="800" b="1" dirty="0" err="1"/>
              <a:t>faut</a:t>
            </a:r>
            <a:r>
              <a:rPr lang="en-US" sz="800" b="1" dirty="0"/>
              <a:t> dire que</a:t>
            </a:r>
            <a:r>
              <a:rPr lang="en-US" sz="800" dirty="0"/>
              <a:t> - you have to say that</a:t>
            </a:r>
            <a:endParaRPr lang="en-GB" sz="800" dirty="0"/>
          </a:p>
          <a:p>
            <a:r>
              <a:rPr lang="fr-FR" sz="800" b="1" dirty="0"/>
              <a:t>je suis d’accord</a:t>
            </a:r>
            <a:r>
              <a:rPr lang="fr-FR" sz="800" dirty="0"/>
              <a:t> - I </a:t>
            </a:r>
            <a:r>
              <a:rPr lang="fr-FR" sz="800" dirty="0" err="1"/>
              <a:t>agree</a:t>
            </a:r>
            <a:endParaRPr lang="en-GB" sz="800" dirty="0"/>
          </a:p>
          <a:p>
            <a:r>
              <a:rPr lang="fr-FR" sz="800" b="1" dirty="0"/>
              <a:t>je ne suis pas d’accord</a:t>
            </a:r>
            <a:r>
              <a:rPr lang="fr-FR" sz="800" dirty="0"/>
              <a:t> - I </a:t>
            </a:r>
            <a:r>
              <a:rPr lang="fr-FR" sz="800" dirty="0" err="1"/>
              <a:t>don’t</a:t>
            </a:r>
            <a:r>
              <a:rPr lang="fr-FR" sz="800" dirty="0"/>
              <a:t> </a:t>
            </a:r>
            <a:r>
              <a:rPr lang="fr-FR" sz="800" dirty="0" err="1"/>
              <a:t>agree</a:t>
            </a:r>
            <a:endParaRPr lang="en-GB" sz="800" dirty="0"/>
          </a:p>
          <a:p>
            <a:r>
              <a:rPr lang="fr-FR" dirty="0"/>
              <a:t> 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7451565" y="2623938"/>
            <a:ext cx="16681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800" b="1" dirty="0">
                <a:solidFill>
                  <a:prstClr val="black"/>
                </a:solidFill>
              </a:rPr>
              <a:t>heureusement</a:t>
            </a:r>
            <a:r>
              <a:rPr lang="fr-FR" sz="800" dirty="0">
                <a:solidFill>
                  <a:prstClr val="black"/>
                </a:solidFill>
              </a:rPr>
              <a:t> - </a:t>
            </a:r>
            <a:r>
              <a:rPr lang="fr-FR" sz="800" dirty="0" err="1">
                <a:solidFill>
                  <a:prstClr val="black"/>
                </a:solidFill>
              </a:rPr>
              <a:t>fortunately</a:t>
            </a:r>
            <a:endParaRPr lang="en-GB" sz="800" dirty="0">
              <a:solidFill>
                <a:prstClr val="black"/>
              </a:solidFill>
            </a:endParaRPr>
          </a:p>
          <a:p>
            <a:pPr lvl="0"/>
            <a:r>
              <a:rPr lang="fr-FR" sz="800" b="1" dirty="0">
                <a:solidFill>
                  <a:prstClr val="black"/>
                </a:solidFill>
              </a:rPr>
              <a:t>malheureusement</a:t>
            </a:r>
            <a:r>
              <a:rPr lang="fr-FR" sz="800" dirty="0">
                <a:solidFill>
                  <a:prstClr val="black"/>
                </a:solidFill>
              </a:rPr>
              <a:t> - </a:t>
            </a:r>
            <a:r>
              <a:rPr lang="fr-FR" sz="800" dirty="0" err="1">
                <a:solidFill>
                  <a:prstClr val="black"/>
                </a:solidFill>
              </a:rPr>
              <a:t>unfortunately</a:t>
            </a:r>
            <a:endParaRPr lang="en-GB" sz="800" dirty="0">
              <a:solidFill>
                <a:prstClr val="black"/>
              </a:solidFill>
            </a:endParaRPr>
          </a:p>
          <a:p>
            <a:pPr lvl="0"/>
            <a:r>
              <a:rPr lang="fr-FR" sz="800" b="1" dirty="0">
                <a:solidFill>
                  <a:prstClr val="black"/>
                </a:solidFill>
              </a:rPr>
              <a:t>en fait</a:t>
            </a:r>
            <a:r>
              <a:rPr lang="fr-FR" sz="800" dirty="0">
                <a:solidFill>
                  <a:prstClr val="black"/>
                </a:solidFill>
              </a:rPr>
              <a:t> - in </a:t>
            </a:r>
            <a:r>
              <a:rPr lang="fr-FR" sz="800" dirty="0" err="1">
                <a:solidFill>
                  <a:prstClr val="black"/>
                </a:solidFill>
              </a:rPr>
              <a:t>fact</a:t>
            </a:r>
            <a:endParaRPr lang="en-GB" sz="800" dirty="0">
              <a:solidFill>
                <a:prstClr val="black"/>
              </a:solidFill>
            </a:endParaRPr>
          </a:p>
          <a:p>
            <a:pPr lvl="0"/>
            <a:r>
              <a:rPr lang="en-US" sz="800" b="1" dirty="0" err="1">
                <a:solidFill>
                  <a:prstClr val="black"/>
                </a:solidFill>
              </a:rPr>
              <a:t>cependant</a:t>
            </a:r>
            <a:r>
              <a:rPr lang="en-US" sz="800" dirty="0">
                <a:solidFill>
                  <a:prstClr val="black"/>
                </a:solidFill>
              </a:rPr>
              <a:t> - however</a:t>
            </a:r>
            <a:endParaRPr lang="en-GB" sz="800" dirty="0">
              <a:solidFill>
                <a:prstClr val="black"/>
              </a:solidFill>
            </a:endParaRPr>
          </a:p>
          <a:p>
            <a:pPr lvl="0"/>
            <a:r>
              <a:rPr lang="en-US" sz="800" b="1" dirty="0" err="1">
                <a:solidFill>
                  <a:prstClr val="black"/>
                </a:solidFill>
              </a:rPr>
              <a:t>pourtant</a:t>
            </a:r>
            <a:r>
              <a:rPr lang="en-US" sz="800" dirty="0">
                <a:solidFill>
                  <a:prstClr val="black"/>
                </a:solidFill>
              </a:rPr>
              <a:t> - however</a:t>
            </a:r>
            <a:endParaRPr lang="en-GB" sz="800" dirty="0">
              <a:solidFill>
                <a:prstClr val="black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491665" y="5415870"/>
            <a:ext cx="4628040" cy="1364988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737945" y="4052466"/>
            <a:ext cx="27900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800" i="1" dirty="0">
                <a:solidFill>
                  <a:prstClr val="black"/>
                </a:solidFill>
                <a:latin typeface="Lucida Handwriting" panose="03010101010101010101" pitchFamily="66" charset="0"/>
                <a:cs typeface="Leelawadee" panose="020B0502040204020203" pitchFamily="34" charset="-34"/>
              </a:rPr>
              <a:t>Idioms</a:t>
            </a:r>
            <a:endParaRPr lang="en-GB" sz="8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800" b="1" dirty="0" err="1">
                <a:latin typeface="+mj-lt"/>
                <a:ea typeface="Times New Roman"/>
              </a:rPr>
              <a:t>c’est</a:t>
            </a:r>
            <a:r>
              <a:rPr lang="en-US" sz="800" b="1" dirty="0">
                <a:latin typeface="+mj-lt"/>
                <a:ea typeface="Times New Roman"/>
              </a:rPr>
              <a:t> </a:t>
            </a:r>
            <a:r>
              <a:rPr lang="en-US" sz="800" b="1" dirty="0" err="1">
                <a:latin typeface="+mj-lt"/>
                <a:ea typeface="Times New Roman"/>
              </a:rPr>
              <a:t>dommage</a:t>
            </a:r>
            <a:r>
              <a:rPr lang="en-US" sz="800" b="1" dirty="0">
                <a:latin typeface="+mj-lt"/>
                <a:ea typeface="Times New Roman"/>
              </a:rPr>
              <a:t> que</a:t>
            </a:r>
            <a:r>
              <a:rPr lang="en-US" sz="800" dirty="0">
                <a:latin typeface="+mj-lt"/>
                <a:ea typeface="Times New Roman"/>
              </a:rPr>
              <a:t> - it’s a shame that</a:t>
            </a:r>
            <a:endParaRPr lang="en-GB" sz="800" dirty="0">
              <a:latin typeface="+mj-lt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800" b="1" dirty="0" err="1">
                <a:latin typeface="+mj-lt"/>
                <a:ea typeface="Times New Roman"/>
              </a:rPr>
              <a:t>quand</a:t>
            </a:r>
            <a:r>
              <a:rPr lang="en-US" sz="800" b="1" dirty="0">
                <a:latin typeface="+mj-lt"/>
                <a:ea typeface="Times New Roman"/>
              </a:rPr>
              <a:t> je </a:t>
            </a:r>
            <a:r>
              <a:rPr lang="en-US" sz="800" b="1" dirty="0" err="1">
                <a:latin typeface="+mj-lt"/>
                <a:ea typeface="Times New Roman"/>
              </a:rPr>
              <a:t>m’ennuie</a:t>
            </a:r>
            <a:r>
              <a:rPr lang="en-US" sz="800" dirty="0">
                <a:latin typeface="+mj-lt"/>
                <a:ea typeface="Times New Roman"/>
              </a:rPr>
              <a:t> - when I’m bored</a:t>
            </a:r>
            <a:endParaRPr lang="en-GB" sz="800" dirty="0">
              <a:latin typeface="+mj-lt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800" b="1" dirty="0" err="1">
                <a:latin typeface="+mj-lt"/>
                <a:ea typeface="Times New Roman"/>
              </a:rPr>
              <a:t>j’en</a:t>
            </a:r>
            <a:r>
              <a:rPr lang="en-US" sz="800" b="1" dirty="0">
                <a:latin typeface="+mj-lt"/>
                <a:ea typeface="Times New Roman"/>
              </a:rPr>
              <a:t> </a:t>
            </a:r>
            <a:r>
              <a:rPr lang="en-US" sz="800" b="1" dirty="0" err="1">
                <a:latin typeface="+mj-lt"/>
                <a:ea typeface="Times New Roman"/>
              </a:rPr>
              <a:t>ai</a:t>
            </a:r>
            <a:r>
              <a:rPr lang="en-US" sz="800" b="1" dirty="0">
                <a:latin typeface="+mj-lt"/>
                <a:ea typeface="Times New Roman"/>
              </a:rPr>
              <a:t> </a:t>
            </a:r>
            <a:r>
              <a:rPr lang="en-US" sz="800" b="1" dirty="0" err="1">
                <a:latin typeface="+mj-lt"/>
                <a:ea typeface="Times New Roman"/>
              </a:rPr>
              <a:t>marre</a:t>
            </a:r>
            <a:r>
              <a:rPr lang="en-US" sz="800" dirty="0">
                <a:latin typeface="+mj-lt"/>
                <a:ea typeface="Times New Roman"/>
              </a:rPr>
              <a:t> - I’m fed up</a:t>
            </a:r>
            <a:endParaRPr lang="en-GB" sz="800" dirty="0">
              <a:latin typeface="+mj-lt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800" b="1" dirty="0" err="1">
                <a:latin typeface="+mj-lt"/>
                <a:ea typeface="Times New Roman"/>
              </a:rPr>
              <a:t>ça</a:t>
            </a:r>
            <a:r>
              <a:rPr lang="en-US" sz="800" b="1" dirty="0">
                <a:latin typeface="+mj-lt"/>
                <a:ea typeface="Times New Roman"/>
              </a:rPr>
              <a:t> </a:t>
            </a:r>
            <a:r>
              <a:rPr lang="en-US" sz="800" b="1" dirty="0" err="1">
                <a:latin typeface="+mj-lt"/>
                <a:ea typeface="Times New Roman"/>
              </a:rPr>
              <a:t>vaut</a:t>
            </a:r>
            <a:r>
              <a:rPr lang="en-US" sz="800" b="1" dirty="0">
                <a:latin typeface="+mj-lt"/>
                <a:ea typeface="Times New Roman"/>
              </a:rPr>
              <a:t> le </a:t>
            </a:r>
            <a:r>
              <a:rPr lang="en-US" sz="800" b="1" dirty="0" err="1">
                <a:latin typeface="+mj-lt"/>
                <a:ea typeface="Times New Roman"/>
              </a:rPr>
              <a:t>peine</a:t>
            </a:r>
            <a:r>
              <a:rPr lang="en-US" sz="800" dirty="0">
                <a:latin typeface="+mj-lt"/>
                <a:ea typeface="Times New Roman"/>
              </a:rPr>
              <a:t> - it’s worth it (worth the effort)</a:t>
            </a:r>
            <a:endParaRPr lang="en-GB" sz="800" dirty="0">
              <a:latin typeface="+mj-lt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latin typeface="+mj-lt"/>
                <a:ea typeface="Times New Roman"/>
              </a:rPr>
              <a:t>ça coûte les yeux de la tête</a:t>
            </a:r>
            <a:r>
              <a:rPr lang="fr-FR" sz="800" dirty="0">
                <a:latin typeface="+mj-lt"/>
                <a:ea typeface="Times New Roman"/>
              </a:rPr>
              <a:t> - </a:t>
            </a:r>
            <a:r>
              <a:rPr lang="fr-FR" sz="800" dirty="0" err="1">
                <a:latin typeface="+mj-lt"/>
                <a:ea typeface="Times New Roman"/>
              </a:rPr>
              <a:t>it</a:t>
            </a:r>
            <a:r>
              <a:rPr lang="fr-FR" sz="800" dirty="0">
                <a:latin typeface="+mj-lt"/>
                <a:ea typeface="Times New Roman"/>
              </a:rPr>
              <a:t> </a:t>
            </a:r>
            <a:r>
              <a:rPr lang="fr-FR" sz="800" dirty="0" err="1">
                <a:latin typeface="+mj-lt"/>
                <a:ea typeface="Times New Roman"/>
              </a:rPr>
              <a:t>costs</a:t>
            </a:r>
            <a:r>
              <a:rPr lang="fr-FR" sz="800" dirty="0">
                <a:latin typeface="+mj-lt"/>
                <a:ea typeface="Times New Roman"/>
              </a:rPr>
              <a:t> an arm and a </a:t>
            </a:r>
            <a:r>
              <a:rPr lang="fr-FR" sz="800" dirty="0" err="1">
                <a:latin typeface="+mj-lt"/>
                <a:ea typeface="Times New Roman"/>
              </a:rPr>
              <a:t>leg</a:t>
            </a:r>
            <a:endParaRPr lang="en-GB" sz="800" dirty="0">
              <a:latin typeface="+mj-lt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800" b="1" dirty="0" err="1">
                <a:latin typeface="+mj-lt"/>
                <a:ea typeface="Times New Roman"/>
              </a:rPr>
              <a:t>une</a:t>
            </a:r>
            <a:r>
              <a:rPr lang="en-US" sz="800" b="1" dirty="0">
                <a:latin typeface="+mj-lt"/>
                <a:ea typeface="Times New Roman"/>
              </a:rPr>
              <a:t> </a:t>
            </a:r>
            <a:r>
              <a:rPr lang="en-US" sz="800" b="1" dirty="0" err="1">
                <a:latin typeface="+mj-lt"/>
                <a:ea typeface="Times New Roman"/>
              </a:rPr>
              <a:t>perte</a:t>
            </a:r>
            <a:r>
              <a:rPr lang="en-US" sz="800" b="1" dirty="0">
                <a:latin typeface="+mj-lt"/>
                <a:ea typeface="Times New Roman"/>
              </a:rPr>
              <a:t> de temps</a:t>
            </a:r>
            <a:r>
              <a:rPr lang="en-US" sz="800" dirty="0">
                <a:latin typeface="+mj-lt"/>
                <a:ea typeface="Times New Roman"/>
              </a:rPr>
              <a:t> - a waste of time</a:t>
            </a:r>
            <a:endParaRPr lang="en-GB" sz="800" dirty="0">
              <a:latin typeface="+mj-lt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latin typeface="+mj-lt"/>
                <a:ea typeface="Times New Roman"/>
              </a:rPr>
              <a:t>ça m’est égal</a:t>
            </a:r>
            <a:r>
              <a:rPr lang="fr-FR" sz="800" dirty="0">
                <a:latin typeface="+mj-lt"/>
                <a:ea typeface="Times New Roman"/>
              </a:rPr>
              <a:t> - I </a:t>
            </a:r>
            <a:r>
              <a:rPr lang="fr-FR" sz="800" dirty="0" err="1">
                <a:latin typeface="+mj-lt"/>
                <a:ea typeface="Times New Roman"/>
              </a:rPr>
              <a:t>don’t</a:t>
            </a:r>
            <a:r>
              <a:rPr lang="fr-FR" sz="800" dirty="0">
                <a:latin typeface="+mj-lt"/>
                <a:ea typeface="Times New Roman"/>
              </a:rPr>
              <a:t> </a:t>
            </a:r>
            <a:r>
              <a:rPr lang="fr-FR" sz="800" dirty="0" err="1">
                <a:latin typeface="+mj-lt"/>
                <a:ea typeface="Times New Roman"/>
              </a:rPr>
              <a:t>mind</a:t>
            </a:r>
            <a:endParaRPr lang="en-GB" sz="800" dirty="0">
              <a:latin typeface="+mj-lt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latin typeface="+mj-lt"/>
                <a:ea typeface="Times New Roman"/>
              </a:rPr>
              <a:t>ce n’est pas grave</a:t>
            </a:r>
            <a:r>
              <a:rPr lang="fr-FR" sz="800" dirty="0">
                <a:latin typeface="+mj-lt"/>
                <a:ea typeface="Times New Roman"/>
              </a:rPr>
              <a:t> - </a:t>
            </a:r>
            <a:r>
              <a:rPr lang="fr-FR" sz="800" dirty="0" err="1">
                <a:latin typeface="+mj-lt"/>
                <a:ea typeface="Times New Roman"/>
              </a:rPr>
              <a:t>it</a:t>
            </a:r>
            <a:r>
              <a:rPr lang="fr-FR" sz="800" dirty="0">
                <a:latin typeface="+mj-lt"/>
                <a:ea typeface="Times New Roman"/>
              </a:rPr>
              <a:t> </a:t>
            </a:r>
            <a:r>
              <a:rPr lang="fr-FR" sz="800" dirty="0" err="1">
                <a:latin typeface="+mj-lt"/>
                <a:ea typeface="Times New Roman"/>
              </a:rPr>
              <a:t>doesn’t</a:t>
            </a:r>
            <a:r>
              <a:rPr lang="fr-FR" sz="800" dirty="0">
                <a:latin typeface="+mj-lt"/>
                <a:ea typeface="Times New Roman"/>
              </a:rPr>
              <a:t> </a:t>
            </a:r>
            <a:r>
              <a:rPr lang="fr-FR" sz="800" dirty="0" err="1">
                <a:latin typeface="+mj-lt"/>
                <a:ea typeface="Times New Roman"/>
              </a:rPr>
              <a:t>matter</a:t>
            </a:r>
            <a:endParaRPr lang="fr-FR" sz="800" dirty="0">
              <a:latin typeface="+mj-lt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latin typeface="+mj-lt"/>
                <a:ea typeface="Times New Roman"/>
              </a:rPr>
              <a:t>Il/elle a l’air triste </a:t>
            </a:r>
            <a:r>
              <a:rPr lang="fr-FR" sz="800" dirty="0">
                <a:latin typeface="+mj-lt"/>
                <a:ea typeface="Times New Roman"/>
              </a:rPr>
              <a:t>– </a:t>
            </a:r>
            <a:r>
              <a:rPr lang="fr-FR" sz="800" dirty="0" err="1">
                <a:latin typeface="+mj-lt"/>
                <a:ea typeface="Times New Roman"/>
              </a:rPr>
              <a:t>he</a:t>
            </a:r>
            <a:r>
              <a:rPr lang="fr-FR" sz="800" dirty="0">
                <a:latin typeface="+mj-lt"/>
                <a:ea typeface="Times New Roman"/>
              </a:rPr>
              <a:t>/</a:t>
            </a:r>
            <a:r>
              <a:rPr lang="fr-FR" sz="800" dirty="0" err="1">
                <a:latin typeface="+mj-lt"/>
                <a:ea typeface="Times New Roman"/>
              </a:rPr>
              <a:t>she</a:t>
            </a:r>
            <a:r>
              <a:rPr lang="fr-FR" sz="800" dirty="0">
                <a:latin typeface="+mj-lt"/>
                <a:ea typeface="Times New Roman"/>
              </a:rPr>
              <a:t>  </a:t>
            </a:r>
            <a:r>
              <a:rPr lang="fr-FR" sz="800" dirty="0" err="1">
                <a:latin typeface="+mj-lt"/>
                <a:ea typeface="Times New Roman"/>
              </a:rPr>
              <a:t>appears</a:t>
            </a:r>
            <a:r>
              <a:rPr lang="fr-FR" sz="800" dirty="0">
                <a:latin typeface="+mj-lt"/>
                <a:ea typeface="Times New Roman"/>
              </a:rPr>
              <a:t> to </a:t>
            </a:r>
            <a:r>
              <a:rPr lang="fr-FR" sz="800" dirty="0" err="1">
                <a:latin typeface="+mj-lt"/>
                <a:ea typeface="Times New Roman"/>
              </a:rPr>
              <a:t>be</a:t>
            </a:r>
            <a:r>
              <a:rPr lang="fr-FR" sz="800" dirty="0">
                <a:latin typeface="+mj-lt"/>
                <a:ea typeface="Times New Roman"/>
              </a:rPr>
              <a:t> </a:t>
            </a:r>
            <a:r>
              <a:rPr lang="fr-FR" sz="800" dirty="0" err="1">
                <a:latin typeface="+mj-lt"/>
                <a:ea typeface="Times New Roman"/>
              </a:rPr>
              <a:t>sad</a:t>
            </a:r>
            <a:endParaRPr lang="en-GB" sz="800" dirty="0">
              <a:latin typeface="+mj-lt"/>
              <a:ea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28164" y="4011386"/>
            <a:ext cx="24454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800" i="1" dirty="0">
                <a:solidFill>
                  <a:prstClr val="black"/>
                </a:solidFill>
                <a:latin typeface="Lucida Handwriting" panose="03010101010101010101" pitchFamily="66" charset="0"/>
                <a:cs typeface="Leelawadee" panose="020B0502040204020203" pitchFamily="34" charset="-34"/>
              </a:rPr>
              <a:t>Après </a:t>
            </a:r>
            <a:r>
              <a:rPr lang="en-GB" sz="800" i="1" dirty="0" err="1">
                <a:solidFill>
                  <a:prstClr val="black"/>
                </a:solidFill>
                <a:latin typeface="Lucida Handwriting" panose="03010101010101010101" pitchFamily="66" charset="0"/>
                <a:cs typeface="Leelawadee" panose="020B0502040204020203" pitchFamily="34" charset="-34"/>
              </a:rPr>
              <a:t>avoir</a:t>
            </a:r>
            <a:r>
              <a:rPr lang="en-GB" sz="800" i="1" dirty="0">
                <a:solidFill>
                  <a:prstClr val="black"/>
                </a:solidFill>
                <a:latin typeface="Lucida Handwriting" panose="03010101010101010101" pitchFamily="66" charset="0"/>
                <a:cs typeface="Leelawadee" panose="020B0502040204020203" pitchFamily="34" charset="-34"/>
              </a:rPr>
              <a:t>/</a:t>
            </a:r>
            <a:r>
              <a:rPr lang="en-GB" sz="800" i="1" dirty="0" err="1">
                <a:solidFill>
                  <a:prstClr val="black"/>
                </a:solidFill>
                <a:latin typeface="Lucida Handwriting" panose="03010101010101010101" pitchFamily="66" charset="0"/>
                <a:cs typeface="Leelawadee" panose="020B0502040204020203" pitchFamily="34" charset="-34"/>
              </a:rPr>
              <a:t>être</a:t>
            </a:r>
            <a:endParaRPr lang="fr-FR" sz="800" b="1" dirty="0">
              <a:latin typeface="Trebuchet MS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</a:rPr>
              <a:t>après avoir mangé</a:t>
            </a:r>
            <a:r>
              <a:rPr lang="fr-FR" sz="800" dirty="0">
                <a:ea typeface="Times New Roman"/>
              </a:rPr>
              <a:t> - </a:t>
            </a:r>
            <a:r>
              <a:rPr lang="fr-FR" sz="800" dirty="0" err="1">
                <a:ea typeface="Times New Roman"/>
              </a:rPr>
              <a:t>after</a:t>
            </a:r>
            <a:r>
              <a:rPr lang="fr-FR" sz="800" dirty="0">
                <a:ea typeface="Times New Roman"/>
              </a:rPr>
              <a:t> </a:t>
            </a:r>
            <a:r>
              <a:rPr lang="fr-FR" sz="800" dirty="0" err="1">
                <a:ea typeface="Times New Roman"/>
              </a:rPr>
              <a:t>having</a:t>
            </a:r>
            <a:r>
              <a:rPr lang="fr-FR" sz="800" dirty="0">
                <a:ea typeface="Times New Roman"/>
              </a:rPr>
              <a:t> </a:t>
            </a:r>
            <a:r>
              <a:rPr lang="fr-FR" sz="800" dirty="0" err="1">
                <a:ea typeface="Times New Roman"/>
              </a:rPr>
              <a:t>eaten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800" b="1" dirty="0">
                <a:ea typeface="Times New Roman"/>
              </a:rPr>
              <a:t>après </a:t>
            </a:r>
            <a:r>
              <a:rPr lang="en-US" sz="800" b="1" dirty="0" err="1">
                <a:ea typeface="Times New Roman"/>
              </a:rPr>
              <a:t>avoir</a:t>
            </a:r>
            <a:r>
              <a:rPr lang="en-US" sz="800" b="1" dirty="0">
                <a:ea typeface="Times New Roman"/>
              </a:rPr>
              <a:t> </a:t>
            </a:r>
            <a:r>
              <a:rPr lang="en-US" sz="800" b="1" dirty="0" err="1">
                <a:ea typeface="Times New Roman"/>
              </a:rPr>
              <a:t>fini</a:t>
            </a:r>
            <a:r>
              <a:rPr lang="en-US" sz="800" dirty="0">
                <a:ea typeface="Times New Roman"/>
              </a:rPr>
              <a:t> - after having finished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800" b="1" dirty="0">
                <a:ea typeface="Times New Roman"/>
              </a:rPr>
              <a:t>après </a:t>
            </a:r>
            <a:r>
              <a:rPr lang="en-US" sz="800" b="1" dirty="0" err="1">
                <a:ea typeface="Times New Roman"/>
              </a:rPr>
              <a:t>avoir</a:t>
            </a:r>
            <a:r>
              <a:rPr lang="en-US" sz="800" b="1" dirty="0">
                <a:ea typeface="Times New Roman"/>
              </a:rPr>
              <a:t> </a:t>
            </a:r>
            <a:r>
              <a:rPr lang="en-US" sz="800" b="1" dirty="0" err="1">
                <a:ea typeface="Times New Roman"/>
              </a:rPr>
              <a:t>acheté</a:t>
            </a:r>
            <a:r>
              <a:rPr lang="en-US" sz="800" dirty="0">
                <a:ea typeface="Times New Roman"/>
              </a:rPr>
              <a:t> - after having bought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800" b="1" dirty="0">
                <a:ea typeface="Times New Roman"/>
              </a:rPr>
              <a:t>après </a:t>
            </a:r>
            <a:r>
              <a:rPr lang="en-US" sz="800" b="1" dirty="0" err="1">
                <a:ea typeface="Times New Roman"/>
              </a:rPr>
              <a:t>être</a:t>
            </a:r>
            <a:r>
              <a:rPr lang="en-US" sz="800" b="1" dirty="0">
                <a:ea typeface="Times New Roman"/>
              </a:rPr>
              <a:t> </a:t>
            </a:r>
            <a:r>
              <a:rPr lang="en-US" sz="800" b="1" dirty="0" err="1">
                <a:ea typeface="Times New Roman"/>
              </a:rPr>
              <a:t>rentré</a:t>
            </a:r>
            <a:r>
              <a:rPr lang="en-US" sz="800" b="1" dirty="0">
                <a:ea typeface="Times New Roman"/>
              </a:rPr>
              <a:t>(e)</a:t>
            </a:r>
            <a:r>
              <a:rPr lang="en-US" sz="800" dirty="0">
                <a:ea typeface="Times New Roman"/>
              </a:rPr>
              <a:t> - after having returned home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800" b="1" dirty="0">
                <a:ea typeface="Times New Roman"/>
              </a:rPr>
              <a:t>après </a:t>
            </a:r>
            <a:r>
              <a:rPr lang="en-US" sz="800" b="1" dirty="0" err="1">
                <a:ea typeface="Times New Roman"/>
              </a:rPr>
              <a:t>être</a:t>
            </a:r>
            <a:r>
              <a:rPr lang="en-US" sz="800" b="1" dirty="0">
                <a:ea typeface="Times New Roman"/>
              </a:rPr>
              <a:t> </a:t>
            </a:r>
            <a:r>
              <a:rPr lang="en-US" sz="800" b="1" dirty="0" err="1">
                <a:ea typeface="Times New Roman"/>
              </a:rPr>
              <a:t>allé</a:t>
            </a:r>
            <a:r>
              <a:rPr lang="en-US" sz="800" b="1" dirty="0">
                <a:ea typeface="Times New Roman"/>
              </a:rPr>
              <a:t>(e)</a:t>
            </a:r>
            <a:r>
              <a:rPr lang="en-US" sz="800" dirty="0">
                <a:ea typeface="Times New Roman"/>
              </a:rPr>
              <a:t> - after having gone…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800" b="1" dirty="0">
                <a:ea typeface="Times New Roman"/>
              </a:rPr>
              <a:t>après </a:t>
            </a:r>
            <a:r>
              <a:rPr lang="en-US" sz="800" b="1" dirty="0" err="1">
                <a:ea typeface="Times New Roman"/>
              </a:rPr>
              <a:t>être</a:t>
            </a:r>
            <a:r>
              <a:rPr lang="en-US" sz="800" b="1" dirty="0">
                <a:ea typeface="Times New Roman"/>
              </a:rPr>
              <a:t> </a:t>
            </a:r>
            <a:r>
              <a:rPr lang="en-US" sz="800" b="1" dirty="0" err="1">
                <a:ea typeface="Times New Roman"/>
              </a:rPr>
              <a:t>arrivé</a:t>
            </a:r>
            <a:r>
              <a:rPr lang="en-US" sz="800" b="1" dirty="0">
                <a:ea typeface="Times New Roman"/>
              </a:rPr>
              <a:t>(e)</a:t>
            </a:r>
            <a:r>
              <a:rPr lang="en-US" sz="800" dirty="0">
                <a:ea typeface="Times New Roman"/>
              </a:rPr>
              <a:t> - after having arrived</a:t>
            </a:r>
            <a:endParaRPr lang="en-GB" sz="800" dirty="0">
              <a:ea typeface="Times New Roman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0" y="5130709"/>
            <a:ext cx="2664296" cy="981937"/>
          </a:xfrm>
          <a:prstGeom prst="roundRect">
            <a:avLst/>
          </a:prstGeom>
          <a:ln>
            <a:solidFill>
              <a:srgbClr val="E856D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35778" y="6162109"/>
            <a:ext cx="4455887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800" i="1" dirty="0">
                <a:latin typeface="Times New Roman"/>
                <a:ea typeface="Times New Roman"/>
              </a:rPr>
              <a:t> </a:t>
            </a:r>
            <a:r>
              <a:rPr lang="en-GB" sz="900" i="1" dirty="0">
                <a:solidFill>
                  <a:prstClr val="black"/>
                </a:solidFill>
                <a:latin typeface="Lucida Handwriting" panose="03010101010101010101" pitchFamily="66" charset="0"/>
                <a:cs typeface="Leelawadee" panose="020B0502040204020203" pitchFamily="34" charset="-34"/>
              </a:rPr>
              <a:t>Si Clauses</a:t>
            </a:r>
          </a:p>
          <a:p>
            <a:pPr lvl="0"/>
            <a:r>
              <a:rPr lang="fr-FR" sz="800" b="1" dirty="0">
                <a:ea typeface="Times New Roman"/>
              </a:rPr>
              <a:t>Si j’avais su…………… .. j’aurais été</a:t>
            </a:r>
            <a:r>
              <a:rPr lang="fr-FR" sz="800" dirty="0">
                <a:ea typeface="Times New Roman"/>
              </a:rPr>
              <a:t>…- </a:t>
            </a:r>
            <a:r>
              <a:rPr lang="en-GB" sz="800" i="1" dirty="0">
                <a:ea typeface="Times New Roman"/>
              </a:rPr>
              <a:t>If I had known, ….....I would have been</a:t>
            </a:r>
          </a:p>
          <a:p>
            <a:pPr lvl="0"/>
            <a:r>
              <a:rPr lang="en-GB" sz="800" b="1" dirty="0">
                <a:ea typeface="Times New Roman"/>
              </a:rPr>
              <a:t>Si </a:t>
            </a:r>
            <a:r>
              <a:rPr lang="en-GB" sz="800" b="1" dirty="0" err="1">
                <a:ea typeface="Times New Roman"/>
              </a:rPr>
              <a:t>j’avais</a:t>
            </a:r>
            <a:r>
              <a:rPr lang="en-GB" sz="800" b="1" dirty="0">
                <a:ea typeface="Times New Roman"/>
              </a:rPr>
              <a:t> plus de temps/</a:t>
            </a:r>
            <a:r>
              <a:rPr lang="en-GB" sz="800" b="1" dirty="0" err="1">
                <a:ea typeface="Times New Roman"/>
              </a:rPr>
              <a:t>d’argent</a:t>
            </a:r>
            <a:r>
              <a:rPr lang="en-GB" sz="800" b="1" dirty="0">
                <a:ea typeface="Times New Roman"/>
              </a:rPr>
              <a:t> …je </a:t>
            </a:r>
            <a:r>
              <a:rPr lang="en-GB" sz="800" b="1" dirty="0" err="1">
                <a:ea typeface="Times New Roman"/>
              </a:rPr>
              <a:t>ferais</a:t>
            </a:r>
            <a:r>
              <a:rPr lang="en-GB" sz="800" b="1" dirty="0">
                <a:ea typeface="Times New Roman"/>
              </a:rPr>
              <a:t>/</a:t>
            </a:r>
            <a:r>
              <a:rPr lang="en-GB" sz="800" b="1" dirty="0" err="1">
                <a:ea typeface="Times New Roman"/>
              </a:rPr>
              <a:t>j’achéterais</a:t>
            </a:r>
            <a:r>
              <a:rPr lang="en-GB" sz="800" b="1" dirty="0">
                <a:ea typeface="Times New Roman"/>
              </a:rPr>
              <a:t> - </a:t>
            </a:r>
            <a:r>
              <a:rPr lang="en-GB" sz="800" dirty="0">
                <a:ea typeface="Times New Roman"/>
              </a:rPr>
              <a:t>If I had more time/</a:t>
            </a:r>
            <a:r>
              <a:rPr lang="en-GB" sz="800" dirty="0" err="1">
                <a:ea typeface="Times New Roman"/>
              </a:rPr>
              <a:t>money..I</a:t>
            </a:r>
            <a:r>
              <a:rPr lang="en-GB" sz="800" dirty="0">
                <a:ea typeface="Times New Roman"/>
              </a:rPr>
              <a:t> would do/buy</a:t>
            </a:r>
          </a:p>
          <a:p>
            <a:pPr lvl="0"/>
            <a:r>
              <a:rPr lang="en-GB" sz="800" b="1" dirty="0">
                <a:ea typeface="Times New Roman"/>
              </a:rPr>
              <a:t>Si </a:t>
            </a:r>
            <a:r>
              <a:rPr lang="en-GB" sz="800" b="1" dirty="0" err="1">
                <a:ea typeface="Times New Roman"/>
              </a:rPr>
              <a:t>j’étais</a:t>
            </a:r>
            <a:r>
              <a:rPr lang="en-GB" sz="800" b="1" dirty="0">
                <a:ea typeface="Times New Roman"/>
              </a:rPr>
              <a:t> plus riche……je </a:t>
            </a:r>
            <a:r>
              <a:rPr lang="en-GB" sz="800" b="1" dirty="0" err="1">
                <a:ea typeface="Times New Roman"/>
              </a:rPr>
              <a:t>donnerais</a:t>
            </a:r>
            <a:r>
              <a:rPr lang="en-GB" sz="800" b="1" dirty="0">
                <a:ea typeface="Times New Roman"/>
              </a:rPr>
              <a:t> </a:t>
            </a:r>
            <a:r>
              <a:rPr lang="en-GB" sz="800" dirty="0">
                <a:ea typeface="Times New Roman"/>
              </a:rPr>
              <a:t>- If I were more </a:t>
            </a:r>
            <a:r>
              <a:rPr lang="en-GB" sz="800" dirty="0" err="1">
                <a:ea typeface="Times New Roman"/>
              </a:rPr>
              <a:t>rich..I</a:t>
            </a:r>
            <a:r>
              <a:rPr lang="en-GB" sz="800" dirty="0">
                <a:ea typeface="Times New Roman"/>
              </a:rPr>
              <a:t> would give</a:t>
            </a:r>
          </a:p>
          <a:p>
            <a:pPr lvl="0"/>
            <a:r>
              <a:rPr lang="en-GB" sz="800" b="1" dirty="0">
                <a:ea typeface="Times New Roman"/>
              </a:rPr>
              <a:t>Si </a:t>
            </a:r>
            <a:r>
              <a:rPr lang="en-GB" sz="800" b="1" dirty="0" err="1">
                <a:ea typeface="Times New Roman"/>
              </a:rPr>
              <a:t>j’avais</a:t>
            </a:r>
            <a:r>
              <a:rPr lang="en-GB" sz="800" b="1" dirty="0">
                <a:ea typeface="Times New Roman"/>
              </a:rPr>
              <a:t> l’opportunité….je </a:t>
            </a:r>
            <a:r>
              <a:rPr lang="en-GB" sz="800" b="1" dirty="0" err="1">
                <a:ea typeface="Times New Roman"/>
              </a:rPr>
              <a:t>voyagerais</a:t>
            </a:r>
            <a:r>
              <a:rPr lang="en-GB" sz="800" b="1" dirty="0">
                <a:ea typeface="Times New Roman"/>
              </a:rPr>
              <a:t> </a:t>
            </a:r>
            <a:r>
              <a:rPr lang="en-GB" sz="800" dirty="0">
                <a:ea typeface="Times New Roman"/>
              </a:rPr>
              <a:t>- If I had the opportunity…I would travel 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5708" y="5152836"/>
            <a:ext cx="254550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800" i="1" dirty="0">
                <a:solidFill>
                  <a:prstClr val="black"/>
                </a:solidFill>
                <a:latin typeface="Lucida Handwriting" panose="03010101010101010101" pitchFamily="66" charset="0"/>
                <a:cs typeface="Leelawadee" panose="020B0502040204020203" pitchFamily="34" charset="-34"/>
              </a:rPr>
              <a:t>Subjunctive</a:t>
            </a:r>
            <a:endParaRPr lang="en-US" sz="800" b="1" dirty="0"/>
          </a:p>
          <a:p>
            <a:r>
              <a:rPr lang="en-US" sz="800" b="1" dirty="0"/>
              <a:t>Bien que </a:t>
            </a:r>
            <a:r>
              <a:rPr lang="en-US" sz="800" b="1" dirty="0" err="1"/>
              <a:t>ce</a:t>
            </a:r>
            <a:r>
              <a:rPr lang="en-US" sz="800" b="1" dirty="0"/>
              <a:t> </a:t>
            </a:r>
            <a:r>
              <a:rPr lang="en-US" sz="800" b="1" dirty="0" err="1"/>
              <a:t>soit</a:t>
            </a:r>
            <a:r>
              <a:rPr lang="en-US" sz="800" b="1" dirty="0"/>
              <a:t> – </a:t>
            </a:r>
            <a:r>
              <a:rPr lang="en-US" sz="800" dirty="0"/>
              <a:t>although it is</a:t>
            </a:r>
          </a:p>
          <a:p>
            <a:r>
              <a:rPr lang="en-US" sz="800" b="1" dirty="0"/>
              <a:t>Je ne </a:t>
            </a:r>
            <a:r>
              <a:rPr lang="en-US" sz="800" b="1" dirty="0" err="1"/>
              <a:t>pense</a:t>
            </a:r>
            <a:r>
              <a:rPr lang="en-US" sz="800" b="1" dirty="0"/>
              <a:t> pas </a:t>
            </a:r>
            <a:r>
              <a:rPr lang="en-US" sz="800" b="1" dirty="0" err="1"/>
              <a:t>pas</a:t>
            </a:r>
            <a:r>
              <a:rPr lang="en-US" sz="800" b="1" dirty="0"/>
              <a:t> que </a:t>
            </a:r>
            <a:r>
              <a:rPr lang="en-US" sz="800" b="1" dirty="0" err="1"/>
              <a:t>ce</a:t>
            </a:r>
            <a:r>
              <a:rPr lang="en-US" sz="800" b="1" dirty="0"/>
              <a:t> </a:t>
            </a:r>
            <a:r>
              <a:rPr lang="en-US" sz="800" b="1" dirty="0" err="1"/>
              <a:t>soit</a:t>
            </a:r>
            <a:r>
              <a:rPr lang="en-US" sz="800" b="1" dirty="0"/>
              <a:t> – </a:t>
            </a:r>
            <a:r>
              <a:rPr lang="en-US" sz="800" dirty="0"/>
              <a:t>I don’t think it is</a:t>
            </a:r>
          </a:p>
          <a:p>
            <a:r>
              <a:rPr lang="en-US" sz="800" b="1" dirty="0"/>
              <a:t>Il </a:t>
            </a:r>
            <a:r>
              <a:rPr lang="en-US" sz="800" b="1" dirty="0" err="1"/>
              <a:t>faut</a:t>
            </a:r>
            <a:r>
              <a:rPr lang="en-US" sz="800" b="1" dirty="0"/>
              <a:t> </a:t>
            </a:r>
            <a:r>
              <a:rPr lang="en-US" sz="800" b="1" dirty="0" err="1"/>
              <a:t>qu’on</a:t>
            </a:r>
            <a:r>
              <a:rPr lang="en-US" sz="800" b="1" dirty="0"/>
              <a:t> </a:t>
            </a:r>
            <a:r>
              <a:rPr lang="en-US" sz="800" b="1" dirty="0" err="1"/>
              <a:t>fasse</a:t>
            </a:r>
            <a:r>
              <a:rPr lang="en-US" sz="800" b="1" dirty="0"/>
              <a:t> – </a:t>
            </a:r>
            <a:r>
              <a:rPr lang="en-US" sz="800" dirty="0"/>
              <a:t>we/you must do</a:t>
            </a:r>
          </a:p>
          <a:p>
            <a:r>
              <a:rPr lang="en-US" sz="800" b="1" dirty="0"/>
              <a:t>Pour que je </a:t>
            </a:r>
            <a:r>
              <a:rPr lang="en-US" sz="800" b="1" dirty="0" err="1"/>
              <a:t>puisse</a:t>
            </a:r>
            <a:r>
              <a:rPr lang="en-US" sz="800" b="1" dirty="0"/>
              <a:t> – </a:t>
            </a:r>
            <a:r>
              <a:rPr lang="en-US" sz="800" dirty="0"/>
              <a:t>so that I can</a:t>
            </a:r>
          </a:p>
          <a:p>
            <a:r>
              <a:rPr lang="en-US" sz="800" b="1" dirty="0" err="1"/>
              <a:t>C’est</a:t>
            </a:r>
            <a:r>
              <a:rPr lang="en-US" sz="800" b="1" dirty="0"/>
              <a:t> </a:t>
            </a:r>
            <a:r>
              <a:rPr lang="en-US" sz="800" b="1" dirty="0" err="1"/>
              <a:t>dommage</a:t>
            </a:r>
            <a:r>
              <a:rPr lang="en-US" sz="800" b="1" dirty="0"/>
              <a:t> que </a:t>
            </a:r>
            <a:r>
              <a:rPr lang="en-US" sz="800" b="1" dirty="0" err="1"/>
              <a:t>l’équipe</a:t>
            </a:r>
            <a:r>
              <a:rPr lang="en-US" sz="800" b="1" dirty="0"/>
              <a:t> </a:t>
            </a:r>
            <a:r>
              <a:rPr lang="en-US" sz="800" b="1" dirty="0" err="1"/>
              <a:t>d’Arsenal</a:t>
            </a:r>
            <a:r>
              <a:rPr lang="en-US" sz="800" b="1" dirty="0"/>
              <a:t> </a:t>
            </a:r>
            <a:r>
              <a:rPr lang="en-US" sz="800" b="1" dirty="0" err="1"/>
              <a:t>ait</a:t>
            </a:r>
            <a:r>
              <a:rPr lang="en-US" sz="800" b="1" dirty="0"/>
              <a:t> perdu –</a:t>
            </a:r>
          </a:p>
          <a:p>
            <a:r>
              <a:rPr lang="en-US" sz="800" dirty="0"/>
              <a:t>It is a shame that Arsenal lost</a:t>
            </a:r>
          </a:p>
          <a:p>
            <a:endParaRPr lang="en-GB" sz="800" dirty="0"/>
          </a:p>
        </p:txBody>
      </p:sp>
      <p:sp>
        <p:nvSpPr>
          <p:cNvPr id="27" name="Rectangle 26"/>
          <p:cNvSpPr/>
          <p:nvPr/>
        </p:nvSpPr>
        <p:spPr>
          <a:xfrm>
            <a:off x="4478092" y="5445224"/>
            <a:ext cx="449929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800" i="1" dirty="0">
                <a:solidFill>
                  <a:prstClr val="black"/>
                </a:solidFill>
                <a:latin typeface="Lucida Handwriting" panose="03010101010101010101" pitchFamily="66" charset="0"/>
                <a:cs typeface="Leelawadee" panose="020B0502040204020203" pitchFamily="34" charset="-34"/>
              </a:rPr>
              <a:t>The Comparative and Superlative  (the best, the worst, the biggest </a:t>
            </a:r>
            <a:r>
              <a:rPr lang="en-GB" sz="800" i="1" dirty="0" err="1">
                <a:solidFill>
                  <a:prstClr val="black"/>
                </a:solidFill>
                <a:latin typeface="Lucida Handwriting" panose="03010101010101010101" pitchFamily="66" charset="0"/>
                <a:cs typeface="Leelawadee" panose="020B0502040204020203" pitchFamily="34" charset="-34"/>
              </a:rPr>
              <a:t>etc</a:t>
            </a:r>
            <a:r>
              <a:rPr lang="en-GB" sz="800" i="1" dirty="0">
                <a:solidFill>
                  <a:prstClr val="black"/>
                </a:solidFill>
                <a:latin typeface="Lucida Handwriting" panose="03010101010101010101" pitchFamily="66" charset="0"/>
                <a:cs typeface="Leelawadee" panose="020B0502040204020203" pitchFamily="34" charset="-34"/>
              </a:rPr>
              <a:t>)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491665" y="5631903"/>
            <a:ext cx="41892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b="1" dirty="0"/>
              <a:t>plus …que -  </a:t>
            </a:r>
            <a:r>
              <a:rPr lang="fr-FR" sz="800" i="1" dirty="0"/>
              <a:t>more …</a:t>
            </a:r>
            <a:r>
              <a:rPr lang="fr-FR" sz="800" i="1" dirty="0" err="1"/>
              <a:t>than</a:t>
            </a:r>
            <a:r>
              <a:rPr lang="fr-FR" sz="800" i="1" dirty="0"/>
              <a:t>  -</a:t>
            </a:r>
            <a:r>
              <a:rPr lang="fr-FR" sz="800" b="1" dirty="0"/>
              <a:t> </a:t>
            </a:r>
          </a:p>
          <a:p>
            <a:r>
              <a:rPr lang="fr-FR" sz="800" b="1" dirty="0"/>
              <a:t>je suis plus grand(e) que toi -</a:t>
            </a:r>
            <a:r>
              <a:rPr lang="fr-FR" sz="800" i="1" dirty="0"/>
              <a:t>I </a:t>
            </a:r>
            <a:r>
              <a:rPr lang="fr-FR" sz="800" i="1" dirty="0" err="1"/>
              <a:t>am</a:t>
            </a:r>
            <a:r>
              <a:rPr lang="fr-FR" sz="800" i="1" dirty="0"/>
              <a:t> </a:t>
            </a:r>
            <a:r>
              <a:rPr lang="fr-FR" sz="800" i="1" dirty="0" err="1"/>
              <a:t>bigger</a:t>
            </a:r>
            <a:r>
              <a:rPr lang="fr-FR" sz="800" i="1" dirty="0"/>
              <a:t> </a:t>
            </a:r>
            <a:r>
              <a:rPr lang="fr-FR" sz="800" i="1" dirty="0" err="1"/>
              <a:t>than</a:t>
            </a:r>
            <a:r>
              <a:rPr lang="fr-FR" sz="800" i="1" dirty="0"/>
              <a:t> </a:t>
            </a:r>
            <a:r>
              <a:rPr lang="fr-FR" sz="800" i="1" dirty="0" err="1"/>
              <a:t>you</a:t>
            </a:r>
            <a:r>
              <a:rPr lang="fr-FR" sz="800" b="1" dirty="0"/>
              <a:t> </a:t>
            </a:r>
            <a:endParaRPr lang="en-GB" sz="800" dirty="0"/>
          </a:p>
          <a:p>
            <a:r>
              <a:rPr lang="fr-FR" sz="800" b="1" dirty="0"/>
              <a:t>moins …que -  </a:t>
            </a:r>
            <a:r>
              <a:rPr lang="fr-FR" sz="800" i="1" dirty="0" err="1"/>
              <a:t>less</a:t>
            </a:r>
            <a:r>
              <a:rPr lang="fr-FR" sz="800" i="1" dirty="0"/>
              <a:t> … </a:t>
            </a:r>
            <a:r>
              <a:rPr lang="fr-FR" sz="800" i="1" dirty="0" err="1"/>
              <a:t>than</a:t>
            </a:r>
            <a:r>
              <a:rPr lang="fr-FR" sz="800" i="1" dirty="0"/>
              <a:t> –</a:t>
            </a:r>
          </a:p>
          <a:p>
            <a:r>
              <a:rPr lang="fr-FR" sz="800" b="1" i="1" dirty="0"/>
              <a:t>e</a:t>
            </a:r>
            <a:r>
              <a:rPr lang="fr-FR" sz="800" b="1" dirty="0"/>
              <a:t>lle est moins grande que moi</a:t>
            </a:r>
            <a:r>
              <a:rPr lang="fr-FR" sz="800" i="1" dirty="0"/>
              <a:t> - </a:t>
            </a:r>
            <a:r>
              <a:rPr lang="fr-FR" sz="800" i="1" dirty="0" err="1"/>
              <a:t>she</a:t>
            </a:r>
            <a:r>
              <a:rPr lang="fr-FR" sz="800" i="1" dirty="0"/>
              <a:t> </a:t>
            </a:r>
            <a:r>
              <a:rPr lang="fr-FR" sz="800" i="1" dirty="0" err="1"/>
              <a:t>is</a:t>
            </a:r>
            <a:r>
              <a:rPr lang="fr-FR" sz="800" i="1" dirty="0"/>
              <a:t> </a:t>
            </a:r>
            <a:r>
              <a:rPr lang="fr-FR" sz="800" i="1" dirty="0" err="1"/>
              <a:t>less</a:t>
            </a:r>
            <a:r>
              <a:rPr lang="fr-FR" sz="800" i="1" dirty="0"/>
              <a:t> </a:t>
            </a:r>
            <a:r>
              <a:rPr lang="fr-FR" sz="800" i="1" dirty="0" err="1"/>
              <a:t>tall</a:t>
            </a:r>
            <a:r>
              <a:rPr lang="fr-FR" sz="800" i="1" dirty="0"/>
              <a:t> </a:t>
            </a:r>
            <a:r>
              <a:rPr lang="fr-FR" sz="800" i="1" dirty="0" err="1"/>
              <a:t>than</a:t>
            </a:r>
            <a:r>
              <a:rPr lang="fr-FR" sz="800" i="1" dirty="0"/>
              <a:t> me</a:t>
            </a:r>
            <a:endParaRPr lang="en-GB" sz="800" dirty="0"/>
          </a:p>
          <a:p>
            <a:r>
              <a:rPr lang="fr-FR" sz="800" b="1" dirty="0"/>
              <a:t>aussi …que -  </a:t>
            </a:r>
            <a:r>
              <a:rPr lang="fr-FR" sz="800" i="1" dirty="0"/>
              <a:t>as…as-</a:t>
            </a:r>
            <a:r>
              <a:rPr lang="fr-FR" sz="800" dirty="0"/>
              <a:t> </a:t>
            </a:r>
          </a:p>
          <a:p>
            <a:r>
              <a:rPr lang="fr-FR" sz="800" b="1" dirty="0"/>
              <a:t>nous sommes aussi grand(e)s que notre père</a:t>
            </a:r>
            <a:r>
              <a:rPr lang="fr-FR" sz="800" dirty="0"/>
              <a:t> - </a:t>
            </a:r>
          </a:p>
          <a:p>
            <a:r>
              <a:rPr lang="fr-FR" sz="800" i="1" dirty="0" err="1"/>
              <a:t>we</a:t>
            </a:r>
            <a:r>
              <a:rPr lang="fr-FR" sz="800" i="1" dirty="0"/>
              <a:t> are as </a:t>
            </a:r>
            <a:r>
              <a:rPr lang="fr-FR" sz="800" i="1" dirty="0" err="1"/>
              <a:t>tall</a:t>
            </a:r>
            <a:r>
              <a:rPr lang="fr-FR" sz="800" i="1" dirty="0"/>
              <a:t> as </a:t>
            </a:r>
            <a:r>
              <a:rPr lang="fr-FR" sz="800" i="1" dirty="0" err="1"/>
              <a:t>our</a:t>
            </a:r>
            <a:r>
              <a:rPr lang="fr-FR" sz="800" i="1" dirty="0"/>
              <a:t> </a:t>
            </a:r>
            <a:r>
              <a:rPr lang="fr-FR" sz="800" i="1" dirty="0" err="1"/>
              <a:t>dad</a:t>
            </a:r>
            <a:endParaRPr lang="en-GB" sz="800" dirty="0"/>
          </a:p>
          <a:p>
            <a:r>
              <a:rPr lang="fr-FR" sz="800" b="1" i="1" u="sng" dirty="0"/>
              <a:t>BUT</a:t>
            </a:r>
            <a:r>
              <a:rPr lang="fr-FR" sz="800" i="1" dirty="0"/>
              <a:t>       Good - </a:t>
            </a:r>
            <a:r>
              <a:rPr lang="fr-FR" sz="800" b="1" dirty="0"/>
              <a:t>bon</a:t>
            </a:r>
            <a:r>
              <a:rPr lang="fr-FR" sz="800" i="1" dirty="0"/>
              <a:t>      </a:t>
            </a:r>
            <a:r>
              <a:rPr lang="fr-FR" sz="800" i="1" dirty="0" err="1"/>
              <a:t>better</a:t>
            </a:r>
            <a:r>
              <a:rPr lang="fr-FR" sz="800" i="1" dirty="0"/>
              <a:t>- </a:t>
            </a:r>
            <a:r>
              <a:rPr lang="fr-FR" sz="800" b="1" i="1" u="sng" dirty="0"/>
              <a:t>meilleur(e)</a:t>
            </a:r>
            <a:r>
              <a:rPr lang="fr-FR" sz="800" i="1" dirty="0"/>
              <a:t>  le/la meilleur(e)= the best      </a:t>
            </a:r>
          </a:p>
          <a:p>
            <a:r>
              <a:rPr lang="fr-FR" sz="800" i="1" dirty="0" err="1"/>
              <a:t>bad</a:t>
            </a:r>
            <a:r>
              <a:rPr lang="fr-FR" sz="800" i="1" dirty="0"/>
              <a:t> - </a:t>
            </a:r>
            <a:r>
              <a:rPr lang="fr-FR" sz="800" b="1" dirty="0"/>
              <a:t>mauvais(e)</a:t>
            </a:r>
            <a:r>
              <a:rPr lang="fr-FR" sz="800" i="1" dirty="0"/>
              <a:t>         </a:t>
            </a:r>
            <a:r>
              <a:rPr lang="fr-FR" sz="800" i="1" dirty="0" err="1"/>
              <a:t>worse</a:t>
            </a:r>
            <a:r>
              <a:rPr lang="fr-FR" sz="800" i="1" dirty="0"/>
              <a:t>- </a:t>
            </a:r>
            <a:r>
              <a:rPr lang="fr-FR" sz="800" b="1" dirty="0"/>
              <a:t>pire  le/la pire - </a:t>
            </a:r>
            <a:r>
              <a:rPr lang="fr-FR" sz="800" dirty="0"/>
              <a:t>the </a:t>
            </a:r>
            <a:r>
              <a:rPr lang="fr-FR" sz="800" dirty="0" err="1"/>
              <a:t>worst</a:t>
            </a:r>
            <a:endParaRPr lang="en-GB" sz="800" dirty="0"/>
          </a:p>
        </p:txBody>
      </p:sp>
      <p:sp>
        <p:nvSpPr>
          <p:cNvPr id="30" name="Rectangle 29"/>
          <p:cNvSpPr/>
          <p:nvPr/>
        </p:nvSpPr>
        <p:spPr>
          <a:xfrm>
            <a:off x="7571386" y="5604947"/>
            <a:ext cx="1519708" cy="1077218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GB" sz="800" i="1" dirty="0">
                <a:solidFill>
                  <a:prstClr val="black"/>
                </a:solidFill>
                <a:latin typeface="Lucida Handwriting" panose="03010101010101010101" pitchFamily="66" charset="0"/>
                <a:cs typeface="Leelawadee" panose="020B0502040204020203" pitchFamily="34" charset="-34"/>
              </a:rPr>
              <a:t>Superlative </a:t>
            </a:r>
            <a:endParaRPr lang="fr-FR" sz="8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fr-FR" sz="800" b="1" dirty="0">
                <a:latin typeface="Times New Roman"/>
                <a:ea typeface="Times New Roman"/>
              </a:rPr>
              <a:t>Le sport le plus populaire – </a:t>
            </a:r>
            <a:r>
              <a:rPr lang="fr-FR" sz="800" dirty="0">
                <a:latin typeface="Times New Roman"/>
                <a:ea typeface="Times New Roman"/>
              </a:rPr>
              <a:t>the </a:t>
            </a:r>
            <a:r>
              <a:rPr lang="fr-FR" sz="800" dirty="0" err="1">
                <a:latin typeface="Times New Roman"/>
                <a:ea typeface="Times New Roman"/>
              </a:rPr>
              <a:t>most</a:t>
            </a:r>
            <a:r>
              <a:rPr lang="fr-FR" sz="800" dirty="0">
                <a:latin typeface="Times New Roman"/>
                <a:ea typeface="Times New Roman"/>
              </a:rPr>
              <a:t> </a:t>
            </a:r>
            <a:r>
              <a:rPr lang="fr-FR" sz="800" dirty="0" err="1">
                <a:latin typeface="Times New Roman"/>
                <a:ea typeface="Times New Roman"/>
              </a:rPr>
              <a:t>popular</a:t>
            </a:r>
            <a:r>
              <a:rPr lang="fr-FR" sz="800" dirty="0">
                <a:latin typeface="Times New Roman"/>
                <a:ea typeface="Times New Roman"/>
              </a:rPr>
              <a:t> sport</a:t>
            </a:r>
          </a:p>
          <a:p>
            <a:pPr algn="just">
              <a:spcAft>
                <a:spcPts val="0"/>
              </a:spcAft>
            </a:pPr>
            <a:r>
              <a:rPr lang="fr-FR" sz="800" b="1" dirty="0">
                <a:latin typeface="Times New Roman"/>
                <a:ea typeface="Times New Roman"/>
              </a:rPr>
              <a:t>La ville la plus visitée </a:t>
            </a:r>
            <a:r>
              <a:rPr lang="fr-FR" sz="800" dirty="0">
                <a:latin typeface="Times New Roman"/>
                <a:ea typeface="Times New Roman"/>
              </a:rPr>
              <a:t>– the </a:t>
            </a:r>
            <a:r>
              <a:rPr lang="fr-FR" sz="800" dirty="0" err="1">
                <a:latin typeface="Times New Roman"/>
                <a:ea typeface="Times New Roman"/>
              </a:rPr>
              <a:t>most</a:t>
            </a:r>
            <a:r>
              <a:rPr lang="fr-FR" sz="800" dirty="0">
                <a:latin typeface="Times New Roman"/>
                <a:ea typeface="Times New Roman"/>
              </a:rPr>
              <a:t> </a:t>
            </a:r>
            <a:r>
              <a:rPr lang="fr-FR" sz="800" dirty="0" err="1">
                <a:latin typeface="Times New Roman"/>
                <a:ea typeface="Times New Roman"/>
              </a:rPr>
              <a:t>visited</a:t>
            </a:r>
            <a:r>
              <a:rPr lang="fr-FR" sz="800" dirty="0">
                <a:latin typeface="Times New Roman"/>
                <a:ea typeface="Times New Roman"/>
              </a:rPr>
              <a:t> </a:t>
            </a:r>
            <a:r>
              <a:rPr lang="fr-FR" sz="800" dirty="0" err="1">
                <a:latin typeface="Times New Roman"/>
                <a:ea typeface="Times New Roman"/>
              </a:rPr>
              <a:t>town</a:t>
            </a:r>
            <a:endParaRPr lang="fr-FR" sz="8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fr-FR" sz="800" b="1" dirty="0">
                <a:latin typeface="Times New Roman"/>
                <a:ea typeface="Times New Roman"/>
              </a:rPr>
              <a:t>les</a:t>
            </a:r>
            <a:r>
              <a:rPr lang="fr-FR" sz="800" dirty="0">
                <a:latin typeface="Times New Roman"/>
                <a:ea typeface="Times New Roman"/>
              </a:rPr>
              <a:t> </a:t>
            </a:r>
            <a:r>
              <a:rPr lang="fr-FR" sz="800" b="1" dirty="0">
                <a:latin typeface="Times New Roman"/>
                <a:ea typeface="Times New Roman"/>
              </a:rPr>
              <a:t>matières les plus intéressantes : </a:t>
            </a:r>
            <a:r>
              <a:rPr lang="fr-FR" sz="800" i="1" dirty="0">
                <a:latin typeface="Times New Roman"/>
                <a:ea typeface="Times New Roman"/>
              </a:rPr>
              <a:t>the </a:t>
            </a:r>
            <a:r>
              <a:rPr lang="fr-FR" sz="800" i="1" dirty="0" err="1">
                <a:latin typeface="Times New Roman"/>
                <a:ea typeface="Times New Roman"/>
              </a:rPr>
              <a:t>most</a:t>
            </a:r>
            <a:r>
              <a:rPr lang="fr-FR" sz="800" i="1" dirty="0">
                <a:latin typeface="Times New Roman"/>
                <a:ea typeface="Times New Roman"/>
              </a:rPr>
              <a:t> </a:t>
            </a:r>
            <a:r>
              <a:rPr lang="fr-FR" sz="800" i="1" dirty="0" err="1">
                <a:latin typeface="Times New Roman"/>
                <a:ea typeface="Times New Roman"/>
              </a:rPr>
              <a:t>interesting</a:t>
            </a:r>
            <a:r>
              <a:rPr lang="fr-FR" sz="800" i="1" dirty="0">
                <a:latin typeface="Times New Roman"/>
                <a:ea typeface="Times New Roman"/>
              </a:rPr>
              <a:t> </a:t>
            </a:r>
            <a:r>
              <a:rPr lang="fr-FR" sz="800" i="1" dirty="0" err="1">
                <a:latin typeface="Times New Roman"/>
                <a:ea typeface="Times New Roman"/>
              </a:rPr>
              <a:t>subjects</a:t>
            </a:r>
            <a:endParaRPr lang="en-GB" sz="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923226" y="752098"/>
            <a:ext cx="3167513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900" i="1" dirty="0">
                <a:solidFill>
                  <a:prstClr val="black"/>
                </a:solidFill>
                <a:latin typeface="Lucida Handwriting" panose="03010101010101010101" pitchFamily="66" charset="0"/>
                <a:cs typeface="Leelawadee" panose="020B0502040204020203" pitchFamily="34" charset="-34"/>
              </a:rPr>
              <a:t>Direct object pronouns: avoid repetition</a:t>
            </a:r>
            <a:endParaRPr lang="fr-FR" sz="8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800" dirty="0" err="1">
                <a:ea typeface="Times New Roman"/>
              </a:rPr>
              <a:t>Find</a:t>
            </a:r>
            <a:r>
              <a:rPr lang="fr-FR" sz="800" dirty="0">
                <a:ea typeface="Times New Roman"/>
              </a:rPr>
              <a:t> if the </a:t>
            </a:r>
            <a:r>
              <a:rPr lang="fr-FR" sz="800" dirty="0" err="1">
                <a:ea typeface="Times New Roman"/>
              </a:rPr>
              <a:t>word</a:t>
            </a:r>
            <a:r>
              <a:rPr lang="fr-FR" sz="800" dirty="0">
                <a:ea typeface="Times New Roman"/>
              </a:rPr>
              <a:t> </a:t>
            </a:r>
            <a:r>
              <a:rPr lang="fr-FR" sz="800" dirty="0" err="1">
                <a:ea typeface="Times New Roman"/>
              </a:rPr>
              <a:t>you</a:t>
            </a:r>
            <a:r>
              <a:rPr lang="fr-FR" sz="800" dirty="0">
                <a:ea typeface="Times New Roman"/>
              </a:rPr>
              <a:t> are </a:t>
            </a:r>
            <a:r>
              <a:rPr lang="fr-FR" sz="800" dirty="0" err="1">
                <a:ea typeface="Times New Roman"/>
              </a:rPr>
              <a:t>refering</a:t>
            </a:r>
            <a:r>
              <a:rPr lang="fr-FR" sz="800" dirty="0">
                <a:ea typeface="Times New Roman"/>
              </a:rPr>
              <a:t> to </a:t>
            </a:r>
            <a:r>
              <a:rPr lang="fr-FR" sz="800" dirty="0" err="1">
                <a:ea typeface="Times New Roman"/>
              </a:rPr>
              <a:t>is</a:t>
            </a:r>
            <a:r>
              <a:rPr lang="fr-FR" sz="800" dirty="0">
                <a:ea typeface="Times New Roman"/>
              </a:rPr>
              <a:t> </a:t>
            </a:r>
            <a:r>
              <a:rPr lang="fr-FR" sz="800" b="1" dirty="0" err="1">
                <a:ea typeface="Times New Roman"/>
              </a:rPr>
              <a:t>feminine</a:t>
            </a:r>
            <a:r>
              <a:rPr lang="fr-FR" sz="800" dirty="0">
                <a:ea typeface="Times New Roman"/>
              </a:rPr>
              <a:t>, </a:t>
            </a:r>
            <a:r>
              <a:rPr lang="fr-FR" sz="800" u="sng" dirty="0">
                <a:ea typeface="Times New Roman"/>
              </a:rPr>
              <a:t>masculine</a:t>
            </a:r>
            <a:r>
              <a:rPr lang="fr-FR" sz="800" dirty="0">
                <a:ea typeface="Times New Roman"/>
              </a:rPr>
              <a:t>, or </a:t>
            </a:r>
            <a:r>
              <a:rPr lang="fr-FR" sz="800" i="1" dirty="0">
                <a:ea typeface="Times New Roman"/>
              </a:rPr>
              <a:t>plura</a:t>
            </a:r>
            <a:r>
              <a:rPr lang="fr-FR" sz="800" dirty="0">
                <a:ea typeface="Times New Roman"/>
              </a:rPr>
              <a:t>l and </a:t>
            </a:r>
            <a:r>
              <a:rPr lang="fr-FR" sz="800" dirty="0" err="1">
                <a:ea typeface="Times New Roman"/>
              </a:rPr>
              <a:t>choose</a:t>
            </a:r>
            <a:r>
              <a:rPr lang="fr-FR" sz="800" dirty="0">
                <a:ea typeface="Times New Roman"/>
              </a:rPr>
              <a:t>  </a:t>
            </a:r>
            <a:r>
              <a:rPr lang="fr-FR" sz="800" dirty="0" err="1">
                <a:ea typeface="Times New Roman"/>
              </a:rPr>
              <a:t>your</a:t>
            </a:r>
            <a:r>
              <a:rPr lang="fr-FR" sz="800" dirty="0">
                <a:ea typeface="Times New Roman"/>
              </a:rPr>
              <a:t> </a:t>
            </a:r>
            <a:r>
              <a:rPr lang="fr-FR" sz="800" dirty="0" err="1">
                <a:ea typeface="Times New Roman"/>
              </a:rPr>
              <a:t>pronoun</a:t>
            </a:r>
            <a:r>
              <a:rPr lang="fr-FR" sz="800" dirty="0">
                <a:ea typeface="Times New Roman"/>
              </a:rPr>
              <a:t> : </a:t>
            </a:r>
            <a:r>
              <a:rPr lang="fr-FR" sz="800" b="1" dirty="0">
                <a:ea typeface="Times New Roman"/>
              </a:rPr>
              <a:t>La</a:t>
            </a:r>
            <a:r>
              <a:rPr lang="fr-FR" sz="800" dirty="0">
                <a:ea typeface="Times New Roman"/>
              </a:rPr>
              <a:t>, </a:t>
            </a:r>
            <a:r>
              <a:rPr lang="fr-FR" sz="800" u="sng" dirty="0">
                <a:ea typeface="Times New Roman"/>
              </a:rPr>
              <a:t>Le</a:t>
            </a:r>
            <a:r>
              <a:rPr lang="fr-FR" sz="800" dirty="0">
                <a:ea typeface="Times New Roman"/>
              </a:rPr>
              <a:t>, </a:t>
            </a:r>
            <a:r>
              <a:rPr lang="fr-FR" sz="800" i="1" dirty="0">
                <a:ea typeface="Times New Roman"/>
              </a:rPr>
              <a:t>Les </a:t>
            </a:r>
            <a:r>
              <a:rPr lang="fr-FR" sz="800" i="1" dirty="0" err="1">
                <a:ea typeface="Times New Roman"/>
              </a:rPr>
              <a:t>then</a:t>
            </a:r>
            <a:r>
              <a:rPr lang="fr-FR" sz="800" i="1" dirty="0">
                <a:ea typeface="Times New Roman"/>
              </a:rPr>
              <a:t> </a:t>
            </a:r>
            <a:r>
              <a:rPr lang="fr-FR" sz="800" dirty="0">
                <a:ea typeface="Times New Roman"/>
              </a:rPr>
              <a:t> </a:t>
            </a:r>
            <a:r>
              <a:rPr lang="fr-FR" sz="800" dirty="0" err="1">
                <a:ea typeface="Times New Roman"/>
              </a:rPr>
              <a:t>follow</a:t>
            </a:r>
            <a:r>
              <a:rPr lang="fr-FR" sz="800" dirty="0">
                <a:ea typeface="Times New Roman"/>
              </a:rPr>
              <a:t> the </a:t>
            </a:r>
            <a:r>
              <a:rPr lang="fr-FR" sz="800" dirty="0" err="1">
                <a:ea typeface="Times New Roman"/>
              </a:rPr>
              <a:t>rules</a:t>
            </a:r>
            <a:r>
              <a:rPr lang="fr-FR" sz="800" dirty="0">
                <a:ea typeface="Times New Roman"/>
              </a:rPr>
              <a:t> </a:t>
            </a:r>
            <a:r>
              <a:rPr lang="fr-FR" sz="800" dirty="0" err="1">
                <a:ea typeface="Times New Roman"/>
              </a:rPr>
              <a:t>below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800" dirty="0">
                <a:ea typeface="Times New Roman"/>
              </a:rPr>
              <a:t>It  </a:t>
            </a:r>
            <a:r>
              <a:rPr lang="fr-FR" sz="800" dirty="0" err="1">
                <a:ea typeface="Times New Roman"/>
              </a:rPr>
              <a:t>goes</a:t>
            </a:r>
            <a:r>
              <a:rPr lang="fr-FR" sz="800" dirty="0">
                <a:ea typeface="Times New Roman"/>
              </a:rPr>
              <a:t> in front of the </a:t>
            </a:r>
            <a:r>
              <a:rPr lang="fr-FR" sz="800" dirty="0" err="1">
                <a:ea typeface="Times New Roman"/>
              </a:rPr>
              <a:t>verb</a:t>
            </a:r>
            <a:r>
              <a:rPr lang="fr-FR" sz="800" dirty="0">
                <a:ea typeface="Times New Roman"/>
              </a:rPr>
              <a:t>:  </a:t>
            </a:r>
            <a:r>
              <a:rPr lang="fr-FR" sz="800" b="1" dirty="0">
                <a:ea typeface="Times New Roman"/>
              </a:rPr>
              <a:t>Je les aime</a:t>
            </a:r>
            <a:r>
              <a:rPr lang="fr-FR" sz="800" dirty="0">
                <a:ea typeface="Times New Roman"/>
              </a:rPr>
              <a:t> = </a:t>
            </a:r>
            <a:r>
              <a:rPr lang="fr-FR" sz="800" i="1" dirty="0">
                <a:ea typeface="Times New Roman"/>
              </a:rPr>
              <a:t>I </a:t>
            </a:r>
            <a:r>
              <a:rPr lang="fr-FR" sz="800" i="1" dirty="0" err="1">
                <a:ea typeface="Times New Roman"/>
              </a:rPr>
              <a:t>like</a:t>
            </a:r>
            <a:r>
              <a:rPr lang="fr-FR" sz="800" i="1" dirty="0">
                <a:ea typeface="Times New Roman"/>
              </a:rPr>
              <a:t> </a:t>
            </a:r>
            <a:r>
              <a:rPr lang="fr-FR" sz="800" i="1" dirty="0" err="1">
                <a:ea typeface="Times New Roman"/>
              </a:rPr>
              <a:t>them</a:t>
            </a:r>
            <a:r>
              <a:rPr lang="fr-FR" sz="800" dirty="0">
                <a:ea typeface="Times New Roman"/>
              </a:rPr>
              <a:t>  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</a:rPr>
              <a:t>                                              Je l’aime</a:t>
            </a:r>
            <a:r>
              <a:rPr lang="fr-FR" sz="800" dirty="0">
                <a:ea typeface="Times New Roman"/>
              </a:rPr>
              <a:t> = </a:t>
            </a:r>
            <a:r>
              <a:rPr lang="fr-FR" sz="800" i="1" dirty="0">
                <a:ea typeface="Times New Roman"/>
              </a:rPr>
              <a:t>I </a:t>
            </a:r>
            <a:r>
              <a:rPr lang="fr-FR" sz="800" i="1" dirty="0" err="1">
                <a:ea typeface="Times New Roman"/>
              </a:rPr>
              <a:t>like</a:t>
            </a:r>
            <a:r>
              <a:rPr lang="fr-FR" sz="800" i="1" dirty="0">
                <a:ea typeface="Times New Roman"/>
              </a:rPr>
              <a:t> </a:t>
            </a:r>
            <a:r>
              <a:rPr lang="fr-FR" sz="800" i="1" dirty="0" err="1">
                <a:ea typeface="Times New Roman"/>
              </a:rPr>
              <a:t>it</a:t>
            </a:r>
            <a:r>
              <a:rPr lang="fr-FR" sz="800" i="1" dirty="0">
                <a:ea typeface="Times New Roman"/>
              </a:rPr>
              <a:t>, I </a:t>
            </a:r>
            <a:r>
              <a:rPr lang="fr-FR" sz="800" i="1" dirty="0" err="1">
                <a:ea typeface="Times New Roman"/>
              </a:rPr>
              <a:t>like</a:t>
            </a:r>
            <a:r>
              <a:rPr lang="fr-FR" sz="800" i="1" dirty="0">
                <a:ea typeface="Times New Roman"/>
              </a:rPr>
              <a:t> </a:t>
            </a:r>
            <a:r>
              <a:rPr lang="fr-FR" sz="800" i="1" dirty="0" err="1">
                <a:ea typeface="Times New Roman"/>
              </a:rPr>
              <a:t>him</a:t>
            </a:r>
            <a:r>
              <a:rPr lang="fr-FR" sz="800" i="1" dirty="0">
                <a:ea typeface="Times New Roman"/>
              </a:rPr>
              <a:t>, I </a:t>
            </a:r>
            <a:r>
              <a:rPr lang="fr-FR" sz="800" i="1" dirty="0" err="1">
                <a:ea typeface="Times New Roman"/>
              </a:rPr>
              <a:t>like</a:t>
            </a:r>
            <a:r>
              <a:rPr lang="fr-FR" sz="800" i="1" dirty="0">
                <a:ea typeface="Times New Roman"/>
              </a:rPr>
              <a:t> </a:t>
            </a:r>
            <a:r>
              <a:rPr lang="fr-FR" sz="800" i="1" dirty="0" err="1">
                <a:ea typeface="Times New Roman"/>
              </a:rPr>
              <a:t>her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800" i="1" dirty="0">
                <a:ea typeface="Times New Roman"/>
              </a:rPr>
              <a:t> </a:t>
            </a:r>
            <a:r>
              <a:rPr lang="fr-FR" sz="800" dirty="0">
                <a:ea typeface="Times New Roman"/>
              </a:rPr>
              <a:t>In a </a:t>
            </a:r>
            <a:r>
              <a:rPr lang="fr-FR" sz="800" dirty="0" err="1">
                <a:ea typeface="Times New Roman"/>
              </a:rPr>
              <a:t>negative</a:t>
            </a:r>
            <a:r>
              <a:rPr lang="fr-FR" sz="800" dirty="0">
                <a:ea typeface="Times New Roman"/>
              </a:rPr>
              <a:t> sentence </a:t>
            </a:r>
            <a:r>
              <a:rPr lang="fr-FR" sz="800" dirty="0" err="1">
                <a:ea typeface="Times New Roman"/>
              </a:rPr>
              <a:t>it</a:t>
            </a:r>
            <a:r>
              <a:rPr lang="fr-FR" sz="800" dirty="0">
                <a:ea typeface="Times New Roman"/>
              </a:rPr>
              <a:t> </a:t>
            </a:r>
            <a:r>
              <a:rPr lang="fr-FR" sz="800" dirty="0" err="1">
                <a:ea typeface="Times New Roman"/>
              </a:rPr>
              <a:t>goes</a:t>
            </a:r>
            <a:r>
              <a:rPr lang="fr-FR" sz="800" dirty="0">
                <a:ea typeface="Times New Roman"/>
              </a:rPr>
              <a:t> </a:t>
            </a:r>
            <a:r>
              <a:rPr lang="fr-FR" sz="800" dirty="0" err="1">
                <a:ea typeface="Times New Roman"/>
              </a:rPr>
              <a:t>between</a:t>
            </a:r>
            <a:r>
              <a:rPr lang="fr-FR" sz="800" dirty="0">
                <a:ea typeface="Times New Roman"/>
              </a:rPr>
              <a:t> ‘ne’ and the </a:t>
            </a:r>
            <a:r>
              <a:rPr lang="fr-FR" sz="800" dirty="0" err="1">
                <a:ea typeface="Times New Roman"/>
              </a:rPr>
              <a:t>verb</a:t>
            </a:r>
            <a:r>
              <a:rPr lang="fr-FR" sz="800" dirty="0">
                <a:ea typeface="Times New Roman"/>
              </a:rPr>
              <a:t>: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</a:rPr>
              <a:t>Je ne </a:t>
            </a:r>
            <a:r>
              <a:rPr lang="fr-FR" sz="800" b="1">
                <a:ea typeface="Times New Roman"/>
              </a:rPr>
              <a:t>les aime </a:t>
            </a:r>
            <a:r>
              <a:rPr lang="fr-FR" sz="800" b="1" dirty="0">
                <a:ea typeface="Times New Roman"/>
              </a:rPr>
              <a:t>pas</a:t>
            </a:r>
            <a:r>
              <a:rPr lang="fr-FR" sz="800" dirty="0">
                <a:ea typeface="Times New Roman"/>
              </a:rPr>
              <a:t>= </a:t>
            </a:r>
            <a:r>
              <a:rPr lang="fr-FR" sz="800" i="1" dirty="0">
                <a:ea typeface="Times New Roman"/>
              </a:rPr>
              <a:t>I </a:t>
            </a:r>
            <a:r>
              <a:rPr lang="fr-FR" sz="800" i="1" dirty="0" err="1">
                <a:ea typeface="Times New Roman"/>
              </a:rPr>
              <a:t>don’t</a:t>
            </a:r>
            <a:r>
              <a:rPr lang="fr-FR" sz="800" i="1" dirty="0">
                <a:ea typeface="Times New Roman"/>
              </a:rPr>
              <a:t> love </a:t>
            </a:r>
            <a:r>
              <a:rPr lang="fr-FR" sz="800" i="1" dirty="0" err="1">
                <a:ea typeface="Times New Roman"/>
              </a:rPr>
              <a:t>them</a:t>
            </a:r>
            <a:r>
              <a:rPr lang="fr-FR" sz="800" dirty="0">
                <a:ea typeface="Times New Roman"/>
              </a:rPr>
              <a:t>   </a:t>
            </a: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</a:rPr>
              <a:t>je ne l’aime pas</a:t>
            </a:r>
            <a:r>
              <a:rPr lang="fr-FR" sz="800" dirty="0">
                <a:ea typeface="Times New Roman"/>
              </a:rPr>
              <a:t> = </a:t>
            </a:r>
            <a:r>
              <a:rPr lang="fr-FR" sz="800" i="1" dirty="0">
                <a:ea typeface="Times New Roman"/>
              </a:rPr>
              <a:t>I dont love </a:t>
            </a:r>
            <a:r>
              <a:rPr lang="fr-FR" sz="800" i="1" dirty="0" err="1">
                <a:ea typeface="Times New Roman"/>
              </a:rPr>
              <a:t>it</a:t>
            </a:r>
            <a:r>
              <a:rPr lang="fr-FR" sz="800" i="1" dirty="0">
                <a:ea typeface="Times New Roman"/>
              </a:rPr>
              <a:t>, </a:t>
            </a:r>
            <a:r>
              <a:rPr lang="fr-FR" sz="800" i="1" dirty="0" err="1">
                <a:ea typeface="Times New Roman"/>
              </a:rPr>
              <a:t>him</a:t>
            </a:r>
            <a:r>
              <a:rPr lang="fr-FR" sz="800" i="1" dirty="0">
                <a:ea typeface="Times New Roman"/>
              </a:rPr>
              <a:t>, </a:t>
            </a:r>
            <a:r>
              <a:rPr lang="fr-FR" sz="800" i="1" dirty="0" err="1">
                <a:ea typeface="Times New Roman"/>
              </a:rPr>
              <a:t>her</a:t>
            </a:r>
            <a:r>
              <a:rPr lang="fr-FR" sz="800" dirty="0">
                <a:ea typeface="Times New Roman"/>
              </a:rPr>
              <a:t> 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800" dirty="0" err="1">
                <a:ea typeface="Times New Roman"/>
              </a:rPr>
              <a:t>When</a:t>
            </a:r>
            <a:r>
              <a:rPr lang="fr-FR" sz="800" dirty="0">
                <a:ea typeface="Times New Roman"/>
              </a:rPr>
              <a:t> </a:t>
            </a:r>
            <a:r>
              <a:rPr lang="fr-FR" sz="800" dirty="0" err="1">
                <a:ea typeface="Times New Roman"/>
              </a:rPr>
              <a:t>using</a:t>
            </a:r>
            <a:r>
              <a:rPr lang="fr-FR" sz="800" dirty="0">
                <a:ea typeface="Times New Roman"/>
              </a:rPr>
              <a:t> a </a:t>
            </a:r>
            <a:r>
              <a:rPr lang="fr-FR" sz="800" dirty="0" err="1">
                <a:ea typeface="Times New Roman"/>
              </a:rPr>
              <a:t>verb</a:t>
            </a:r>
            <a:r>
              <a:rPr lang="fr-FR" sz="800" dirty="0">
                <a:ea typeface="Times New Roman"/>
              </a:rPr>
              <a:t> </a:t>
            </a:r>
            <a:r>
              <a:rPr lang="fr-FR" sz="800" dirty="0" err="1">
                <a:ea typeface="Times New Roman"/>
              </a:rPr>
              <a:t>followed</a:t>
            </a:r>
            <a:r>
              <a:rPr lang="fr-FR" sz="800" dirty="0">
                <a:ea typeface="Times New Roman"/>
              </a:rPr>
              <a:t> by an infinitive, the </a:t>
            </a:r>
            <a:r>
              <a:rPr lang="fr-FR" sz="800" dirty="0" err="1">
                <a:ea typeface="Times New Roman"/>
              </a:rPr>
              <a:t>pronoun</a:t>
            </a:r>
            <a:r>
              <a:rPr lang="fr-FR" sz="800" dirty="0">
                <a:ea typeface="Times New Roman"/>
              </a:rPr>
              <a:t> </a:t>
            </a:r>
            <a:r>
              <a:rPr lang="fr-FR" sz="800" dirty="0" err="1">
                <a:ea typeface="Times New Roman"/>
              </a:rPr>
              <a:t>goes</a:t>
            </a:r>
            <a:r>
              <a:rPr lang="fr-FR" sz="800" dirty="0">
                <a:ea typeface="Times New Roman"/>
              </a:rPr>
              <a:t> in front of the infinitive  </a:t>
            </a:r>
            <a:r>
              <a:rPr lang="fr-FR" sz="800" b="1" dirty="0">
                <a:ea typeface="Times New Roman"/>
              </a:rPr>
              <a:t>Je veux la manger</a:t>
            </a:r>
            <a:r>
              <a:rPr lang="fr-FR" sz="800" dirty="0">
                <a:ea typeface="Times New Roman"/>
              </a:rPr>
              <a:t> = </a:t>
            </a:r>
            <a:r>
              <a:rPr lang="fr-FR" sz="800" i="1" dirty="0">
                <a:ea typeface="Times New Roman"/>
              </a:rPr>
              <a:t>I </a:t>
            </a:r>
            <a:r>
              <a:rPr lang="fr-FR" sz="800" i="1" dirty="0" err="1">
                <a:ea typeface="Times New Roman"/>
              </a:rPr>
              <a:t>want</a:t>
            </a:r>
            <a:r>
              <a:rPr lang="fr-FR" sz="800" i="1" dirty="0">
                <a:ea typeface="Times New Roman"/>
              </a:rPr>
              <a:t> to </a:t>
            </a:r>
            <a:r>
              <a:rPr lang="fr-FR" sz="800" i="1" dirty="0" err="1">
                <a:ea typeface="Times New Roman"/>
              </a:rPr>
              <a:t>eat</a:t>
            </a:r>
            <a:r>
              <a:rPr lang="fr-FR" sz="800" i="1" dirty="0">
                <a:ea typeface="Times New Roman"/>
              </a:rPr>
              <a:t> </a:t>
            </a:r>
            <a:r>
              <a:rPr lang="fr-FR" sz="800" i="1" dirty="0" err="1">
                <a:ea typeface="Times New Roman"/>
              </a:rPr>
              <a:t>it</a:t>
            </a:r>
            <a:r>
              <a:rPr lang="fr-FR" sz="800" dirty="0">
                <a:ea typeface="Times New Roman"/>
              </a:rPr>
              <a:t> </a:t>
            </a:r>
          </a:p>
          <a:p>
            <a:pPr>
              <a:spcAft>
                <a:spcPts val="0"/>
              </a:spcAft>
            </a:pPr>
            <a:endParaRPr lang="fr-FR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800" dirty="0">
                <a:ea typeface="Times New Roman"/>
              </a:rPr>
              <a:t>In the </a:t>
            </a:r>
            <a:r>
              <a:rPr lang="fr-FR" sz="800" dirty="0" err="1">
                <a:ea typeface="Times New Roman"/>
              </a:rPr>
              <a:t>perfect</a:t>
            </a:r>
            <a:r>
              <a:rPr lang="fr-FR" sz="800" dirty="0">
                <a:ea typeface="Times New Roman"/>
              </a:rPr>
              <a:t> </a:t>
            </a:r>
            <a:r>
              <a:rPr lang="fr-FR" sz="800" dirty="0" err="1">
                <a:ea typeface="Times New Roman"/>
              </a:rPr>
              <a:t>tense</a:t>
            </a:r>
            <a:r>
              <a:rPr lang="fr-FR" sz="800" dirty="0">
                <a:ea typeface="Times New Roman"/>
              </a:rPr>
              <a:t> </a:t>
            </a:r>
            <a:r>
              <a:rPr lang="fr-FR" sz="800" dirty="0" err="1">
                <a:ea typeface="Times New Roman"/>
              </a:rPr>
              <a:t>it</a:t>
            </a:r>
            <a:r>
              <a:rPr lang="fr-FR" sz="800" dirty="0">
                <a:ea typeface="Times New Roman"/>
              </a:rPr>
              <a:t> </a:t>
            </a:r>
            <a:r>
              <a:rPr lang="fr-FR" sz="800" dirty="0" err="1">
                <a:ea typeface="Times New Roman"/>
              </a:rPr>
              <a:t>goes</a:t>
            </a:r>
            <a:r>
              <a:rPr lang="fr-FR" sz="800" dirty="0">
                <a:ea typeface="Times New Roman"/>
              </a:rPr>
              <a:t> in front of ‘avoir’ </a:t>
            </a:r>
            <a:endParaRPr lang="en-GB" sz="8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800" b="1" dirty="0">
                <a:ea typeface="Times New Roman"/>
              </a:rPr>
              <a:t>Je l’ai mangé(e)=</a:t>
            </a:r>
            <a:r>
              <a:rPr lang="fr-FR" sz="800" dirty="0">
                <a:ea typeface="Times New Roman"/>
              </a:rPr>
              <a:t>  </a:t>
            </a:r>
            <a:r>
              <a:rPr lang="fr-FR" sz="800" i="1" dirty="0">
                <a:ea typeface="Times New Roman"/>
              </a:rPr>
              <a:t>I </a:t>
            </a:r>
            <a:r>
              <a:rPr lang="fr-FR" sz="800" i="1" dirty="0" err="1">
                <a:ea typeface="Times New Roman"/>
              </a:rPr>
              <a:t>ate</a:t>
            </a:r>
            <a:r>
              <a:rPr lang="fr-FR" sz="800" i="1" dirty="0">
                <a:ea typeface="Times New Roman"/>
              </a:rPr>
              <a:t> </a:t>
            </a:r>
            <a:r>
              <a:rPr lang="fr-FR" sz="800" i="1" dirty="0" err="1">
                <a:ea typeface="Times New Roman"/>
              </a:rPr>
              <a:t>it</a:t>
            </a:r>
            <a:r>
              <a:rPr lang="fr-FR" sz="800" dirty="0">
                <a:ea typeface="Times New Roman"/>
              </a:rPr>
              <a:t>                              </a:t>
            </a:r>
            <a:r>
              <a:rPr lang="fr-FR" sz="800" b="1" dirty="0">
                <a:ea typeface="Times New Roman"/>
              </a:rPr>
              <a:t>je les ai vu(e)s</a:t>
            </a:r>
            <a:r>
              <a:rPr lang="fr-FR" sz="800" dirty="0">
                <a:ea typeface="Times New Roman"/>
              </a:rPr>
              <a:t> = </a:t>
            </a:r>
            <a:r>
              <a:rPr lang="fr-FR" sz="800" i="1" dirty="0">
                <a:ea typeface="Times New Roman"/>
              </a:rPr>
              <a:t>I </a:t>
            </a:r>
            <a:r>
              <a:rPr lang="fr-FR" sz="800" i="1" dirty="0" err="1">
                <a:ea typeface="Times New Roman"/>
              </a:rPr>
              <a:t>saw</a:t>
            </a:r>
            <a:r>
              <a:rPr lang="fr-FR" sz="800" i="1" dirty="0">
                <a:ea typeface="Times New Roman"/>
              </a:rPr>
              <a:t> </a:t>
            </a:r>
            <a:r>
              <a:rPr lang="fr-FR" sz="800" i="1" dirty="0" err="1">
                <a:ea typeface="Times New Roman"/>
              </a:rPr>
              <a:t>them</a:t>
            </a:r>
            <a:endParaRPr lang="en-GB" sz="800" dirty="0"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33409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2429</TotalTime>
  <Words>1113</Words>
  <Application>Microsoft Office PowerPoint</Application>
  <PresentationFormat>On-screen Show (4:3)</PresentationFormat>
  <Paragraphs>176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Aharoni</vt:lpstr>
      <vt:lpstr>Arial</vt:lpstr>
      <vt:lpstr>Calibri</vt:lpstr>
      <vt:lpstr>Leelawadee</vt:lpstr>
      <vt:lpstr>Lucida Handwriting</vt:lpstr>
      <vt:lpstr>Times New Roman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W Grisedale - GRS</dc:creator>
  <cp:lastModifiedBy>Mr P. Doyle</cp:lastModifiedBy>
  <cp:revision>84</cp:revision>
  <cp:lastPrinted>2017-06-27T10:37:38Z</cp:lastPrinted>
  <dcterms:created xsi:type="dcterms:W3CDTF">2017-06-20T11:30:11Z</dcterms:created>
  <dcterms:modified xsi:type="dcterms:W3CDTF">2022-10-16T15:35:24Z</dcterms:modified>
</cp:coreProperties>
</file>