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62" r:id="rId3"/>
    <p:sldId id="263" r:id="rId4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5897"/>
  </p:normalViewPr>
  <p:slideViewPr>
    <p:cSldViewPr snapToGrid="0">
      <p:cViewPr>
        <p:scale>
          <a:sx n="95" d="100"/>
          <a:sy n="95" d="100"/>
        </p:scale>
        <p:origin x="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891-1232-1B4E-9DC5-DFE07CFD797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67ED-0FD1-5645-B159-983B905B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9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891-1232-1B4E-9DC5-DFE07CFD797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67ED-0FD1-5645-B159-983B905B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6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891-1232-1B4E-9DC5-DFE07CFD797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67ED-0FD1-5645-B159-983B905B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19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891-1232-1B4E-9DC5-DFE07CFD797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67ED-0FD1-5645-B159-983B905B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46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891-1232-1B4E-9DC5-DFE07CFD797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67ED-0FD1-5645-B159-983B905B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3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891-1232-1B4E-9DC5-DFE07CFD797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67ED-0FD1-5645-B159-983B905B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66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891-1232-1B4E-9DC5-DFE07CFD797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67ED-0FD1-5645-B159-983B905B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51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891-1232-1B4E-9DC5-DFE07CFD797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67ED-0FD1-5645-B159-983B905B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44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891-1232-1B4E-9DC5-DFE07CFD797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67ED-0FD1-5645-B159-983B905B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9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891-1232-1B4E-9DC5-DFE07CFD797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67ED-0FD1-5645-B159-983B905B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7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891-1232-1B4E-9DC5-DFE07CFD797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267ED-0FD1-5645-B159-983B905B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71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5891-1232-1B4E-9DC5-DFE07CFD797E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267ED-0FD1-5645-B159-983B905BE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63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B576D10D-4E00-9A04-6A85-05AE1F73EAAE}"/>
              </a:ext>
            </a:extLst>
          </p:cNvPr>
          <p:cNvSpPr/>
          <p:nvPr/>
        </p:nvSpPr>
        <p:spPr>
          <a:xfrm>
            <a:off x="1423517" y="3785994"/>
            <a:ext cx="9079182" cy="1009835"/>
          </a:xfrm>
          <a:prstGeom prst="rect">
            <a:avLst/>
          </a:prstGeom>
          <a:solidFill>
            <a:schemeClr val="accent6">
              <a:lumMod val="20000"/>
              <a:lumOff val="80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1B01BC0-F625-9D99-904A-22B4DFBA2AC9}"/>
              </a:ext>
            </a:extLst>
          </p:cNvPr>
          <p:cNvSpPr/>
          <p:nvPr/>
        </p:nvSpPr>
        <p:spPr>
          <a:xfrm>
            <a:off x="1362012" y="4984172"/>
            <a:ext cx="9079182" cy="1009835"/>
          </a:xfrm>
          <a:prstGeom prst="rect">
            <a:avLst/>
          </a:prstGeom>
          <a:solidFill>
            <a:schemeClr val="accent2">
              <a:lumMod val="20000"/>
              <a:lumOff val="80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939A8F3-459A-8766-9D3F-FF421D8EDCE5}"/>
              </a:ext>
            </a:extLst>
          </p:cNvPr>
          <p:cNvSpPr/>
          <p:nvPr/>
        </p:nvSpPr>
        <p:spPr>
          <a:xfrm>
            <a:off x="1416634" y="6209058"/>
            <a:ext cx="9079182" cy="1009835"/>
          </a:xfrm>
          <a:prstGeom prst="rect">
            <a:avLst/>
          </a:prstGeom>
          <a:solidFill>
            <a:schemeClr val="bg2">
              <a:lumMod val="7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48861E9-C2EE-F9EF-81F6-B7F56EC084F1}"/>
              </a:ext>
            </a:extLst>
          </p:cNvPr>
          <p:cNvSpPr/>
          <p:nvPr/>
        </p:nvSpPr>
        <p:spPr>
          <a:xfrm>
            <a:off x="1310522" y="2560095"/>
            <a:ext cx="9079182" cy="1009835"/>
          </a:xfrm>
          <a:prstGeom prst="rect">
            <a:avLst/>
          </a:prstGeom>
          <a:solidFill>
            <a:srgbClr val="FF7E79">
              <a:alpha val="5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6AB6410-D429-D524-0E56-B0E3C447D476}"/>
              </a:ext>
            </a:extLst>
          </p:cNvPr>
          <p:cNvCxnSpPr>
            <a:cxnSpLocks/>
          </p:cNvCxnSpPr>
          <p:nvPr/>
        </p:nvCxnSpPr>
        <p:spPr>
          <a:xfrm>
            <a:off x="5734067" y="5524435"/>
            <a:ext cx="2793592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D5C7FB4-4966-6C97-9AD2-64293D6974B0}"/>
              </a:ext>
            </a:extLst>
          </p:cNvPr>
          <p:cNvCxnSpPr>
            <a:cxnSpLocks/>
          </p:cNvCxnSpPr>
          <p:nvPr/>
        </p:nvCxnSpPr>
        <p:spPr>
          <a:xfrm>
            <a:off x="5741499" y="4299928"/>
            <a:ext cx="279359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2EE9A63-5ECC-017F-9AC0-7331ED4C919A}"/>
              </a:ext>
            </a:extLst>
          </p:cNvPr>
          <p:cNvCxnSpPr>
            <a:cxnSpLocks/>
          </p:cNvCxnSpPr>
          <p:nvPr/>
        </p:nvCxnSpPr>
        <p:spPr>
          <a:xfrm>
            <a:off x="5741499" y="6722724"/>
            <a:ext cx="2793592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B307400-34D8-F356-6993-0B1F3DAE85B2}"/>
              </a:ext>
            </a:extLst>
          </p:cNvPr>
          <p:cNvCxnSpPr/>
          <p:nvPr/>
        </p:nvCxnSpPr>
        <p:spPr>
          <a:xfrm>
            <a:off x="1420648" y="5526309"/>
            <a:ext cx="298315" cy="351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7FDBD8D-4F20-FCC8-D3BB-F1481C5622D6}"/>
              </a:ext>
            </a:extLst>
          </p:cNvPr>
          <p:cNvCxnSpPr>
            <a:cxnSpLocks/>
          </p:cNvCxnSpPr>
          <p:nvPr/>
        </p:nvCxnSpPr>
        <p:spPr>
          <a:xfrm flipV="1">
            <a:off x="3534992" y="5524435"/>
            <a:ext cx="383046" cy="2225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ACEE1DE-8B15-B468-9931-7B33546B2EEB}"/>
              </a:ext>
            </a:extLst>
          </p:cNvPr>
          <p:cNvCxnSpPr/>
          <p:nvPr/>
        </p:nvCxnSpPr>
        <p:spPr>
          <a:xfrm>
            <a:off x="1428080" y="4301802"/>
            <a:ext cx="298315" cy="35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E88052B-C8C0-2C56-ACE5-FB6F7AF02524}"/>
              </a:ext>
            </a:extLst>
          </p:cNvPr>
          <p:cNvCxnSpPr>
            <a:cxnSpLocks/>
          </p:cNvCxnSpPr>
          <p:nvPr/>
        </p:nvCxnSpPr>
        <p:spPr>
          <a:xfrm flipV="1">
            <a:off x="3542424" y="4299928"/>
            <a:ext cx="383046" cy="22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65D0F17-FADA-4F52-59A8-9DBC075D18B4}"/>
              </a:ext>
            </a:extLst>
          </p:cNvPr>
          <p:cNvCxnSpPr>
            <a:cxnSpLocks/>
            <a:stCxn id="34" idx="3"/>
            <a:endCxn id="17" idx="1"/>
          </p:cNvCxnSpPr>
          <p:nvPr/>
        </p:nvCxnSpPr>
        <p:spPr>
          <a:xfrm>
            <a:off x="5737887" y="3061921"/>
            <a:ext cx="2793592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545026AF-4494-928F-7632-D1AFC447256E}"/>
              </a:ext>
            </a:extLst>
          </p:cNvPr>
          <p:cNvSpPr/>
          <p:nvPr/>
        </p:nvSpPr>
        <p:spPr>
          <a:xfrm>
            <a:off x="1594631" y="550032"/>
            <a:ext cx="557136" cy="1636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/>
              <a:t>Assassination of Franz Ferdinand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3155196-723E-9415-136D-10D1037FA4AD}"/>
              </a:ext>
            </a:extLst>
          </p:cNvPr>
          <p:cNvSpPr/>
          <p:nvPr/>
        </p:nvSpPr>
        <p:spPr>
          <a:xfrm>
            <a:off x="6105701" y="537976"/>
            <a:ext cx="2058987" cy="16367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Treaty of Versailles</a:t>
            </a:r>
          </a:p>
        </p:txBody>
      </p:sp>
      <p:sp>
        <p:nvSpPr>
          <p:cNvPr id="49" name="Trapezium 48">
            <a:extLst>
              <a:ext uri="{FF2B5EF4-FFF2-40B4-BE49-F238E27FC236}">
                <a16:creationId xmlns:a16="http://schemas.microsoft.com/office/drawing/2014/main" id="{BE226C85-88F8-20DC-E730-C81ABE486039}"/>
              </a:ext>
            </a:extLst>
          </p:cNvPr>
          <p:cNvSpPr/>
          <p:nvPr/>
        </p:nvSpPr>
        <p:spPr>
          <a:xfrm>
            <a:off x="6111812" y="2017790"/>
            <a:ext cx="2052877" cy="6736447"/>
          </a:xfrm>
          <a:prstGeom prst="trapezoid">
            <a:avLst>
              <a:gd name="adj" fmla="val 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9D73CFDA-AC23-9150-7129-95D6A0331813}"/>
              </a:ext>
            </a:extLst>
          </p:cNvPr>
          <p:cNvSpPr txBox="1"/>
          <p:nvPr/>
        </p:nvSpPr>
        <p:spPr>
          <a:xfrm>
            <a:off x="1722783" y="2555592"/>
            <a:ext cx="1816029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French Experience of First World War 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81918EF3-C5D7-9B41-AF61-E408933C2D5A}"/>
              </a:ext>
            </a:extLst>
          </p:cNvPr>
          <p:cNvSpPr txBox="1"/>
          <p:nvPr/>
        </p:nvSpPr>
        <p:spPr>
          <a:xfrm>
            <a:off x="3921858" y="6213631"/>
            <a:ext cx="1816029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German Expectations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id="{D0E6A80F-7FA6-E0E5-820E-FCF7983DA4B1}"/>
              </a:ext>
            </a:extLst>
          </p:cNvPr>
          <p:cNvSpPr txBox="1"/>
          <p:nvPr/>
        </p:nvSpPr>
        <p:spPr>
          <a:xfrm>
            <a:off x="10954255" y="3170861"/>
            <a:ext cx="1519918" cy="22132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Strength of the Treaty of Versailles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4">
            <a:extLst>
              <a:ext uri="{FF2B5EF4-FFF2-40B4-BE49-F238E27FC236}">
                <a16:creationId xmlns:a16="http://schemas.microsoft.com/office/drawing/2014/main" id="{2F247ADA-A656-328E-8F83-4AC116739817}"/>
              </a:ext>
            </a:extLst>
          </p:cNvPr>
          <p:cNvSpPr txBox="1"/>
          <p:nvPr/>
        </p:nvSpPr>
        <p:spPr>
          <a:xfrm>
            <a:off x="6168573" y="4233397"/>
            <a:ext cx="1976229" cy="13151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Military Restrictions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5">
            <a:extLst>
              <a:ext uri="{FF2B5EF4-FFF2-40B4-BE49-F238E27FC236}">
                <a16:creationId xmlns:a16="http://schemas.microsoft.com/office/drawing/2014/main" id="{736975A1-1AFA-D02A-DA15-B33795EE4CAA}"/>
              </a:ext>
            </a:extLst>
          </p:cNvPr>
          <p:cNvSpPr txBox="1"/>
          <p:nvPr/>
        </p:nvSpPr>
        <p:spPr>
          <a:xfrm>
            <a:off x="10954255" y="6099600"/>
            <a:ext cx="1519918" cy="220915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Weakness of the Treaty of Versailles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33">
            <a:extLst>
              <a:ext uri="{FF2B5EF4-FFF2-40B4-BE49-F238E27FC236}">
                <a16:creationId xmlns:a16="http://schemas.microsoft.com/office/drawing/2014/main" id="{29E98970-0933-B0FB-43A5-185934932170}"/>
              </a:ext>
            </a:extLst>
          </p:cNvPr>
          <p:cNvSpPr txBox="1"/>
          <p:nvPr/>
        </p:nvSpPr>
        <p:spPr>
          <a:xfrm>
            <a:off x="8531479" y="2553367"/>
            <a:ext cx="1719024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French reaction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67">
            <a:extLst>
              <a:ext uri="{FF2B5EF4-FFF2-40B4-BE49-F238E27FC236}">
                <a16:creationId xmlns:a16="http://schemas.microsoft.com/office/drawing/2014/main" id="{12B24F36-33C5-4BFF-A8CB-C030642691C2}"/>
              </a:ext>
            </a:extLst>
          </p:cNvPr>
          <p:cNvSpPr txBox="1"/>
          <p:nvPr/>
        </p:nvSpPr>
        <p:spPr>
          <a:xfrm>
            <a:off x="6168574" y="2732506"/>
            <a:ext cx="1959422" cy="13151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Territorial Changes </a:t>
            </a:r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65">
            <a:extLst>
              <a:ext uri="{FF2B5EF4-FFF2-40B4-BE49-F238E27FC236}">
                <a16:creationId xmlns:a16="http://schemas.microsoft.com/office/drawing/2014/main" id="{8229349D-A29C-FF4A-E2C4-D3EAE8A96E59}"/>
              </a:ext>
            </a:extLst>
          </p:cNvPr>
          <p:cNvSpPr txBox="1"/>
          <p:nvPr/>
        </p:nvSpPr>
        <p:spPr>
          <a:xfrm>
            <a:off x="6168574" y="5775542"/>
            <a:ext cx="1959422" cy="13151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Reparations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852830-2F2A-BD01-79BC-5435DDBA2944}"/>
              </a:ext>
            </a:extLst>
          </p:cNvPr>
          <p:cNvCxnSpPr/>
          <p:nvPr/>
        </p:nvCxnSpPr>
        <p:spPr>
          <a:xfrm flipV="1">
            <a:off x="1569504" y="521882"/>
            <a:ext cx="0" cy="16982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07F316-AC44-B2FC-451F-399BBC82E373}"/>
              </a:ext>
            </a:extLst>
          </p:cNvPr>
          <p:cNvCxnSpPr/>
          <p:nvPr/>
        </p:nvCxnSpPr>
        <p:spPr>
          <a:xfrm>
            <a:off x="1569504" y="2207643"/>
            <a:ext cx="112180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237DABA-9C7B-CC1D-F806-576667BE9419}"/>
              </a:ext>
            </a:extLst>
          </p:cNvPr>
          <p:cNvSpPr/>
          <p:nvPr/>
        </p:nvSpPr>
        <p:spPr>
          <a:xfrm>
            <a:off x="1544657" y="16069"/>
            <a:ext cx="4266396" cy="50583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/>
                </a:solidFill>
              </a:rPr>
              <a:t>First World War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64DA47-E7C6-D44B-2899-5A9EE50E3660}"/>
              </a:ext>
            </a:extLst>
          </p:cNvPr>
          <p:cNvSpPr/>
          <p:nvPr/>
        </p:nvSpPr>
        <p:spPr>
          <a:xfrm>
            <a:off x="5811054" y="16069"/>
            <a:ext cx="2320573" cy="50583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/>
                </a:solidFill>
              </a:rPr>
              <a:t>Paris Peace Conference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3A4F9EF-07A1-562F-1BE5-79F4690C4FE5}"/>
              </a:ext>
            </a:extLst>
          </p:cNvPr>
          <p:cNvSpPr/>
          <p:nvPr/>
        </p:nvSpPr>
        <p:spPr>
          <a:xfrm>
            <a:off x="8145161" y="16069"/>
            <a:ext cx="4592067" cy="50583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/>
                </a:solidFill>
              </a:rPr>
              <a:t>Peace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68957E-5950-7732-B883-4F448C3C202F}"/>
              </a:ext>
            </a:extLst>
          </p:cNvPr>
          <p:cNvSpPr txBox="1"/>
          <p:nvPr/>
        </p:nvSpPr>
        <p:spPr>
          <a:xfrm>
            <a:off x="1310522" y="2223847"/>
            <a:ext cx="78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1914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43F174-D634-5D4F-68A0-78F0A9D26C68}"/>
              </a:ext>
            </a:extLst>
          </p:cNvPr>
          <p:cNvSpPr txBox="1"/>
          <p:nvPr/>
        </p:nvSpPr>
        <p:spPr>
          <a:xfrm>
            <a:off x="4069088" y="2226194"/>
            <a:ext cx="576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1918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45965E-5F34-ADEE-1FB9-A8507E9B2957}"/>
              </a:ext>
            </a:extLst>
          </p:cNvPr>
          <p:cNvSpPr txBox="1"/>
          <p:nvPr/>
        </p:nvSpPr>
        <p:spPr>
          <a:xfrm>
            <a:off x="12299647" y="2219845"/>
            <a:ext cx="576498" cy="28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1920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283F84-B9AC-4C24-FBDD-0F5738B073B7}"/>
              </a:ext>
            </a:extLst>
          </p:cNvPr>
          <p:cNvSpPr txBox="1"/>
          <p:nvPr/>
        </p:nvSpPr>
        <p:spPr>
          <a:xfrm>
            <a:off x="2355612" y="2206207"/>
            <a:ext cx="576498" cy="28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896946B-49B7-07EB-E5D7-CEB4EED99429}"/>
              </a:ext>
            </a:extLst>
          </p:cNvPr>
          <p:cNvSpPr/>
          <p:nvPr/>
        </p:nvSpPr>
        <p:spPr>
          <a:xfrm>
            <a:off x="903937" y="479587"/>
            <a:ext cx="6655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/>
              <a:t>Success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0B8040F-1043-4C2D-00A9-0FA304217A35}"/>
              </a:ext>
            </a:extLst>
          </p:cNvPr>
          <p:cNvSpPr/>
          <p:nvPr/>
        </p:nvSpPr>
        <p:spPr>
          <a:xfrm>
            <a:off x="928334" y="2017789"/>
            <a:ext cx="616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/>
              <a:t>Failure</a:t>
            </a:r>
            <a:endParaRPr lang="en-GB" sz="12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CA91972-6DB2-964C-BFBE-B92D9E282C26}"/>
              </a:ext>
            </a:extLst>
          </p:cNvPr>
          <p:cNvSpPr txBox="1"/>
          <p:nvPr/>
        </p:nvSpPr>
        <p:spPr>
          <a:xfrm rot="16200000">
            <a:off x="-2540216" y="2561998"/>
            <a:ext cx="5493327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Part one: Peace-making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4FCBA3-CA8E-20EF-DBB5-3C5B67EFD1ED}"/>
              </a:ext>
            </a:extLst>
          </p:cNvPr>
          <p:cNvSpPr/>
          <p:nvPr/>
        </p:nvSpPr>
        <p:spPr>
          <a:xfrm>
            <a:off x="8216743" y="546425"/>
            <a:ext cx="883463" cy="1636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Creation of the League of Nations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54BDFCB-656F-B0A2-4C7A-E5A1C31DEA42}"/>
              </a:ext>
            </a:extLst>
          </p:cNvPr>
          <p:cNvSpPr/>
          <p:nvPr/>
        </p:nvSpPr>
        <p:spPr>
          <a:xfrm>
            <a:off x="5498591" y="545707"/>
            <a:ext cx="557136" cy="1636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Armistice </a:t>
            </a:r>
          </a:p>
        </p:txBody>
      </p:sp>
      <p:sp>
        <p:nvSpPr>
          <p:cNvPr id="46" name="Text Box 25">
            <a:extLst>
              <a:ext uri="{FF2B5EF4-FFF2-40B4-BE49-F238E27FC236}">
                <a16:creationId xmlns:a16="http://schemas.microsoft.com/office/drawing/2014/main" id="{53EB2078-9C99-36AE-79C5-E5B93937B645}"/>
              </a:ext>
            </a:extLst>
          </p:cNvPr>
          <p:cNvSpPr txBox="1"/>
          <p:nvPr/>
        </p:nvSpPr>
        <p:spPr>
          <a:xfrm>
            <a:off x="8586263" y="7333403"/>
            <a:ext cx="1664240" cy="13151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Problems faced by new states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7A2494F-BD08-47E7-0A7D-D456A0263C1F}"/>
              </a:ext>
            </a:extLst>
          </p:cNvPr>
          <p:cNvSpPr txBox="1"/>
          <p:nvPr/>
        </p:nvSpPr>
        <p:spPr>
          <a:xfrm>
            <a:off x="590970" y="7670151"/>
            <a:ext cx="5036915" cy="84638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GB" sz="1400" b="1" u="sng" dirty="0"/>
              <a:t>Tasks</a:t>
            </a:r>
          </a:p>
          <a:p>
            <a:pPr marL="228600" indent="-228600">
              <a:spcAft>
                <a:spcPts val="200"/>
              </a:spcAft>
              <a:buAutoNum type="arabicPeriod"/>
            </a:pPr>
            <a:r>
              <a:rPr lang="en-GB" sz="1000" dirty="0"/>
              <a:t>Fill in the missing events for each white box</a:t>
            </a:r>
          </a:p>
          <a:p>
            <a:pPr marL="228600" indent="-228600">
              <a:spcAft>
                <a:spcPts val="200"/>
              </a:spcAft>
              <a:buAutoNum type="arabicPeriod"/>
            </a:pPr>
            <a:r>
              <a:rPr lang="en-GB" sz="1000" dirty="0"/>
              <a:t>Use the “fortune chart” to chart the </a:t>
            </a:r>
            <a:r>
              <a:rPr lang="en-GB" sz="1000" dirty="0" smtClean="0"/>
              <a:t>Views on the Big 3 &amp; Germany over time</a:t>
            </a:r>
            <a:endParaRPr lang="en-GB" sz="1000" dirty="0"/>
          </a:p>
          <a:p>
            <a:pPr marL="228600" indent="-228600">
              <a:spcAft>
                <a:spcPts val="200"/>
              </a:spcAft>
              <a:buAutoNum type="arabicPeriod"/>
            </a:pPr>
            <a:r>
              <a:rPr lang="en-GB" sz="1000" b="1" dirty="0" smtClean="0"/>
              <a:t>. </a:t>
            </a:r>
            <a:r>
              <a:rPr lang="en-GB" sz="1000" dirty="0"/>
              <a:t>Plan the 12 mark essay questions using the timeline</a:t>
            </a:r>
            <a:endParaRPr lang="en-GB" sz="1000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B85627-1A4D-3BBC-7C4A-52B67E5FC0A8}"/>
              </a:ext>
            </a:extLst>
          </p:cNvPr>
          <p:cNvSpPr txBox="1"/>
          <p:nvPr/>
        </p:nvSpPr>
        <p:spPr>
          <a:xfrm rot="16200000">
            <a:off x="-1841379" y="7362598"/>
            <a:ext cx="410787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Conflict &amp; Tension: The Inter War Years</a:t>
            </a:r>
          </a:p>
        </p:txBody>
      </p:sp>
      <p:sp>
        <p:nvSpPr>
          <p:cNvPr id="50" name="Text Box 65">
            <a:extLst>
              <a:ext uri="{FF2B5EF4-FFF2-40B4-BE49-F238E27FC236}">
                <a16:creationId xmlns:a16="http://schemas.microsoft.com/office/drawing/2014/main" id="{944AB3F6-933B-233A-237E-3AE220438D0F}"/>
              </a:ext>
            </a:extLst>
          </p:cNvPr>
          <p:cNvSpPr txBox="1"/>
          <p:nvPr/>
        </p:nvSpPr>
        <p:spPr>
          <a:xfrm>
            <a:off x="6168574" y="7317687"/>
            <a:ext cx="1959422" cy="13151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War Guilt</a:t>
            </a:r>
          </a:p>
          <a:p>
            <a:endParaRPr lang="en-GB" sz="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Diktat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7FD30C9-9634-1863-59D9-E2AF88CFBC8C}"/>
              </a:ext>
            </a:extLst>
          </p:cNvPr>
          <p:cNvSpPr/>
          <p:nvPr/>
        </p:nvSpPr>
        <p:spPr>
          <a:xfrm>
            <a:off x="6170909" y="4097267"/>
            <a:ext cx="1973623" cy="10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1FD4E2-9D69-9D86-D6FA-B4F53BE00184}"/>
              </a:ext>
            </a:extLst>
          </p:cNvPr>
          <p:cNvSpPr/>
          <p:nvPr/>
        </p:nvSpPr>
        <p:spPr>
          <a:xfrm>
            <a:off x="6170909" y="5579883"/>
            <a:ext cx="1973623" cy="1544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CFCF8A2-FEB9-6417-ACCF-FAAB4CEFC89E}"/>
              </a:ext>
            </a:extLst>
          </p:cNvPr>
          <p:cNvSpPr/>
          <p:nvPr/>
        </p:nvSpPr>
        <p:spPr>
          <a:xfrm>
            <a:off x="6162205" y="7126977"/>
            <a:ext cx="1973623" cy="1544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9AB0E16-822D-8CB8-5B21-477AEBD3D6E5}"/>
              </a:ext>
            </a:extLst>
          </p:cNvPr>
          <p:cNvSpPr/>
          <p:nvPr/>
        </p:nvSpPr>
        <p:spPr>
          <a:xfrm>
            <a:off x="3990585" y="9125223"/>
            <a:ext cx="2882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800" dirty="0">
                <a:solidFill>
                  <a:srgbClr val="000000"/>
                </a:solidFill>
              </a:rPr>
              <a:t>Write an account of how land lost by Germany in 1919 caused anger among the Germans.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71B3A2A-27F7-7858-36F2-0FE662E84974}"/>
              </a:ext>
            </a:extLst>
          </p:cNvPr>
          <p:cNvSpPr/>
          <p:nvPr/>
        </p:nvSpPr>
        <p:spPr>
          <a:xfrm>
            <a:off x="9706288" y="9010993"/>
            <a:ext cx="2767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800" dirty="0"/>
              <a:t>‘The main cause of German dissatisfaction with the peace settlement was reparations payments.’ How far do you agree with this statement?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8C01BBB-DE9C-555E-B5B9-3D02FBE604F0}"/>
              </a:ext>
            </a:extLst>
          </p:cNvPr>
          <p:cNvSpPr/>
          <p:nvPr/>
        </p:nvSpPr>
        <p:spPr>
          <a:xfrm>
            <a:off x="6780745" y="9014904"/>
            <a:ext cx="2767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biggest compromise in the Treaty of Versailles was the Reparations payments” How far do you agree with this statement?</a:t>
            </a:r>
            <a:endParaRPr lang="en-GB" sz="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2168FE-B3D0-2D32-E072-7212146A0C01}"/>
              </a:ext>
            </a:extLst>
          </p:cNvPr>
          <p:cNvSpPr txBox="1"/>
          <p:nvPr/>
        </p:nvSpPr>
        <p:spPr>
          <a:xfrm>
            <a:off x="7129380" y="2214842"/>
            <a:ext cx="576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1919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246E7A5A-1865-8599-C5BC-47734734A487}"/>
              </a:ext>
            </a:extLst>
          </p:cNvPr>
          <p:cNvSpPr txBox="1"/>
          <p:nvPr/>
        </p:nvSpPr>
        <p:spPr>
          <a:xfrm>
            <a:off x="1712080" y="3783493"/>
            <a:ext cx="1816029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British Experience of First World War 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4CF7A0F8-E7FE-7C4F-8051-69C2083133C7}"/>
              </a:ext>
            </a:extLst>
          </p:cNvPr>
          <p:cNvSpPr txBox="1"/>
          <p:nvPr/>
        </p:nvSpPr>
        <p:spPr>
          <a:xfrm>
            <a:off x="1718963" y="4998562"/>
            <a:ext cx="1816029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USA  Experience of First World War 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AC93D165-A778-FD63-54DD-D388A7E2A8C6}"/>
              </a:ext>
            </a:extLst>
          </p:cNvPr>
          <p:cNvSpPr txBox="1"/>
          <p:nvPr/>
        </p:nvSpPr>
        <p:spPr>
          <a:xfrm>
            <a:off x="1712080" y="6213631"/>
            <a:ext cx="1816029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German  Experience of First World War 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A6E4BCCF-F502-BF42-C731-5E8035E87019}"/>
              </a:ext>
            </a:extLst>
          </p:cNvPr>
          <p:cNvSpPr txBox="1"/>
          <p:nvPr/>
        </p:nvSpPr>
        <p:spPr>
          <a:xfrm>
            <a:off x="3924906" y="4993543"/>
            <a:ext cx="1816029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USA Aims</a:t>
            </a:r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31C5ABE9-FB82-CEB0-76BA-ADE644B77E00}"/>
              </a:ext>
            </a:extLst>
          </p:cNvPr>
          <p:cNvSpPr txBox="1"/>
          <p:nvPr/>
        </p:nvSpPr>
        <p:spPr>
          <a:xfrm>
            <a:off x="3921858" y="3773455"/>
            <a:ext cx="1816029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British Aims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19">
            <a:extLst>
              <a:ext uri="{FF2B5EF4-FFF2-40B4-BE49-F238E27FC236}">
                <a16:creationId xmlns:a16="http://schemas.microsoft.com/office/drawing/2014/main" id="{5C9F0801-1DBA-A4CE-A2CD-F461B1105B7F}"/>
              </a:ext>
            </a:extLst>
          </p:cNvPr>
          <p:cNvSpPr txBox="1"/>
          <p:nvPr/>
        </p:nvSpPr>
        <p:spPr>
          <a:xfrm>
            <a:off x="3921858" y="2553367"/>
            <a:ext cx="1816029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French Aims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 Box 33">
            <a:extLst>
              <a:ext uri="{FF2B5EF4-FFF2-40B4-BE49-F238E27FC236}">
                <a16:creationId xmlns:a16="http://schemas.microsoft.com/office/drawing/2014/main" id="{8252FAD0-EE8F-D1DB-60A8-67D668F44695}"/>
              </a:ext>
            </a:extLst>
          </p:cNvPr>
          <p:cNvSpPr txBox="1"/>
          <p:nvPr/>
        </p:nvSpPr>
        <p:spPr>
          <a:xfrm>
            <a:off x="8542247" y="3768938"/>
            <a:ext cx="1719024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British Reaction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 Box 33">
            <a:extLst>
              <a:ext uri="{FF2B5EF4-FFF2-40B4-BE49-F238E27FC236}">
                <a16:creationId xmlns:a16="http://schemas.microsoft.com/office/drawing/2014/main" id="{80A884F3-D138-E89F-D8DD-8D9B671D6CC1}"/>
              </a:ext>
            </a:extLst>
          </p:cNvPr>
          <p:cNvSpPr txBox="1"/>
          <p:nvPr/>
        </p:nvSpPr>
        <p:spPr>
          <a:xfrm>
            <a:off x="8531479" y="4983369"/>
            <a:ext cx="1719024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USA Reaction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 Box 33">
            <a:extLst>
              <a:ext uri="{FF2B5EF4-FFF2-40B4-BE49-F238E27FC236}">
                <a16:creationId xmlns:a16="http://schemas.microsoft.com/office/drawing/2014/main" id="{F3B47B64-328E-0F7B-545C-DD259A6E93F1}"/>
              </a:ext>
            </a:extLst>
          </p:cNvPr>
          <p:cNvSpPr txBox="1"/>
          <p:nvPr/>
        </p:nvSpPr>
        <p:spPr>
          <a:xfrm>
            <a:off x="8547661" y="6213631"/>
            <a:ext cx="1702842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German Objections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Round Same-side Corner of Rectangle 56">
            <a:extLst>
              <a:ext uri="{FF2B5EF4-FFF2-40B4-BE49-F238E27FC236}">
                <a16:creationId xmlns:a16="http://schemas.microsoft.com/office/drawing/2014/main" id="{A975B9AB-2871-15A3-2659-66A00249AD9B}"/>
              </a:ext>
            </a:extLst>
          </p:cNvPr>
          <p:cNvSpPr/>
          <p:nvPr/>
        </p:nvSpPr>
        <p:spPr>
          <a:xfrm rot="16200000">
            <a:off x="709718" y="2855726"/>
            <a:ext cx="1013362" cy="416138"/>
          </a:xfrm>
          <a:prstGeom prst="round2Same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cs typeface="Aharoni" panose="02010803020104030203" pitchFamily="2" charset="-79"/>
              </a:rPr>
              <a:t>France </a:t>
            </a:r>
          </a:p>
        </p:txBody>
      </p:sp>
      <p:sp>
        <p:nvSpPr>
          <p:cNvPr id="65" name="Round Same-side Corner of Rectangle 64">
            <a:extLst>
              <a:ext uri="{FF2B5EF4-FFF2-40B4-BE49-F238E27FC236}">
                <a16:creationId xmlns:a16="http://schemas.microsoft.com/office/drawing/2014/main" id="{9A90213C-41CE-9EBA-8D73-03A42184638F}"/>
              </a:ext>
            </a:extLst>
          </p:cNvPr>
          <p:cNvSpPr/>
          <p:nvPr/>
        </p:nvSpPr>
        <p:spPr>
          <a:xfrm rot="16200000">
            <a:off x="709717" y="4082105"/>
            <a:ext cx="1013362" cy="416138"/>
          </a:xfrm>
          <a:prstGeom prst="round2Same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cs typeface="Aharoni" panose="02010803020104030203" pitchFamily="2" charset="-79"/>
              </a:rPr>
              <a:t>Britain</a:t>
            </a:r>
          </a:p>
        </p:txBody>
      </p:sp>
      <p:sp>
        <p:nvSpPr>
          <p:cNvPr id="66" name="Round Same-side Corner of Rectangle 65">
            <a:extLst>
              <a:ext uri="{FF2B5EF4-FFF2-40B4-BE49-F238E27FC236}">
                <a16:creationId xmlns:a16="http://schemas.microsoft.com/office/drawing/2014/main" id="{C19B8B57-5609-EB44-438A-FD1A5472277A}"/>
              </a:ext>
            </a:extLst>
          </p:cNvPr>
          <p:cNvSpPr/>
          <p:nvPr/>
        </p:nvSpPr>
        <p:spPr>
          <a:xfrm rot="16200000">
            <a:off x="708767" y="5281981"/>
            <a:ext cx="1013362" cy="416138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cs typeface="Aharoni" panose="02010803020104030203" pitchFamily="2" charset="-79"/>
              </a:rPr>
              <a:t>USA </a:t>
            </a:r>
          </a:p>
        </p:txBody>
      </p:sp>
      <p:sp>
        <p:nvSpPr>
          <p:cNvPr id="67" name="Round Same-side Corner of Rectangle 66">
            <a:extLst>
              <a:ext uri="{FF2B5EF4-FFF2-40B4-BE49-F238E27FC236}">
                <a16:creationId xmlns:a16="http://schemas.microsoft.com/office/drawing/2014/main" id="{1E24DFFD-8FEE-3410-411D-9967D11987D9}"/>
              </a:ext>
            </a:extLst>
          </p:cNvPr>
          <p:cNvSpPr/>
          <p:nvPr/>
        </p:nvSpPr>
        <p:spPr>
          <a:xfrm rot="16200000">
            <a:off x="701884" y="6511054"/>
            <a:ext cx="1013362" cy="416138"/>
          </a:xfrm>
          <a:prstGeom prst="round2Same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cs typeface="Aharoni" panose="02010803020104030203" pitchFamily="2" charset="-79"/>
              </a:rPr>
              <a:t>Germany 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5929F81-F85B-965B-20CF-8EDB8E02623F}"/>
              </a:ext>
            </a:extLst>
          </p:cNvPr>
          <p:cNvCxnSpPr>
            <a:stCxn id="57" idx="1"/>
            <a:endCxn id="4" idx="1"/>
          </p:cNvCxnSpPr>
          <p:nvPr/>
        </p:nvCxnSpPr>
        <p:spPr>
          <a:xfrm>
            <a:off x="1424468" y="3063795"/>
            <a:ext cx="298315" cy="35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EE13E1B-F503-0320-8B06-A7946629FAB7}"/>
              </a:ext>
            </a:extLst>
          </p:cNvPr>
          <p:cNvCxnSpPr>
            <a:cxnSpLocks/>
            <a:stCxn id="4" idx="3"/>
            <a:endCxn id="34" idx="1"/>
          </p:cNvCxnSpPr>
          <p:nvPr/>
        </p:nvCxnSpPr>
        <p:spPr>
          <a:xfrm flipV="1">
            <a:off x="3538812" y="3061921"/>
            <a:ext cx="383046" cy="222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0F725A9-AED1-95B5-5E63-915EFA0F6AEF}"/>
              </a:ext>
            </a:extLst>
          </p:cNvPr>
          <p:cNvCxnSpPr/>
          <p:nvPr/>
        </p:nvCxnSpPr>
        <p:spPr>
          <a:xfrm>
            <a:off x="1428080" y="6724598"/>
            <a:ext cx="298315" cy="35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5AF6212-A334-1E4C-C8A9-464737872E54}"/>
              </a:ext>
            </a:extLst>
          </p:cNvPr>
          <p:cNvCxnSpPr>
            <a:cxnSpLocks/>
          </p:cNvCxnSpPr>
          <p:nvPr/>
        </p:nvCxnSpPr>
        <p:spPr>
          <a:xfrm flipV="1">
            <a:off x="3542424" y="6722724"/>
            <a:ext cx="383046" cy="222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 Same-side Corner of Rectangle 84">
            <a:extLst>
              <a:ext uri="{FF2B5EF4-FFF2-40B4-BE49-F238E27FC236}">
                <a16:creationId xmlns:a16="http://schemas.microsoft.com/office/drawing/2014/main" id="{7E7627B5-56B5-9000-C05E-96C4D36F26D5}"/>
              </a:ext>
            </a:extLst>
          </p:cNvPr>
          <p:cNvSpPr/>
          <p:nvPr/>
        </p:nvSpPr>
        <p:spPr>
          <a:xfrm rot="5400000">
            <a:off x="9956749" y="2892033"/>
            <a:ext cx="1017107" cy="339776"/>
          </a:xfrm>
          <a:prstGeom prst="round2Same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ound Same-side Corner of Rectangle 85">
            <a:extLst>
              <a:ext uri="{FF2B5EF4-FFF2-40B4-BE49-F238E27FC236}">
                <a16:creationId xmlns:a16="http://schemas.microsoft.com/office/drawing/2014/main" id="{BD217C59-E357-7613-2834-02C71F3AAFF6}"/>
              </a:ext>
            </a:extLst>
          </p:cNvPr>
          <p:cNvSpPr/>
          <p:nvPr/>
        </p:nvSpPr>
        <p:spPr>
          <a:xfrm rot="5400000">
            <a:off x="9956749" y="4104998"/>
            <a:ext cx="1017107" cy="339776"/>
          </a:xfrm>
          <a:prstGeom prst="round2Same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ound Same-side Corner of Rectangle 86">
            <a:extLst>
              <a:ext uri="{FF2B5EF4-FFF2-40B4-BE49-F238E27FC236}">
                <a16:creationId xmlns:a16="http://schemas.microsoft.com/office/drawing/2014/main" id="{BAFD8FC1-17AB-BEF9-5FC3-889B195C5223}"/>
              </a:ext>
            </a:extLst>
          </p:cNvPr>
          <p:cNvSpPr/>
          <p:nvPr/>
        </p:nvSpPr>
        <p:spPr>
          <a:xfrm rot="5400000">
            <a:off x="9956749" y="5317885"/>
            <a:ext cx="1017107" cy="339776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ound Same-side Corner of Rectangle 87">
            <a:extLst>
              <a:ext uri="{FF2B5EF4-FFF2-40B4-BE49-F238E27FC236}">
                <a16:creationId xmlns:a16="http://schemas.microsoft.com/office/drawing/2014/main" id="{53BF5A05-7BEA-5025-84DB-74638AA187E9}"/>
              </a:ext>
            </a:extLst>
          </p:cNvPr>
          <p:cNvSpPr/>
          <p:nvPr/>
        </p:nvSpPr>
        <p:spPr>
          <a:xfrm rot="5400000">
            <a:off x="9962375" y="6551108"/>
            <a:ext cx="1017107" cy="339776"/>
          </a:xfrm>
          <a:prstGeom prst="round2Same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9AB0E16-822D-8CB8-5B21-477AEBD3D6E5}"/>
              </a:ext>
            </a:extLst>
          </p:cNvPr>
          <p:cNvSpPr/>
          <p:nvPr/>
        </p:nvSpPr>
        <p:spPr>
          <a:xfrm>
            <a:off x="984687" y="9125223"/>
            <a:ext cx="2882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800" dirty="0">
                <a:solidFill>
                  <a:srgbClr val="000000"/>
                </a:solidFill>
              </a:rPr>
              <a:t>Write an account of how </a:t>
            </a:r>
            <a:r>
              <a:rPr lang="en-GB" sz="800" dirty="0" smtClean="0">
                <a:solidFill>
                  <a:srgbClr val="000000"/>
                </a:solidFill>
              </a:rPr>
              <a:t>the aims of Wilson and Clemenceau caused problems at the Paris Peace conference</a:t>
            </a:r>
            <a:endParaRPr lang="en-GB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8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1B678496-A49D-7926-D4A8-4B28452DC0C4}"/>
              </a:ext>
            </a:extLst>
          </p:cNvPr>
          <p:cNvSpPr/>
          <p:nvPr/>
        </p:nvSpPr>
        <p:spPr>
          <a:xfrm>
            <a:off x="11971421" y="533825"/>
            <a:ext cx="830179" cy="1636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/>
              <a:t>Second World War</a:t>
            </a:r>
            <a:endParaRPr lang="en-GB" sz="1400" b="1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CCBB0CE-4D1F-EE0C-0DEB-2A37DA93ADB4}"/>
              </a:ext>
            </a:extLst>
          </p:cNvPr>
          <p:cNvSpPr/>
          <p:nvPr/>
        </p:nvSpPr>
        <p:spPr>
          <a:xfrm>
            <a:off x="7310565" y="3204403"/>
            <a:ext cx="965386" cy="3655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C8289E5-03D5-4A6A-B531-2EE15B51147E}"/>
              </a:ext>
            </a:extLst>
          </p:cNvPr>
          <p:cNvSpPr/>
          <p:nvPr/>
        </p:nvSpPr>
        <p:spPr>
          <a:xfrm>
            <a:off x="10065946" y="2503749"/>
            <a:ext cx="1491007" cy="61913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23F7007-C613-96CE-5C37-91238F4C873D}"/>
              </a:ext>
            </a:extLst>
          </p:cNvPr>
          <p:cNvSpPr/>
          <p:nvPr/>
        </p:nvSpPr>
        <p:spPr>
          <a:xfrm>
            <a:off x="8393393" y="2503749"/>
            <a:ext cx="1491007" cy="61913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75481E7-7D56-0907-8F9C-772E20D8E617}"/>
              </a:ext>
            </a:extLst>
          </p:cNvPr>
          <p:cNvSpPr/>
          <p:nvPr/>
        </p:nvSpPr>
        <p:spPr>
          <a:xfrm>
            <a:off x="898847" y="2575553"/>
            <a:ext cx="1856677" cy="49400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rapezium 85">
            <a:extLst>
              <a:ext uri="{FF2B5EF4-FFF2-40B4-BE49-F238E27FC236}">
                <a16:creationId xmlns:a16="http://schemas.microsoft.com/office/drawing/2014/main" id="{E5C172A7-2566-8953-830B-91C7A4E56F8D}"/>
              </a:ext>
            </a:extLst>
          </p:cNvPr>
          <p:cNvSpPr/>
          <p:nvPr/>
        </p:nvSpPr>
        <p:spPr>
          <a:xfrm>
            <a:off x="10063596" y="2184623"/>
            <a:ext cx="1465959" cy="324527"/>
          </a:xfrm>
          <a:prstGeom prst="trapezoid">
            <a:avLst>
              <a:gd name="adj" fmla="val 9033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rapezium 84">
            <a:extLst>
              <a:ext uri="{FF2B5EF4-FFF2-40B4-BE49-F238E27FC236}">
                <a16:creationId xmlns:a16="http://schemas.microsoft.com/office/drawing/2014/main" id="{E665CAA5-C430-F903-A7AF-2CAB91D10D5C}"/>
              </a:ext>
            </a:extLst>
          </p:cNvPr>
          <p:cNvSpPr/>
          <p:nvPr/>
        </p:nvSpPr>
        <p:spPr>
          <a:xfrm>
            <a:off x="8396115" y="2178074"/>
            <a:ext cx="1465959" cy="324527"/>
          </a:xfrm>
          <a:prstGeom prst="trapezoid">
            <a:avLst>
              <a:gd name="adj" fmla="val 9033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72EF8A2-8757-4E58-4872-4CF6013A01C5}"/>
              </a:ext>
            </a:extLst>
          </p:cNvPr>
          <p:cNvSpPr/>
          <p:nvPr/>
        </p:nvSpPr>
        <p:spPr>
          <a:xfrm>
            <a:off x="4819764" y="2242983"/>
            <a:ext cx="416882" cy="30258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2423019-7BF5-6E9A-927C-A577494F9FC9}"/>
              </a:ext>
            </a:extLst>
          </p:cNvPr>
          <p:cNvSpPr/>
          <p:nvPr/>
        </p:nvSpPr>
        <p:spPr>
          <a:xfrm>
            <a:off x="6084494" y="2222218"/>
            <a:ext cx="416882" cy="45324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4C84762-76CF-7A6C-C59E-F5EAD761275D}"/>
              </a:ext>
            </a:extLst>
          </p:cNvPr>
          <p:cNvSpPr/>
          <p:nvPr/>
        </p:nvSpPr>
        <p:spPr>
          <a:xfrm>
            <a:off x="5320594" y="2241006"/>
            <a:ext cx="416882" cy="37399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FAE561D-1AC0-28EC-9AF0-E2510BC464A9}"/>
              </a:ext>
            </a:extLst>
          </p:cNvPr>
          <p:cNvSpPr/>
          <p:nvPr/>
        </p:nvSpPr>
        <p:spPr>
          <a:xfrm>
            <a:off x="4348151" y="2261033"/>
            <a:ext cx="416882" cy="22916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95FDE66-3B27-B658-CDF5-79831FAD13CB}"/>
              </a:ext>
            </a:extLst>
          </p:cNvPr>
          <p:cNvSpPr/>
          <p:nvPr/>
        </p:nvSpPr>
        <p:spPr>
          <a:xfrm>
            <a:off x="3485357" y="2255210"/>
            <a:ext cx="416882" cy="160859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3080125-A958-C4A3-CDFF-CDDA39CA5811}"/>
              </a:ext>
            </a:extLst>
          </p:cNvPr>
          <p:cNvSpPr/>
          <p:nvPr/>
        </p:nvSpPr>
        <p:spPr>
          <a:xfrm>
            <a:off x="3054662" y="2261034"/>
            <a:ext cx="416882" cy="8703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rapezium 6">
            <a:extLst>
              <a:ext uri="{FF2B5EF4-FFF2-40B4-BE49-F238E27FC236}">
                <a16:creationId xmlns:a16="http://schemas.microsoft.com/office/drawing/2014/main" id="{83A1877B-1998-7124-4F21-F6DF103A2FF8}"/>
              </a:ext>
            </a:extLst>
          </p:cNvPr>
          <p:cNvSpPr/>
          <p:nvPr/>
        </p:nvSpPr>
        <p:spPr>
          <a:xfrm>
            <a:off x="928334" y="2251026"/>
            <a:ext cx="1817511" cy="324527"/>
          </a:xfrm>
          <a:prstGeom prst="trapezoid">
            <a:avLst>
              <a:gd name="adj" fmla="val 18834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45026AF-4494-928F-7632-D1AFC447256E}"/>
              </a:ext>
            </a:extLst>
          </p:cNvPr>
          <p:cNvSpPr/>
          <p:nvPr/>
        </p:nvSpPr>
        <p:spPr>
          <a:xfrm>
            <a:off x="1594631" y="550032"/>
            <a:ext cx="557136" cy="16367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/>
              <a:t>Formation of the League of Nations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3155196-723E-9415-136D-10D1037FA4AD}"/>
              </a:ext>
            </a:extLst>
          </p:cNvPr>
          <p:cNvSpPr/>
          <p:nvPr/>
        </p:nvSpPr>
        <p:spPr>
          <a:xfrm>
            <a:off x="6692772" y="514693"/>
            <a:ext cx="557136" cy="1636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Wall Street Crash</a:t>
            </a:r>
          </a:p>
        </p:txBody>
      </p:sp>
      <p:sp>
        <p:nvSpPr>
          <p:cNvPr id="49" name="Trapezium 48">
            <a:extLst>
              <a:ext uri="{FF2B5EF4-FFF2-40B4-BE49-F238E27FC236}">
                <a16:creationId xmlns:a16="http://schemas.microsoft.com/office/drawing/2014/main" id="{BE226C85-88F8-20DC-E730-C81ABE486039}"/>
              </a:ext>
            </a:extLst>
          </p:cNvPr>
          <p:cNvSpPr/>
          <p:nvPr/>
        </p:nvSpPr>
        <p:spPr>
          <a:xfrm>
            <a:off x="6692771" y="2287178"/>
            <a:ext cx="557137" cy="6432559"/>
          </a:xfrm>
          <a:prstGeom prst="trapezoid">
            <a:avLst>
              <a:gd name="adj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9D73CFDA-AC23-9150-7129-95D6A0331813}"/>
              </a:ext>
            </a:extLst>
          </p:cNvPr>
          <p:cNvSpPr txBox="1"/>
          <p:nvPr/>
        </p:nvSpPr>
        <p:spPr>
          <a:xfrm>
            <a:off x="929074" y="2619047"/>
            <a:ext cx="1816029" cy="7969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Council  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81918EF3-C5D7-9B41-AF61-E408933C2D5A}"/>
              </a:ext>
            </a:extLst>
          </p:cNvPr>
          <p:cNvSpPr txBox="1"/>
          <p:nvPr/>
        </p:nvSpPr>
        <p:spPr>
          <a:xfrm>
            <a:off x="2945434" y="4552647"/>
            <a:ext cx="3588348" cy="61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Corfu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id="{D0E6A80F-7FA6-E0E5-820E-FCF7983DA4B1}"/>
              </a:ext>
            </a:extLst>
          </p:cNvPr>
          <p:cNvSpPr txBox="1"/>
          <p:nvPr/>
        </p:nvSpPr>
        <p:spPr>
          <a:xfrm>
            <a:off x="7367350" y="3896888"/>
            <a:ext cx="852084" cy="288340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Global Impact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67">
            <a:extLst>
              <a:ext uri="{FF2B5EF4-FFF2-40B4-BE49-F238E27FC236}">
                <a16:creationId xmlns:a16="http://schemas.microsoft.com/office/drawing/2014/main" id="{12B24F36-33C5-4BFF-A8CB-C030642691C2}"/>
              </a:ext>
            </a:extLst>
          </p:cNvPr>
          <p:cNvSpPr txBox="1"/>
          <p:nvPr/>
        </p:nvSpPr>
        <p:spPr>
          <a:xfrm>
            <a:off x="8400159" y="2534830"/>
            <a:ext cx="1473287" cy="13151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Cause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852830-2F2A-BD01-79BC-5435DDBA2944}"/>
              </a:ext>
            </a:extLst>
          </p:cNvPr>
          <p:cNvCxnSpPr/>
          <p:nvPr/>
        </p:nvCxnSpPr>
        <p:spPr>
          <a:xfrm flipV="1">
            <a:off x="1569504" y="521882"/>
            <a:ext cx="0" cy="16982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07F316-AC44-B2FC-451F-399BBC82E373}"/>
              </a:ext>
            </a:extLst>
          </p:cNvPr>
          <p:cNvCxnSpPr/>
          <p:nvPr/>
        </p:nvCxnSpPr>
        <p:spPr>
          <a:xfrm>
            <a:off x="1569504" y="2207643"/>
            <a:ext cx="112180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664DA47-E7C6-D44B-2899-5A9EE50E3660}"/>
              </a:ext>
            </a:extLst>
          </p:cNvPr>
          <p:cNvSpPr/>
          <p:nvPr/>
        </p:nvSpPr>
        <p:spPr>
          <a:xfrm>
            <a:off x="1569504" y="16069"/>
            <a:ext cx="5426978" cy="50583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/>
                </a:solidFill>
              </a:rPr>
              <a:t>1920s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3A4F9EF-07A1-562F-1BE5-79F4690C4FE5}"/>
              </a:ext>
            </a:extLst>
          </p:cNvPr>
          <p:cNvSpPr/>
          <p:nvPr/>
        </p:nvSpPr>
        <p:spPr>
          <a:xfrm>
            <a:off x="6996482" y="16069"/>
            <a:ext cx="5805117" cy="50583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/>
                </a:solidFill>
              </a:rPr>
              <a:t>1930s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68957E-5950-7732-B883-4F448C3C202F}"/>
              </a:ext>
            </a:extLst>
          </p:cNvPr>
          <p:cNvSpPr txBox="1"/>
          <p:nvPr/>
        </p:nvSpPr>
        <p:spPr>
          <a:xfrm>
            <a:off x="1310522" y="2223847"/>
            <a:ext cx="78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1919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45965E-5F34-ADEE-1FB9-A8507E9B2957}"/>
              </a:ext>
            </a:extLst>
          </p:cNvPr>
          <p:cNvSpPr txBox="1"/>
          <p:nvPr/>
        </p:nvSpPr>
        <p:spPr>
          <a:xfrm>
            <a:off x="12299647" y="2219845"/>
            <a:ext cx="576498" cy="28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1939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896946B-49B7-07EB-E5D7-CEB4EED99429}"/>
              </a:ext>
            </a:extLst>
          </p:cNvPr>
          <p:cNvSpPr/>
          <p:nvPr/>
        </p:nvSpPr>
        <p:spPr>
          <a:xfrm>
            <a:off x="903937" y="479587"/>
            <a:ext cx="6655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/>
              <a:t>Success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0B8040F-1043-4C2D-00A9-0FA304217A35}"/>
              </a:ext>
            </a:extLst>
          </p:cNvPr>
          <p:cNvSpPr/>
          <p:nvPr/>
        </p:nvSpPr>
        <p:spPr>
          <a:xfrm>
            <a:off x="928334" y="2017789"/>
            <a:ext cx="616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/>
              <a:t>Failure</a:t>
            </a:r>
            <a:endParaRPr lang="en-GB" sz="12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CA91972-6DB2-964C-BFBE-B92D9E282C26}"/>
              </a:ext>
            </a:extLst>
          </p:cNvPr>
          <p:cNvSpPr txBox="1"/>
          <p:nvPr/>
        </p:nvSpPr>
        <p:spPr>
          <a:xfrm rot="16200000">
            <a:off x="-2540216" y="2561998"/>
            <a:ext cx="5493327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Part </a:t>
            </a:r>
            <a:r>
              <a:rPr lang="en-GB" b="1" dirty="0" smtClean="0">
                <a:solidFill>
                  <a:schemeClr val="bg1"/>
                </a:solidFill>
              </a:rPr>
              <a:t>Three: The League of Nations &amp; International Peace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4FCBA3-CA8E-20EF-DBB5-3C5B67EFD1ED}"/>
              </a:ext>
            </a:extLst>
          </p:cNvPr>
          <p:cNvSpPr/>
          <p:nvPr/>
        </p:nvSpPr>
        <p:spPr>
          <a:xfrm>
            <a:off x="8695070" y="541374"/>
            <a:ext cx="883463" cy="16367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1933 Manchuria Crisis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54BDFCB-656F-B0A2-4C7A-E5A1C31DEA42}"/>
              </a:ext>
            </a:extLst>
          </p:cNvPr>
          <p:cNvSpPr/>
          <p:nvPr/>
        </p:nvSpPr>
        <p:spPr>
          <a:xfrm>
            <a:off x="7296089" y="511804"/>
            <a:ext cx="1247778" cy="16367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Great Depression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B85627-1A4D-3BBC-7C4A-52B67E5FC0A8}"/>
              </a:ext>
            </a:extLst>
          </p:cNvPr>
          <p:cNvSpPr txBox="1"/>
          <p:nvPr/>
        </p:nvSpPr>
        <p:spPr>
          <a:xfrm rot="16200000">
            <a:off x="-1841379" y="7362598"/>
            <a:ext cx="410787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Conflict &amp; Tension: The Inter War Years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71B3A2A-27F7-7858-36F2-0FE662E84974}"/>
              </a:ext>
            </a:extLst>
          </p:cNvPr>
          <p:cNvSpPr/>
          <p:nvPr/>
        </p:nvSpPr>
        <p:spPr>
          <a:xfrm>
            <a:off x="3668430" y="8978636"/>
            <a:ext cx="2767885" cy="44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League of Nations was a success in the 1920s.</a:t>
            </a:r>
            <a:endParaRPr lang="en-GB" sz="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How far you you agree with this statement?</a:t>
            </a:r>
            <a:endParaRPr lang="en-GB" sz="8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8C01BBB-DE9C-555E-B5B9-3D02FBE604F0}"/>
              </a:ext>
            </a:extLst>
          </p:cNvPr>
          <p:cNvSpPr/>
          <p:nvPr/>
        </p:nvSpPr>
        <p:spPr>
          <a:xfrm>
            <a:off x="10065946" y="8917081"/>
            <a:ext cx="2767885" cy="56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‘The main failures of the League of Nations was the absence of the United States.’</a:t>
            </a:r>
          </a:p>
          <a:p>
            <a:pPr>
              <a:spcAft>
                <a:spcPts val="800"/>
              </a:spcAft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How far do you agree with this statement?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2168FE-B3D0-2D32-E072-7212146A0C01}"/>
              </a:ext>
            </a:extLst>
          </p:cNvPr>
          <p:cNvSpPr txBox="1"/>
          <p:nvPr/>
        </p:nvSpPr>
        <p:spPr>
          <a:xfrm>
            <a:off x="6683090" y="2228397"/>
            <a:ext cx="576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1929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246E7A5A-1865-8599-C5BC-47734734A487}"/>
              </a:ext>
            </a:extLst>
          </p:cNvPr>
          <p:cNvSpPr txBox="1"/>
          <p:nvPr/>
        </p:nvSpPr>
        <p:spPr>
          <a:xfrm>
            <a:off x="929074" y="3459554"/>
            <a:ext cx="1816029" cy="7969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Assembly 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4CF7A0F8-E7FE-7C4F-8051-69C2083133C7}"/>
              </a:ext>
            </a:extLst>
          </p:cNvPr>
          <p:cNvSpPr txBox="1"/>
          <p:nvPr/>
        </p:nvSpPr>
        <p:spPr>
          <a:xfrm>
            <a:off x="926502" y="4297653"/>
            <a:ext cx="1816029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Powers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AC93D165-A778-FD63-54DD-D388A7E2A8C6}"/>
              </a:ext>
            </a:extLst>
          </p:cNvPr>
          <p:cNvSpPr txBox="1"/>
          <p:nvPr/>
        </p:nvSpPr>
        <p:spPr>
          <a:xfrm>
            <a:off x="929073" y="5364676"/>
            <a:ext cx="1816029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Membership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A6E4BCCF-F502-BF42-C731-5E8035E87019}"/>
              </a:ext>
            </a:extLst>
          </p:cNvPr>
          <p:cNvSpPr txBox="1"/>
          <p:nvPr/>
        </p:nvSpPr>
        <p:spPr>
          <a:xfrm>
            <a:off x="2945434" y="3835701"/>
            <a:ext cx="3588348" cy="61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Upper Silesia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19">
            <a:extLst>
              <a:ext uri="{FF2B5EF4-FFF2-40B4-BE49-F238E27FC236}">
                <a16:creationId xmlns:a16="http://schemas.microsoft.com/office/drawing/2014/main" id="{5C9F0801-1DBA-A4CE-A2CD-F461B1105B7F}"/>
              </a:ext>
            </a:extLst>
          </p:cNvPr>
          <p:cNvSpPr txBox="1"/>
          <p:nvPr/>
        </p:nvSpPr>
        <p:spPr>
          <a:xfrm>
            <a:off x="2947371" y="3118756"/>
            <a:ext cx="3588348" cy="61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Aaland Islands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567BEE-6D29-448E-83F5-E8A4CBCEB1A3}"/>
              </a:ext>
            </a:extLst>
          </p:cNvPr>
          <p:cNvSpPr/>
          <p:nvPr/>
        </p:nvSpPr>
        <p:spPr>
          <a:xfrm>
            <a:off x="10364224" y="547923"/>
            <a:ext cx="883463" cy="16367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1935 Abyssinia Crisis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77A7B215-3B59-48B1-81F4-E66699E73696}"/>
              </a:ext>
            </a:extLst>
          </p:cNvPr>
          <p:cNvSpPr txBox="1"/>
          <p:nvPr/>
        </p:nvSpPr>
        <p:spPr>
          <a:xfrm>
            <a:off x="924781" y="6448545"/>
            <a:ext cx="1816029" cy="1017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Commissions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BA5C2066-E3D4-472A-A080-04E1BC2C30C6}"/>
              </a:ext>
            </a:extLst>
          </p:cNvPr>
          <p:cNvSpPr txBox="1"/>
          <p:nvPr/>
        </p:nvSpPr>
        <p:spPr>
          <a:xfrm>
            <a:off x="2943390" y="5980961"/>
            <a:ext cx="3581862" cy="6983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Bulgaria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DF068CA-3DEC-2EAE-72C2-9A1A25916791}"/>
              </a:ext>
            </a:extLst>
          </p:cNvPr>
          <p:cNvSpPr/>
          <p:nvPr/>
        </p:nvSpPr>
        <p:spPr>
          <a:xfrm>
            <a:off x="2306165" y="541374"/>
            <a:ext cx="416882" cy="1636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/>
              <a:t>1920 Vilna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95FAEF-E41C-D618-77BA-BAABFC359FEF}"/>
              </a:ext>
            </a:extLst>
          </p:cNvPr>
          <p:cNvSpPr/>
          <p:nvPr/>
        </p:nvSpPr>
        <p:spPr>
          <a:xfrm>
            <a:off x="3054662" y="547923"/>
            <a:ext cx="416882" cy="1636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/>
              <a:t>1921 Aaland Islands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A8506AC-E517-AE58-6C81-2A7E0992AC10}"/>
              </a:ext>
            </a:extLst>
          </p:cNvPr>
          <p:cNvSpPr/>
          <p:nvPr/>
        </p:nvSpPr>
        <p:spPr>
          <a:xfrm>
            <a:off x="3485357" y="541374"/>
            <a:ext cx="416882" cy="1636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/>
              <a:t>1921 Upper Silesia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BDB6542-8DF3-EF51-B679-149EFB19C08D}"/>
              </a:ext>
            </a:extLst>
          </p:cNvPr>
          <p:cNvSpPr/>
          <p:nvPr/>
        </p:nvSpPr>
        <p:spPr>
          <a:xfrm>
            <a:off x="4346517" y="547923"/>
            <a:ext cx="392037" cy="1636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/>
              <a:t>1923 Corfu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B678496-A49D-7926-D4A8-4B28452DC0C4}"/>
              </a:ext>
            </a:extLst>
          </p:cNvPr>
          <p:cNvSpPr/>
          <p:nvPr/>
        </p:nvSpPr>
        <p:spPr>
          <a:xfrm>
            <a:off x="5305139" y="527561"/>
            <a:ext cx="416882" cy="1636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/>
              <a:t>1925 Bulgaria</a:t>
            </a:r>
          </a:p>
        </p:txBody>
      </p:sp>
      <p:sp>
        <p:nvSpPr>
          <p:cNvPr id="58" name="Text Box 19">
            <a:extLst>
              <a:ext uri="{FF2B5EF4-FFF2-40B4-BE49-F238E27FC236}">
                <a16:creationId xmlns:a16="http://schemas.microsoft.com/office/drawing/2014/main" id="{B4F05C30-DE0C-9499-CF00-218F5AB37391}"/>
              </a:ext>
            </a:extLst>
          </p:cNvPr>
          <p:cNvSpPr txBox="1"/>
          <p:nvPr/>
        </p:nvSpPr>
        <p:spPr>
          <a:xfrm>
            <a:off x="2925750" y="6767298"/>
            <a:ext cx="3581862" cy="6241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a typeface="Calibri" panose="020F0502020204030204" pitchFamily="34" charset="0"/>
                <a:cs typeface="Times New Roman" panose="02020603050405020304" pitchFamily="18" charset="0"/>
              </a:rPr>
              <a:t>Kellogg Briand Pact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Text Box 19">
            <a:extLst>
              <a:ext uri="{FF2B5EF4-FFF2-40B4-BE49-F238E27FC236}">
                <a16:creationId xmlns:a16="http://schemas.microsoft.com/office/drawing/2014/main" id="{E04EC532-749A-3B69-6D3B-F31D3AF91FAC}"/>
              </a:ext>
            </a:extLst>
          </p:cNvPr>
          <p:cNvSpPr txBox="1"/>
          <p:nvPr/>
        </p:nvSpPr>
        <p:spPr>
          <a:xfrm>
            <a:off x="2943390" y="5268797"/>
            <a:ext cx="3581862" cy="6241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Locarno Treaty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0C0EA3E-6F7E-6526-4A08-DA81B49C851E}"/>
              </a:ext>
            </a:extLst>
          </p:cNvPr>
          <p:cNvSpPr/>
          <p:nvPr/>
        </p:nvSpPr>
        <p:spPr>
          <a:xfrm>
            <a:off x="4822086" y="534475"/>
            <a:ext cx="416882" cy="16367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/>
              <a:t>1925 Locarno Treaty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BE513A5-AA21-0E58-A111-333EC2D34DB4}"/>
              </a:ext>
            </a:extLst>
          </p:cNvPr>
          <p:cNvSpPr/>
          <p:nvPr/>
        </p:nvSpPr>
        <p:spPr>
          <a:xfrm>
            <a:off x="6102216" y="517553"/>
            <a:ext cx="416882" cy="16367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/>
              <a:t>1928 Kellogg Briand Pact</a:t>
            </a:r>
          </a:p>
        </p:txBody>
      </p:sp>
      <p:sp>
        <p:nvSpPr>
          <p:cNvPr id="69" name="Diagonal Stripe 68">
            <a:extLst>
              <a:ext uri="{FF2B5EF4-FFF2-40B4-BE49-F238E27FC236}">
                <a16:creationId xmlns:a16="http://schemas.microsoft.com/office/drawing/2014/main" id="{F91787F7-B0EE-7B39-A5BC-0A136A082CDB}"/>
              </a:ext>
            </a:extLst>
          </p:cNvPr>
          <p:cNvSpPr/>
          <p:nvPr/>
        </p:nvSpPr>
        <p:spPr>
          <a:xfrm rot="5400000">
            <a:off x="2447278" y="2134884"/>
            <a:ext cx="750455" cy="977782"/>
          </a:xfrm>
          <a:prstGeom prst="diagStripe">
            <a:avLst>
              <a:gd name="adj" fmla="val 5453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31C5ABE9-FB82-CEB0-76BA-ADE644B77E00}"/>
              </a:ext>
            </a:extLst>
          </p:cNvPr>
          <p:cNvSpPr txBox="1"/>
          <p:nvPr/>
        </p:nvSpPr>
        <p:spPr>
          <a:xfrm>
            <a:off x="2946919" y="2369506"/>
            <a:ext cx="3588800" cy="61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Vilna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Text Box 67">
            <a:extLst>
              <a:ext uri="{FF2B5EF4-FFF2-40B4-BE49-F238E27FC236}">
                <a16:creationId xmlns:a16="http://schemas.microsoft.com/office/drawing/2014/main" id="{CC03CE10-BDBC-FDE5-60B1-19F6D9953907}"/>
              </a:ext>
            </a:extLst>
          </p:cNvPr>
          <p:cNvSpPr txBox="1"/>
          <p:nvPr/>
        </p:nvSpPr>
        <p:spPr>
          <a:xfrm>
            <a:off x="8394925" y="4073670"/>
            <a:ext cx="1473287" cy="13151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Text Box 67">
            <a:extLst>
              <a:ext uri="{FF2B5EF4-FFF2-40B4-BE49-F238E27FC236}">
                <a16:creationId xmlns:a16="http://schemas.microsoft.com/office/drawing/2014/main" id="{18E34AB6-6001-0225-1A37-0CDE4EA71E47}"/>
              </a:ext>
            </a:extLst>
          </p:cNvPr>
          <p:cNvSpPr txBox="1"/>
          <p:nvPr/>
        </p:nvSpPr>
        <p:spPr>
          <a:xfrm>
            <a:off x="8400159" y="5692891"/>
            <a:ext cx="1473287" cy="13151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Response of the League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Text Box 67">
            <a:extLst>
              <a:ext uri="{FF2B5EF4-FFF2-40B4-BE49-F238E27FC236}">
                <a16:creationId xmlns:a16="http://schemas.microsoft.com/office/drawing/2014/main" id="{9BF2BC14-D360-D832-54FB-C9CC42DB96B9}"/>
              </a:ext>
            </a:extLst>
          </p:cNvPr>
          <p:cNvSpPr txBox="1"/>
          <p:nvPr/>
        </p:nvSpPr>
        <p:spPr>
          <a:xfrm>
            <a:off x="8405879" y="7231731"/>
            <a:ext cx="1473287" cy="13151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Consequences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Text Box 67">
            <a:extLst>
              <a:ext uri="{FF2B5EF4-FFF2-40B4-BE49-F238E27FC236}">
                <a16:creationId xmlns:a16="http://schemas.microsoft.com/office/drawing/2014/main" id="{B88C99E1-1CD6-8F57-1460-AA3D1ED77D60}"/>
              </a:ext>
            </a:extLst>
          </p:cNvPr>
          <p:cNvSpPr txBox="1"/>
          <p:nvPr/>
        </p:nvSpPr>
        <p:spPr>
          <a:xfrm>
            <a:off x="10063593" y="2534830"/>
            <a:ext cx="1473287" cy="13151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Cause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" name="Text Box 67">
            <a:extLst>
              <a:ext uri="{FF2B5EF4-FFF2-40B4-BE49-F238E27FC236}">
                <a16:creationId xmlns:a16="http://schemas.microsoft.com/office/drawing/2014/main" id="{CF22BAC9-5ED1-5A73-9EBD-DA0F9D5EB94D}"/>
              </a:ext>
            </a:extLst>
          </p:cNvPr>
          <p:cNvSpPr txBox="1"/>
          <p:nvPr/>
        </p:nvSpPr>
        <p:spPr>
          <a:xfrm>
            <a:off x="10058359" y="4073670"/>
            <a:ext cx="1473287" cy="13151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" name="Text Box 67">
            <a:extLst>
              <a:ext uri="{FF2B5EF4-FFF2-40B4-BE49-F238E27FC236}">
                <a16:creationId xmlns:a16="http://schemas.microsoft.com/office/drawing/2014/main" id="{1EF367B3-2D72-C890-2969-CD7ABFB572B6}"/>
              </a:ext>
            </a:extLst>
          </p:cNvPr>
          <p:cNvSpPr txBox="1"/>
          <p:nvPr/>
        </p:nvSpPr>
        <p:spPr>
          <a:xfrm>
            <a:off x="10063593" y="5502469"/>
            <a:ext cx="1473287" cy="7845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Response of the League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Text Box 67">
            <a:extLst>
              <a:ext uri="{FF2B5EF4-FFF2-40B4-BE49-F238E27FC236}">
                <a16:creationId xmlns:a16="http://schemas.microsoft.com/office/drawing/2014/main" id="{48005C97-D6FD-AA19-E2BB-1BC5C2ABB6AF}"/>
              </a:ext>
            </a:extLst>
          </p:cNvPr>
          <p:cNvSpPr txBox="1"/>
          <p:nvPr/>
        </p:nvSpPr>
        <p:spPr>
          <a:xfrm>
            <a:off x="10069313" y="7231731"/>
            <a:ext cx="1473287" cy="13151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Consequences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Text Box 23">
            <a:extLst>
              <a:ext uri="{FF2B5EF4-FFF2-40B4-BE49-F238E27FC236}">
                <a16:creationId xmlns:a16="http://schemas.microsoft.com/office/drawing/2014/main" id="{3A0E5A8B-D28C-BD26-6C8A-24810892CE6C}"/>
              </a:ext>
            </a:extLst>
          </p:cNvPr>
          <p:cNvSpPr txBox="1"/>
          <p:nvPr/>
        </p:nvSpPr>
        <p:spPr>
          <a:xfrm>
            <a:off x="11721793" y="2780712"/>
            <a:ext cx="1015436" cy="53296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Reasons  for failure of the League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Trapezium 89">
            <a:extLst>
              <a:ext uri="{FF2B5EF4-FFF2-40B4-BE49-F238E27FC236}">
                <a16:creationId xmlns:a16="http://schemas.microsoft.com/office/drawing/2014/main" id="{16C9F4D6-A506-2B3B-40AB-26A47707D893}"/>
              </a:ext>
            </a:extLst>
          </p:cNvPr>
          <p:cNvSpPr/>
          <p:nvPr/>
        </p:nvSpPr>
        <p:spPr>
          <a:xfrm rot="10800000">
            <a:off x="7293893" y="2260712"/>
            <a:ext cx="1247591" cy="324527"/>
          </a:xfrm>
          <a:prstGeom prst="trapezoid">
            <a:avLst>
              <a:gd name="adj" fmla="val 7434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 Box 67">
            <a:extLst>
              <a:ext uri="{FF2B5EF4-FFF2-40B4-BE49-F238E27FC236}">
                <a16:creationId xmlns:a16="http://schemas.microsoft.com/office/drawing/2014/main" id="{9CF0952B-83CD-E2B4-D0AD-AA5CBCF17897}"/>
              </a:ext>
            </a:extLst>
          </p:cNvPr>
          <p:cNvSpPr txBox="1"/>
          <p:nvPr/>
        </p:nvSpPr>
        <p:spPr>
          <a:xfrm>
            <a:off x="10069311" y="6387996"/>
            <a:ext cx="1473287" cy="7845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Response of Britain &amp; France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9AB0E16-822D-8CB8-5B21-477AEBD3D6E5}"/>
              </a:ext>
            </a:extLst>
          </p:cNvPr>
          <p:cNvSpPr/>
          <p:nvPr/>
        </p:nvSpPr>
        <p:spPr>
          <a:xfrm>
            <a:off x="727449" y="9017489"/>
            <a:ext cx="2882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800" dirty="0" smtClean="0">
                <a:solidFill>
                  <a:srgbClr val="000000"/>
                </a:solidFill>
              </a:rPr>
              <a:t>Write an account of how successfully the League dealt with international crisis in the 1920s.</a:t>
            </a:r>
            <a:endParaRPr lang="en-GB" sz="800" dirty="0">
              <a:solidFill>
                <a:srgbClr val="000000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9AB0E16-822D-8CB8-5B21-477AEBD3D6E5}"/>
              </a:ext>
            </a:extLst>
          </p:cNvPr>
          <p:cNvSpPr/>
          <p:nvPr/>
        </p:nvSpPr>
        <p:spPr>
          <a:xfrm>
            <a:off x="6072037" y="9017489"/>
            <a:ext cx="20426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800" dirty="0" smtClean="0">
                <a:solidFill>
                  <a:srgbClr val="000000"/>
                </a:solidFill>
              </a:rPr>
              <a:t>Write an account of how The Manchuria Crisis led to an increase in  global tension</a:t>
            </a:r>
            <a:endParaRPr lang="en-GB" sz="800" dirty="0">
              <a:solidFill>
                <a:srgbClr val="00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9AB0E16-822D-8CB8-5B21-477AEBD3D6E5}"/>
              </a:ext>
            </a:extLst>
          </p:cNvPr>
          <p:cNvSpPr/>
          <p:nvPr/>
        </p:nvSpPr>
        <p:spPr>
          <a:xfrm>
            <a:off x="7977077" y="9017489"/>
            <a:ext cx="20426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800" dirty="0" smtClean="0">
                <a:solidFill>
                  <a:srgbClr val="000000"/>
                </a:solidFill>
              </a:rPr>
              <a:t>Write an account of how The Abyssinia Crisis s led to an increase in  global tension</a:t>
            </a:r>
            <a:endParaRPr lang="en-GB" sz="800" dirty="0">
              <a:solidFill>
                <a:srgbClr val="000000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7A2494F-BD08-47E7-0A7D-D456A0263C1F}"/>
              </a:ext>
            </a:extLst>
          </p:cNvPr>
          <p:cNvSpPr txBox="1"/>
          <p:nvPr/>
        </p:nvSpPr>
        <p:spPr>
          <a:xfrm>
            <a:off x="590970" y="7670151"/>
            <a:ext cx="5036915" cy="102592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GB" sz="1400" b="1" u="sng" dirty="0"/>
              <a:t>Tasks</a:t>
            </a:r>
          </a:p>
          <a:p>
            <a:pPr marL="228600" indent="-228600">
              <a:spcAft>
                <a:spcPts val="200"/>
              </a:spcAft>
              <a:buAutoNum type="arabicPeriod"/>
            </a:pPr>
            <a:r>
              <a:rPr lang="en-GB" sz="1000" dirty="0"/>
              <a:t>Fill in the missing events for each white box</a:t>
            </a:r>
          </a:p>
          <a:p>
            <a:pPr marL="228600" indent="-228600">
              <a:spcAft>
                <a:spcPts val="200"/>
              </a:spcAft>
              <a:buAutoNum type="arabicPeriod"/>
            </a:pPr>
            <a:r>
              <a:rPr lang="en-GB" sz="1000" dirty="0"/>
              <a:t>Use the “fortune chart” to chart </a:t>
            </a:r>
            <a:r>
              <a:rPr lang="en-GB" sz="1000" dirty="0" smtClean="0"/>
              <a:t>Success of the League of Nations</a:t>
            </a:r>
          </a:p>
          <a:p>
            <a:pPr marL="228600" indent="-228600">
              <a:spcAft>
                <a:spcPts val="200"/>
              </a:spcAft>
              <a:buAutoNum type="arabicPeriod"/>
            </a:pPr>
            <a:r>
              <a:rPr lang="en-GB" sz="1000" dirty="0" smtClean="0"/>
              <a:t>Add the date of Membership dates for Britain, France, USA, USSR, Japan, Italy &amp; Germany</a:t>
            </a:r>
          </a:p>
          <a:p>
            <a:pPr marL="228600" indent="-228600">
              <a:spcAft>
                <a:spcPts val="200"/>
              </a:spcAft>
              <a:buAutoNum type="arabicPeriod"/>
            </a:pPr>
            <a:r>
              <a:rPr lang="en-GB" sz="1000" dirty="0" smtClean="0"/>
              <a:t>Plan the exam questions using information from the timeline. </a:t>
            </a:r>
            <a:endParaRPr lang="en-GB" sz="1000" dirty="0"/>
          </a:p>
        </p:txBody>
      </p:sp>
      <p:sp>
        <p:nvSpPr>
          <p:cNvPr id="9" name="Isosceles Triangle 8"/>
          <p:cNvSpPr/>
          <p:nvPr/>
        </p:nvSpPr>
        <p:spPr>
          <a:xfrm rot="10800000">
            <a:off x="7544217" y="2589856"/>
            <a:ext cx="758328" cy="758468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Triangle 9"/>
          <p:cNvSpPr/>
          <p:nvPr/>
        </p:nvSpPr>
        <p:spPr>
          <a:xfrm>
            <a:off x="8011381" y="2470897"/>
            <a:ext cx="258881" cy="732242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ight Triangle 96"/>
          <p:cNvSpPr/>
          <p:nvPr/>
        </p:nvSpPr>
        <p:spPr>
          <a:xfrm rot="16200000">
            <a:off x="7200387" y="2454273"/>
            <a:ext cx="861458" cy="691922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14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545026AF-4494-928F-7632-D1AFC447256E}"/>
              </a:ext>
            </a:extLst>
          </p:cNvPr>
          <p:cNvSpPr/>
          <p:nvPr/>
        </p:nvSpPr>
        <p:spPr>
          <a:xfrm>
            <a:off x="2025488" y="524603"/>
            <a:ext cx="345751" cy="1636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/>
              <a:t>Hitler rises to power</a:t>
            </a:r>
            <a:endParaRPr lang="en-GB" sz="1400" b="1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852830-2F2A-BD01-79BC-5435DDBA2944}"/>
              </a:ext>
            </a:extLst>
          </p:cNvPr>
          <p:cNvCxnSpPr/>
          <p:nvPr/>
        </p:nvCxnSpPr>
        <p:spPr>
          <a:xfrm flipH="1" flipV="1">
            <a:off x="1958483" y="513248"/>
            <a:ext cx="7027" cy="16614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794FCBA3-CA8E-20EF-DBB5-3C5B67EFD1ED}"/>
              </a:ext>
            </a:extLst>
          </p:cNvPr>
          <p:cNvSpPr/>
          <p:nvPr/>
        </p:nvSpPr>
        <p:spPr>
          <a:xfrm>
            <a:off x="2426053" y="541839"/>
            <a:ext cx="466736" cy="1636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/>
              <a:t>1933 Manchuria Crisis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B678496-A49D-7926-D4A8-4B28452DC0C4}"/>
              </a:ext>
            </a:extLst>
          </p:cNvPr>
          <p:cNvSpPr/>
          <p:nvPr/>
        </p:nvSpPr>
        <p:spPr>
          <a:xfrm>
            <a:off x="9497847" y="533825"/>
            <a:ext cx="416882" cy="1636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/>
              <a:t>1938 Munich Agreement</a:t>
            </a:r>
            <a:endParaRPr lang="en-GB" sz="1400" b="1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3567BEE-6D29-448E-83F5-E8A4CBCEB1A3}"/>
              </a:ext>
            </a:extLst>
          </p:cNvPr>
          <p:cNvSpPr/>
          <p:nvPr/>
        </p:nvSpPr>
        <p:spPr>
          <a:xfrm>
            <a:off x="5632520" y="567612"/>
            <a:ext cx="466736" cy="15942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/>
              <a:t>1935 Abyssinia Crisis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17271" y="2236988"/>
            <a:ext cx="5914199" cy="64260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B678496-A49D-7926-D4A8-4B28452DC0C4}"/>
              </a:ext>
            </a:extLst>
          </p:cNvPr>
          <p:cNvSpPr/>
          <p:nvPr/>
        </p:nvSpPr>
        <p:spPr>
          <a:xfrm>
            <a:off x="11971421" y="533825"/>
            <a:ext cx="830179" cy="1636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/>
              <a:t>Second World War</a:t>
            </a:r>
            <a:endParaRPr lang="en-GB" sz="1400" b="1" dirty="0"/>
          </a:p>
        </p:txBody>
      </p:sp>
      <p:sp>
        <p:nvSpPr>
          <p:cNvPr id="74" name="Round Same-side Corner of Rectangle 56">
            <a:extLst>
              <a:ext uri="{FF2B5EF4-FFF2-40B4-BE49-F238E27FC236}">
                <a16:creationId xmlns:a16="http://schemas.microsoft.com/office/drawing/2014/main" id="{A975B9AB-2871-15A3-2659-66A00249AD9B}"/>
              </a:ext>
            </a:extLst>
          </p:cNvPr>
          <p:cNvSpPr/>
          <p:nvPr/>
        </p:nvSpPr>
        <p:spPr>
          <a:xfrm rot="5400000">
            <a:off x="1094274" y="4268432"/>
            <a:ext cx="420379" cy="794701"/>
          </a:xfrm>
          <a:prstGeom prst="round2Same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endParaRPr lang="en-GB" b="1" dirty="0">
              <a:cs typeface="Aharoni" panose="02010803020104030203" pitchFamily="2" charset="-79"/>
            </a:endParaRPr>
          </a:p>
        </p:txBody>
      </p:sp>
      <p:sp>
        <p:nvSpPr>
          <p:cNvPr id="93" name="Round Same-side Corner of Rectangle 56">
            <a:extLst>
              <a:ext uri="{FF2B5EF4-FFF2-40B4-BE49-F238E27FC236}">
                <a16:creationId xmlns:a16="http://schemas.microsoft.com/office/drawing/2014/main" id="{A975B9AB-2871-15A3-2659-66A00249AD9B}"/>
              </a:ext>
            </a:extLst>
          </p:cNvPr>
          <p:cNvSpPr/>
          <p:nvPr/>
        </p:nvSpPr>
        <p:spPr>
          <a:xfrm rot="5400000">
            <a:off x="1094273" y="4748825"/>
            <a:ext cx="420379" cy="794701"/>
          </a:xfrm>
          <a:prstGeom prst="round2Same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endParaRPr lang="en-GB" b="1" dirty="0">
              <a:cs typeface="Aharoni" panose="02010803020104030203" pitchFamily="2" charset="-79"/>
            </a:endParaRPr>
          </a:p>
        </p:txBody>
      </p:sp>
      <p:sp>
        <p:nvSpPr>
          <p:cNvPr id="94" name="Round Same-side Corner of Rectangle 56">
            <a:extLst>
              <a:ext uri="{FF2B5EF4-FFF2-40B4-BE49-F238E27FC236}">
                <a16:creationId xmlns:a16="http://schemas.microsoft.com/office/drawing/2014/main" id="{A975B9AB-2871-15A3-2659-66A00249AD9B}"/>
              </a:ext>
            </a:extLst>
          </p:cNvPr>
          <p:cNvSpPr/>
          <p:nvPr/>
        </p:nvSpPr>
        <p:spPr>
          <a:xfrm rot="5400000">
            <a:off x="1094272" y="5203688"/>
            <a:ext cx="420379" cy="794701"/>
          </a:xfrm>
          <a:prstGeom prst="round2Same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endParaRPr lang="en-GB" b="1" dirty="0">
              <a:cs typeface="Aharoni" panose="02010803020104030203" pitchFamily="2" charset="-79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9D73CFDA-AC23-9150-7129-95D6A0331813}"/>
              </a:ext>
            </a:extLst>
          </p:cNvPr>
          <p:cNvSpPr txBox="1"/>
          <p:nvPr/>
        </p:nvSpPr>
        <p:spPr>
          <a:xfrm>
            <a:off x="444697" y="3797873"/>
            <a:ext cx="1395671" cy="2103873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Hitler’s Foreign Policy </a:t>
            </a:r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Aims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ound Same-side Corner of Rectangle 56">
            <a:extLst>
              <a:ext uri="{FF2B5EF4-FFF2-40B4-BE49-F238E27FC236}">
                <a16:creationId xmlns:a16="http://schemas.microsoft.com/office/drawing/2014/main" id="{A975B9AB-2871-15A3-2659-66A00249AD9B}"/>
              </a:ext>
            </a:extLst>
          </p:cNvPr>
          <p:cNvSpPr/>
          <p:nvPr/>
        </p:nvSpPr>
        <p:spPr>
          <a:xfrm rot="5400000">
            <a:off x="1093829" y="3811979"/>
            <a:ext cx="424250" cy="794701"/>
          </a:xfrm>
          <a:prstGeom prst="round2Same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endParaRPr lang="en-GB" b="1" dirty="0">
              <a:cs typeface="Aharoni" panose="02010803020104030203" pitchFamily="2" charset="-79"/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81918EF3-C5D7-9B41-AF61-E408933C2D5A}"/>
              </a:ext>
            </a:extLst>
          </p:cNvPr>
          <p:cNvSpPr txBox="1"/>
          <p:nvPr/>
        </p:nvSpPr>
        <p:spPr>
          <a:xfrm>
            <a:off x="5092046" y="2549797"/>
            <a:ext cx="1439404" cy="11246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1935: Anglo-German Naval Agreement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id="{D0E6A80F-7FA6-E0E5-820E-FCF7983DA4B1}"/>
              </a:ext>
            </a:extLst>
          </p:cNvPr>
          <p:cNvSpPr txBox="1"/>
          <p:nvPr/>
        </p:nvSpPr>
        <p:spPr>
          <a:xfrm>
            <a:off x="9341813" y="2557997"/>
            <a:ext cx="1519918" cy="1934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1938 Anschluss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4">
            <a:extLst>
              <a:ext uri="{FF2B5EF4-FFF2-40B4-BE49-F238E27FC236}">
                <a16:creationId xmlns:a16="http://schemas.microsoft.com/office/drawing/2014/main" id="{2F247ADA-A656-328E-8F83-4AC116739817}"/>
              </a:ext>
            </a:extLst>
          </p:cNvPr>
          <p:cNvSpPr txBox="1"/>
          <p:nvPr/>
        </p:nvSpPr>
        <p:spPr>
          <a:xfrm>
            <a:off x="6687036" y="5001230"/>
            <a:ext cx="2505090" cy="5581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1936-7 </a:t>
            </a:r>
            <a:r>
              <a:rPr lang="en-GB" sz="800" b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Spanish Civil War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5">
            <a:extLst>
              <a:ext uri="{FF2B5EF4-FFF2-40B4-BE49-F238E27FC236}">
                <a16:creationId xmlns:a16="http://schemas.microsoft.com/office/drawing/2014/main" id="{736975A1-1AFA-D02A-DA15-B33795EE4CAA}"/>
              </a:ext>
            </a:extLst>
          </p:cNvPr>
          <p:cNvSpPr txBox="1"/>
          <p:nvPr/>
        </p:nvSpPr>
        <p:spPr>
          <a:xfrm>
            <a:off x="11072558" y="2547219"/>
            <a:ext cx="1519918" cy="176623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1939: Czechoslovakia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67">
            <a:extLst>
              <a:ext uri="{FF2B5EF4-FFF2-40B4-BE49-F238E27FC236}">
                <a16:creationId xmlns:a16="http://schemas.microsoft.com/office/drawing/2014/main" id="{12B24F36-33C5-4BFF-A8CB-C030642691C2}"/>
              </a:ext>
            </a:extLst>
          </p:cNvPr>
          <p:cNvSpPr txBox="1"/>
          <p:nvPr/>
        </p:nvSpPr>
        <p:spPr>
          <a:xfrm>
            <a:off x="6687416" y="2557451"/>
            <a:ext cx="1493764" cy="22472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1936 Remilitarisation of the Rhineland</a:t>
            </a:r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65">
            <a:extLst>
              <a:ext uri="{FF2B5EF4-FFF2-40B4-BE49-F238E27FC236}">
                <a16:creationId xmlns:a16="http://schemas.microsoft.com/office/drawing/2014/main" id="{8229349D-A29C-FF4A-E2C4-D3EAE8A96E59}"/>
              </a:ext>
            </a:extLst>
          </p:cNvPr>
          <p:cNvSpPr txBox="1"/>
          <p:nvPr/>
        </p:nvSpPr>
        <p:spPr>
          <a:xfrm>
            <a:off x="6715139" y="5827716"/>
            <a:ext cx="2476987" cy="71659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1936-7 Anti Comintern Pact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07F316-AC44-B2FC-451F-399BBC82E373}"/>
              </a:ext>
            </a:extLst>
          </p:cNvPr>
          <p:cNvCxnSpPr/>
          <p:nvPr/>
        </p:nvCxnSpPr>
        <p:spPr>
          <a:xfrm>
            <a:off x="1965509" y="2192968"/>
            <a:ext cx="10822020" cy="146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237DABA-9C7B-CC1D-F806-576667BE9419}"/>
              </a:ext>
            </a:extLst>
          </p:cNvPr>
          <p:cNvSpPr/>
          <p:nvPr/>
        </p:nvSpPr>
        <p:spPr>
          <a:xfrm>
            <a:off x="1965509" y="16069"/>
            <a:ext cx="3768558" cy="50583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Development of Tension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64DA47-E7C6-D44B-2899-5A9EE50E3660}"/>
              </a:ext>
            </a:extLst>
          </p:cNvPr>
          <p:cNvSpPr/>
          <p:nvPr/>
        </p:nvSpPr>
        <p:spPr>
          <a:xfrm>
            <a:off x="5740936" y="16069"/>
            <a:ext cx="3965352" cy="50583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Escalation of Tension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3A4F9EF-07A1-562F-1BE5-79F4690C4FE5}"/>
              </a:ext>
            </a:extLst>
          </p:cNvPr>
          <p:cNvSpPr/>
          <p:nvPr/>
        </p:nvSpPr>
        <p:spPr>
          <a:xfrm>
            <a:off x="9706288" y="16069"/>
            <a:ext cx="3030940" cy="50583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Outbreak of War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68957E-5950-7732-B883-4F448C3C202F}"/>
              </a:ext>
            </a:extLst>
          </p:cNvPr>
          <p:cNvSpPr txBox="1"/>
          <p:nvPr/>
        </p:nvSpPr>
        <p:spPr>
          <a:xfrm>
            <a:off x="1584895" y="2213150"/>
            <a:ext cx="78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1933</a:t>
            </a:r>
            <a:endParaRPr lang="en-GB" sz="12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43F174-D634-5D4F-68A0-78F0A9D26C68}"/>
              </a:ext>
            </a:extLst>
          </p:cNvPr>
          <p:cNvSpPr txBox="1"/>
          <p:nvPr/>
        </p:nvSpPr>
        <p:spPr>
          <a:xfrm>
            <a:off x="5545041" y="2227092"/>
            <a:ext cx="576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1935</a:t>
            </a:r>
            <a:endParaRPr lang="en-GB" sz="1200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45965E-5F34-ADEE-1FB9-A8507E9B2957}"/>
              </a:ext>
            </a:extLst>
          </p:cNvPr>
          <p:cNvSpPr txBox="1"/>
          <p:nvPr/>
        </p:nvSpPr>
        <p:spPr>
          <a:xfrm>
            <a:off x="11538539" y="2236987"/>
            <a:ext cx="576498" cy="28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1939</a:t>
            </a:r>
            <a:endParaRPr lang="en-GB" sz="12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283F84-B9AC-4C24-FBDD-0F5738B073B7}"/>
              </a:ext>
            </a:extLst>
          </p:cNvPr>
          <p:cNvSpPr txBox="1"/>
          <p:nvPr/>
        </p:nvSpPr>
        <p:spPr>
          <a:xfrm>
            <a:off x="2355612" y="2206207"/>
            <a:ext cx="576498" cy="28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896946B-49B7-07EB-E5D7-CEB4EED99429}"/>
              </a:ext>
            </a:extLst>
          </p:cNvPr>
          <p:cNvSpPr/>
          <p:nvPr/>
        </p:nvSpPr>
        <p:spPr>
          <a:xfrm>
            <a:off x="1491090" y="507053"/>
            <a:ext cx="4483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b="1" dirty="0" smtClean="0"/>
              <a:t>War</a:t>
            </a:r>
            <a:endParaRPr lang="en-GB" sz="1200" b="1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0B8040F-1043-4C2D-00A9-0FA304217A35}"/>
              </a:ext>
            </a:extLst>
          </p:cNvPr>
          <p:cNvSpPr/>
          <p:nvPr/>
        </p:nvSpPr>
        <p:spPr>
          <a:xfrm>
            <a:off x="1398955" y="1990256"/>
            <a:ext cx="5572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b="1" dirty="0" smtClean="0"/>
              <a:t>Peace</a:t>
            </a:r>
            <a:endParaRPr lang="en-GB" sz="12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CA91972-6DB2-964C-BFBE-B92D9E282C26}"/>
              </a:ext>
            </a:extLst>
          </p:cNvPr>
          <p:cNvSpPr txBox="1"/>
          <p:nvPr/>
        </p:nvSpPr>
        <p:spPr>
          <a:xfrm rot="16200000">
            <a:off x="-2528082" y="2571833"/>
            <a:ext cx="5493327" cy="3385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Part </a:t>
            </a:r>
            <a:r>
              <a:rPr lang="en-GB" sz="1600" b="1" dirty="0" smtClean="0">
                <a:solidFill>
                  <a:schemeClr val="bg1"/>
                </a:solidFill>
              </a:rPr>
              <a:t>Three:  The Origins &amp; Outbreak of the Second World War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7A2494F-BD08-47E7-0A7D-D456A0263C1F}"/>
              </a:ext>
            </a:extLst>
          </p:cNvPr>
          <p:cNvSpPr txBox="1"/>
          <p:nvPr/>
        </p:nvSpPr>
        <p:spPr>
          <a:xfrm>
            <a:off x="575753" y="7655828"/>
            <a:ext cx="3393329" cy="102592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GB" sz="1400" b="1" u="sng" dirty="0"/>
              <a:t>Tasks</a:t>
            </a:r>
          </a:p>
          <a:p>
            <a:pPr marL="228600" indent="-228600">
              <a:spcAft>
                <a:spcPts val="200"/>
              </a:spcAft>
              <a:buAutoNum type="arabicPeriod"/>
            </a:pPr>
            <a:r>
              <a:rPr lang="en-GB" sz="1000" dirty="0"/>
              <a:t>Fill in the missing events for each white </a:t>
            </a:r>
            <a:r>
              <a:rPr lang="en-GB" sz="1000" dirty="0" smtClean="0"/>
              <a:t>box</a:t>
            </a:r>
          </a:p>
          <a:p>
            <a:pPr marL="228600" indent="-228600">
              <a:spcAft>
                <a:spcPts val="200"/>
              </a:spcAft>
              <a:buAutoNum type="arabicPeriod"/>
            </a:pPr>
            <a:r>
              <a:rPr lang="en-GB" sz="1000" dirty="0" smtClean="0"/>
              <a:t>Shade the boxes that meet Hitler’s foreign policy aims. </a:t>
            </a:r>
            <a:endParaRPr lang="en-GB" sz="1000" dirty="0"/>
          </a:p>
          <a:p>
            <a:pPr marL="228600" indent="-228600">
              <a:spcAft>
                <a:spcPts val="200"/>
              </a:spcAft>
              <a:buAutoNum type="arabicPeriod"/>
            </a:pPr>
            <a:r>
              <a:rPr lang="en-GB" sz="1000" dirty="0"/>
              <a:t>Use the “fortune chart” to chart the </a:t>
            </a:r>
            <a:r>
              <a:rPr lang="en-GB" sz="1000" dirty="0" smtClean="0"/>
              <a:t>likelihood of war. </a:t>
            </a:r>
            <a:endParaRPr lang="en-GB" sz="1000" dirty="0"/>
          </a:p>
          <a:p>
            <a:pPr marL="228600" indent="-228600">
              <a:spcAft>
                <a:spcPts val="200"/>
              </a:spcAft>
              <a:buAutoNum type="arabicPeriod"/>
            </a:pPr>
            <a:r>
              <a:rPr lang="en-GB" sz="1000" dirty="0" smtClean="0"/>
              <a:t>Plan </a:t>
            </a:r>
            <a:r>
              <a:rPr lang="en-GB" sz="1000" dirty="0"/>
              <a:t>the 12 mark essay questions using the timeline</a:t>
            </a:r>
            <a:endParaRPr lang="en-GB" sz="1000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B85627-1A4D-3BBC-7C4A-52B67E5FC0A8}"/>
              </a:ext>
            </a:extLst>
          </p:cNvPr>
          <p:cNvSpPr txBox="1"/>
          <p:nvPr/>
        </p:nvSpPr>
        <p:spPr>
          <a:xfrm rot="16200000">
            <a:off x="-1838818" y="7372434"/>
            <a:ext cx="4107876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Conflict &amp; Tension: The Inter War Years</a:t>
            </a:r>
          </a:p>
        </p:txBody>
      </p:sp>
      <p:sp>
        <p:nvSpPr>
          <p:cNvPr id="50" name="Text Box 65">
            <a:extLst>
              <a:ext uri="{FF2B5EF4-FFF2-40B4-BE49-F238E27FC236}">
                <a16:creationId xmlns:a16="http://schemas.microsoft.com/office/drawing/2014/main" id="{944AB3F6-933B-233A-237E-3AE220438D0F}"/>
              </a:ext>
            </a:extLst>
          </p:cNvPr>
          <p:cNvSpPr txBox="1"/>
          <p:nvPr/>
        </p:nvSpPr>
        <p:spPr>
          <a:xfrm>
            <a:off x="5100913" y="7051445"/>
            <a:ext cx="5760817" cy="6380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Reasons for appeasement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2168FE-B3D0-2D32-E072-7212146A0C01}"/>
              </a:ext>
            </a:extLst>
          </p:cNvPr>
          <p:cNvSpPr txBox="1"/>
          <p:nvPr/>
        </p:nvSpPr>
        <p:spPr>
          <a:xfrm>
            <a:off x="7189507" y="2242772"/>
            <a:ext cx="545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1936</a:t>
            </a:r>
            <a:endParaRPr lang="en-GB" sz="1200" b="1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246E7A5A-1865-8599-C5BC-47734734A487}"/>
              </a:ext>
            </a:extLst>
          </p:cNvPr>
          <p:cNvSpPr txBox="1"/>
          <p:nvPr/>
        </p:nvSpPr>
        <p:spPr>
          <a:xfrm>
            <a:off x="2051403" y="2547219"/>
            <a:ext cx="1133303" cy="13824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1933: Hitler pulls Germany out of the League of Nations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4CF7A0F8-E7FE-7C4F-8051-69C2083133C7}"/>
              </a:ext>
            </a:extLst>
          </p:cNvPr>
          <p:cNvSpPr txBox="1"/>
          <p:nvPr/>
        </p:nvSpPr>
        <p:spPr>
          <a:xfrm>
            <a:off x="2051403" y="5943271"/>
            <a:ext cx="1130268" cy="15071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1933: Germany rearms in secret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19">
            <a:extLst>
              <a:ext uri="{FF2B5EF4-FFF2-40B4-BE49-F238E27FC236}">
                <a16:creationId xmlns:a16="http://schemas.microsoft.com/office/drawing/2014/main" id="{5C9F0801-1DBA-A4CE-A2CD-F461B1105B7F}"/>
              </a:ext>
            </a:extLst>
          </p:cNvPr>
          <p:cNvSpPr txBox="1"/>
          <p:nvPr/>
        </p:nvSpPr>
        <p:spPr>
          <a:xfrm>
            <a:off x="3470641" y="2549796"/>
            <a:ext cx="1439404" cy="16836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1934: Dollfuss Affair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Round Same-side Corner of Rectangle 56">
            <a:extLst>
              <a:ext uri="{FF2B5EF4-FFF2-40B4-BE49-F238E27FC236}">
                <a16:creationId xmlns:a16="http://schemas.microsoft.com/office/drawing/2014/main" id="{A975B9AB-2871-15A3-2659-66A00249AD9B}"/>
              </a:ext>
            </a:extLst>
          </p:cNvPr>
          <p:cNvSpPr/>
          <p:nvPr/>
        </p:nvSpPr>
        <p:spPr>
          <a:xfrm rot="16200000">
            <a:off x="497237" y="4000097"/>
            <a:ext cx="425883" cy="416138"/>
          </a:xfrm>
          <a:prstGeom prst="round2Same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b="1" dirty="0" smtClean="0">
                <a:cs typeface="Aharoni" panose="02010803020104030203" pitchFamily="2" charset="-79"/>
              </a:rPr>
              <a:t>C</a:t>
            </a:r>
            <a:endParaRPr lang="en-GB" b="1" dirty="0">
              <a:cs typeface="Aharoni" panose="02010803020104030203" pitchFamily="2" charset="-79"/>
            </a:endParaRPr>
          </a:p>
        </p:txBody>
      </p:sp>
      <p:sp>
        <p:nvSpPr>
          <p:cNvPr id="65" name="Round Same-side Corner of Rectangle 64">
            <a:extLst>
              <a:ext uri="{FF2B5EF4-FFF2-40B4-BE49-F238E27FC236}">
                <a16:creationId xmlns:a16="http://schemas.microsoft.com/office/drawing/2014/main" id="{9A90213C-41CE-9EBA-8D73-03A42184638F}"/>
              </a:ext>
            </a:extLst>
          </p:cNvPr>
          <p:cNvSpPr/>
          <p:nvPr/>
        </p:nvSpPr>
        <p:spPr>
          <a:xfrm rot="16200000">
            <a:off x="497237" y="4454959"/>
            <a:ext cx="425883" cy="416138"/>
          </a:xfrm>
          <a:prstGeom prst="round2Same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b="1" dirty="0" smtClean="0">
                <a:cs typeface="Aharoni" panose="02010803020104030203" pitchFamily="2" charset="-79"/>
              </a:rPr>
              <a:t>U</a:t>
            </a:r>
            <a:endParaRPr lang="en-GB" b="1" dirty="0">
              <a:cs typeface="Aharoni" panose="02010803020104030203" pitchFamily="2" charset="-79"/>
            </a:endParaRPr>
          </a:p>
        </p:txBody>
      </p:sp>
      <p:sp>
        <p:nvSpPr>
          <p:cNvPr id="66" name="Round Same-side Corner of Rectangle 65">
            <a:extLst>
              <a:ext uri="{FF2B5EF4-FFF2-40B4-BE49-F238E27FC236}">
                <a16:creationId xmlns:a16="http://schemas.microsoft.com/office/drawing/2014/main" id="{C19B8B57-5609-EB44-438A-FD1A5472277A}"/>
              </a:ext>
            </a:extLst>
          </p:cNvPr>
          <p:cNvSpPr/>
          <p:nvPr/>
        </p:nvSpPr>
        <p:spPr>
          <a:xfrm rot="16200000">
            <a:off x="497238" y="4938107"/>
            <a:ext cx="425883" cy="416138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b="1" dirty="0" smtClean="0">
                <a:cs typeface="Aharoni" panose="02010803020104030203" pitchFamily="2" charset="-79"/>
              </a:rPr>
              <a:t>L</a:t>
            </a:r>
            <a:endParaRPr lang="en-GB" b="1" dirty="0">
              <a:cs typeface="Aharoni" panose="02010803020104030203" pitchFamily="2" charset="-79"/>
            </a:endParaRPr>
          </a:p>
        </p:txBody>
      </p:sp>
      <p:sp>
        <p:nvSpPr>
          <p:cNvPr id="67" name="Round Same-side Corner of Rectangle 66">
            <a:extLst>
              <a:ext uri="{FF2B5EF4-FFF2-40B4-BE49-F238E27FC236}">
                <a16:creationId xmlns:a16="http://schemas.microsoft.com/office/drawing/2014/main" id="{1E24DFFD-8FEE-3410-411D-9967D11987D9}"/>
              </a:ext>
            </a:extLst>
          </p:cNvPr>
          <p:cNvSpPr/>
          <p:nvPr/>
        </p:nvSpPr>
        <p:spPr>
          <a:xfrm rot="16200000">
            <a:off x="497237" y="5392970"/>
            <a:ext cx="425883" cy="416138"/>
          </a:xfrm>
          <a:prstGeom prst="round2Same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600" b="1" dirty="0" smtClean="0">
                <a:cs typeface="Aharoni" panose="02010803020104030203" pitchFamily="2" charset="-79"/>
              </a:rPr>
              <a:t>T </a:t>
            </a:r>
            <a:endParaRPr lang="en-GB" sz="1600" b="1" dirty="0">
              <a:cs typeface="Aharoni" panose="02010803020104030203" pitchFamily="2" charset="-79"/>
            </a:endParaRPr>
          </a:p>
        </p:txBody>
      </p:sp>
      <p:sp>
        <p:nvSpPr>
          <p:cNvPr id="97" name="Text Box 3">
            <a:extLst>
              <a:ext uri="{FF2B5EF4-FFF2-40B4-BE49-F238E27FC236}">
                <a16:creationId xmlns:a16="http://schemas.microsoft.com/office/drawing/2014/main" id="{4CF7A0F8-E7FE-7C4F-8051-69C2083133C7}"/>
              </a:ext>
            </a:extLst>
          </p:cNvPr>
          <p:cNvSpPr txBox="1"/>
          <p:nvPr/>
        </p:nvSpPr>
        <p:spPr>
          <a:xfrm>
            <a:off x="2048231" y="4188765"/>
            <a:ext cx="1130268" cy="15071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1933: Hitler pulls Germany out of the World Disarmament Conference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Text Box 19">
            <a:extLst>
              <a:ext uri="{FF2B5EF4-FFF2-40B4-BE49-F238E27FC236}">
                <a16:creationId xmlns:a16="http://schemas.microsoft.com/office/drawing/2014/main" id="{81918EF3-C5D7-9B41-AF61-E408933C2D5A}"/>
              </a:ext>
            </a:extLst>
          </p:cNvPr>
          <p:cNvSpPr txBox="1"/>
          <p:nvPr/>
        </p:nvSpPr>
        <p:spPr>
          <a:xfrm>
            <a:off x="5097945" y="5036882"/>
            <a:ext cx="1439404" cy="11246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1935: Saar Plebiscite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Text Box 19">
            <a:extLst>
              <a:ext uri="{FF2B5EF4-FFF2-40B4-BE49-F238E27FC236}">
                <a16:creationId xmlns:a16="http://schemas.microsoft.com/office/drawing/2014/main" id="{81918EF3-C5D7-9B41-AF61-E408933C2D5A}"/>
              </a:ext>
            </a:extLst>
          </p:cNvPr>
          <p:cNvSpPr txBox="1"/>
          <p:nvPr/>
        </p:nvSpPr>
        <p:spPr>
          <a:xfrm>
            <a:off x="5100914" y="3805344"/>
            <a:ext cx="1439404" cy="11246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1935: Conscription Introduced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Text Box 23">
            <a:extLst>
              <a:ext uri="{FF2B5EF4-FFF2-40B4-BE49-F238E27FC236}">
                <a16:creationId xmlns:a16="http://schemas.microsoft.com/office/drawing/2014/main" id="{D0E6A80F-7FA6-E0E5-820E-FCF7983DA4B1}"/>
              </a:ext>
            </a:extLst>
          </p:cNvPr>
          <p:cNvSpPr txBox="1"/>
          <p:nvPr/>
        </p:nvSpPr>
        <p:spPr>
          <a:xfrm>
            <a:off x="9339224" y="4556463"/>
            <a:ext cx="1519918" cy="19988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1938 The Sudetenland 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Text Box 65">
            <a:extLst>
              <a:ext uri="{FF2B5EF4-FFF2-40B4-BE49-F238E27FC236}">
                <a16:creationId xmlns:a16="http://schemas.microsoft.com/office/drawing/2014/main" id="{944AB3F6-933B-233A-237E-3AE220438D0F}"/>
              </a:ext>
            </a:extLst>
          </p:cNvPr>
          <p:cNvSpPr txBox="1"/>
          <p:nvPr/>
        </p:nvSpPr>
        <p:spPr>
          <a:xfrm>
            <a:off x="5100913" y="7861564"/>
            <a:ext cx="5760817" cy="7002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Reasons against appeasement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Text Box 25">
            <a:extLst>
              <a:ext uri="{FF2B5EF4-FFF2-40B4-BE49-F238E27FC236}">
                <a16:creationId xmlns:a16="http://schemas.microsoft.com/office/drawing/2014/main" id="{736975A1-1AFA-D02A-DA15-B33795EE4CAA}"/>
              </a:ext>
            </a:extLst>
          </p:cNvPr>
          <p:cNvSpPr txBox="1"/>
          <p:nvPr/>
        </p:nvSpPr>
        <p:spPr>
          <a:xfrm>
            <a:off x="11090230" y="4869525"/>
            <a:ext cx="1519918" cy="18231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1939:Nazi-Soviet Pact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Text Box 25">
            <a:extLst>
              <a:ext uri="{FF2B5EF4-FFF2-40B4-BE49-F238E27FC236}">
                <a16:creationId xmlns:a16="http://schemas.microsoft.com/office/drawing/2014/main" id="{736975A1-1AFA-D02A-DA15-B33795EE4CAA}"/>
              </a:ext>
            </a:extLst>
          </p:cNvPr>
          <p:cNvSpPr txBox="1"/>
          <p:nvPr/>
        </p:nvSpPr>
        <p:spPr>
          <a:xfrm>
            <a:off x="11090230" y="4393334"/>
            <a:ext cx="1519918" cy="4067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1939:Polish Guarantee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 Box 25">
            <a:extLst>
              <a:ext uri="{FF2B5EF4-FFF2-40B4-BE49-F238E27FC236}">
                <a16:creationId xmlns:a16="http://schemas.microsoft.com/office/drawing/2014/main" id="{736975A1-1AFA-D02A-DA15-B33795EE4CAA}"/>
              </a:ext>
            </a:extLst>
          </p:cNvPr>
          <p:cNvSpPr txBox="1"/>
          <p:nvPr/>
        </p:nvSpPr>
        <p:spPr>
          <a:xfrm>
            <a:off x="11090230" y="6898710"/>
            <a:ext cx="1519918" cy="4067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September 1939:Invasion of Poland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Text Box 25">
            <a:extLst>
              <a:ext uri="{FF2B5EF4-FFF2-40B4-BE49-F238E27FC236}">
                <a16:creationId xmlns:a16="http://schemas.microsoft.com/office/drawing/2014/main" id="{736975A1-1AFA-D02A-DA15-B33795EE4CAA}"/>
              </a:ext>
            </a:extLst>
          </p:cNvPr>
          <p:cNvSpPr txBox="1"/>
          <p:nvPr/>
        </p:nvSpPr>
        <p:spPr>
          <a:xfrm>
            <a:off x="11090230" y="7390192"/>
            <a:ext cx="1519918" cy="117165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GB" sz="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September 1939:Britain Declares War on Germany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6365" y="8903131"/>
            <a:ext cx="26239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Write an account of how problems relating to the Sudetenland led to an international crisis in 1938.</a:t>
            </a:r>
            <a:endParaRPr lang="en-GB" sz="800" dirty="0"/>
          </a:p>
        </p:txBody>
      </p:sp>
      <p:sp>
        <p:nvSpPr>
          <p:cNvPr id="7" name="Rectangle 6"/>
          <p:cNvSpPr/>
          <p:nvPr/>
        </p:nvSpPr>
        <p:spPr>
          <a:xfrm>
            <a:off x="2876958" y="8893901"/>
            <a:ext cx="25394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Write an account of the German reoccupation of the Rhineland in March 1936 and its significance in Hitler’s foreign policy aims.</a:t>
            </a:r>
            <a:endParaRPr lang="en-GB" sz="800" dirty="0"/>
          </a:p>
        </p:txBody>
      </p:sp>
      <p:sp>
        <p:nvSpPr>
          <p:cNvPr id="11" name="Rectangle 10"/>
          <p:cNvSpPr/>
          <p:nvPr/>
        </p:nvSpPr>
        <p:spPr>
          <a:xfrm>
            <a:off x="7824975" y="8828947"/>
            <a:ext cx="2276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smtClean="0"/>
              <a:t>‘The failure of the policy of appeasement was the main reason why the Second World War occurred.’ How far do you agree with this statement?</a:t>
            </a:r>
            <a:endParaRPr lang="en-GB" sz="800" dirty="0"/>
          </a:p>
        </p:txBody>
      </p:sp>
      <p:sp>
        <p:nvSpPr>
          <p:cNvPr id="73" name="Rectangle 72"/>
          <p:cNvSpPr/>
          <p:nvPr/>
        </p:nvSpPr>
        <p:spPr>
          <a:xfrm>
            <a:off x="513086" y="8862512"/>
            <a:ext cx="25394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Write an account </a:t>
            </a:r>
            <a:r>
              <a:rPr lang="en-GB" sz="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how the Dollfuss affair caused an international crisis</a:t>
            </a:r>
            <a:endParaRPr lang="en-GB" sz="800" dirty="0"/>
          </a:p>
        </p:txBody>
      </p:sp>
      <p:sp>
        <p:nvSpPr>
          <p:cNvPr id="12" name="Rectangle 11"/>
          <p:cNvSpPr/>
          <p:nvPr/>
        </p:nvSpPr>
        <p:spPr>
          <a:xfrm>
            <a:off x="10339850" y="8890501"/>
            <a:ext cx="2397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‘The Nazi-Soviet Pact was the main reason for the outbreak of the Second World War in 1939.’</a:t>
            </a:r>
            <a:endParaRPr lang="en-GB" sz="800" dirty="0"/>
          </a:p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</a:rPr>
              <a:t>How far do you agree with this statement</a:t>
            </a:r>
            <a:r>
              <a:rPr lang="en-GB" sz="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  <a:endParaRPr lang="en-GB" sz="8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868957E-5950-7732-B883-4F448C3C202F}"/>
              </a:ext>
            </a:extLst>
          </p:cNvPr>
          <p:cNvSpPr txBox="1"/>
          <p:nvPr/>
        </p:nvSpPr>
        <p:spPr>
          <a:xfrm>
            <a:off x="3757131" y="2251221"/>
            <a:ext cx="78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1934</a:t>
            </a:r>
            <a:endParaRPr lang="en-GB" sz="1200" b="1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868957E-5950-7732-B883-4F448C3C202F}"/>
              </a:ext>
            </a:extLst>
          </p:cNvPr>
          <p:cNvSpPr txBox="1"/>
          <p:nvPr/>
        </p:nvSpPr>
        <p:spPr>
          <a:xfrm>
            <a:off x="8313607" y="2242771"/>
            <a:ext cx="78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1937</a:t>
            </a:r>
            <a:endParaRPr lang="en-GB" sz="1200" b="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868957E-5950-7732-B883-4F448C3C202F}"/>
              </a:ext>
            </a:extLst>
          </p:cNvPr>
          <p:cNvSpPr txBox="1"/>
          <p:nvPr/>
        </p:nvSpPr>
        <p:spPr>
          <a:xfrm>
            <a:off x="9754968" y="2251221"/>
            <a:ext cx="78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1938</a:t>
            </a:r>
            <a:endParaRPr lang="en-GB" sz="1200" b="1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B678496-A49D-7926-D4A8-4B28452DC0C4}"/>
              </a:ext>
            </a:extLst>
          </p:cNvPr>
          <p:cNvSpPr/>
          <p:nvPr/>
        </p:nvSpPr>
        <p:spPr>
          <a:xfrm rot="5400000">
            <a:off x="7926393" y="4323942"/>
            <a:ext cx="259610" cy="49764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 smtClean="0"/>
              <a:t>Period of Appeasement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85816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346</TotalTime>
  <Words>855</Words>
  <Application>Microsoft Office PowerPoint</Application>
  <PresentationFormat>A3 Paper (297x420 mm)</PresentationFormat>
  <Paragraphs>231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Beale</dc:creator>
  <cp:lastModifiedBy>Vyners IT Dept</cp:lastModifiedBy>
  <cp:revision>16</cp:revision>
  <cp:lastPrinted>2023-03-09T08:40:49Z</cp:lastPrinted>
  <dcterms:created xsi:type="dcterms:W3CDTF">2023-03-08T20:19:33Z</dcterms:created>
  <dcterms:modified xsi:type="dcterms:W3CDTF">2023-03-09T14:21:03Z</dcterms:modified>
</cp:coreProperties>
</file>