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801600" cy="9601200" type="A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hWBXwNJz6EPZPUxfz5iRXdJ1eu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3354864" y="81122"/>
            <a:ext cx="6091873" cy="11041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6473032" y="3199289"/>
            <a:ext cx="8136573" cy="2760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872332" y="518954"/>
            <a:ext cx="8136573" cy="812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400"/>
              <a:buFont typeface="Calibri"/>
              <a:buNone/>
              <a:defRPr sz="8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/>
            </a:lvl1pPr>
            <a:lvl2pPr lvl="1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2pPr>
            <a:lvl3pPr lvl="2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3pPr>
            <a:lvl4pPr lvl="3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4pPr>
            <a:lvl5pPr lvl="4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5pPr>
            <a:lvl6pPr lvl="5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6pPr>
            <a:lvl7pPr lvl="6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7pPr>
            <a:lvl8pPr lvl="7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8pPr>
            <a:lvl9pPr lvl="8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400"/>
              <a:buFont typeface="Calibri"/>
              <a:buNone/>
              <a:defRPr sz="8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520"/>
              <a:buNone/>
              <a:defRPr sz="252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240"/>
              <a:buNone/>
              <a:defRPr sz="224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880110" y="2555875"/>
            <a:ext cx="544068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6480810" y="2555875"/>
            <a:ext cx="544068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881779" y="3507105"/>
            <a:ext cx="5415676" cy="5158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6480811" y="2353628"/>
            <a:ext cx="5442347" cy="115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360"/>
              <a:buNone/>
              <a:defRPr sz="3359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6480811" y="3507105"/>
            <a:ext cx="5442347" cy="5158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80"/>
              <a:buFont typeface="Calibri"/>
              <a:buNone/>
              <a:defRPr sz="448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5442347" y="1382397"/>
            <a:ext cx="6480810" cy="682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1308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4480"/>
              <a:buChar char="•"/>
              <a:defRPr sz="4480"/>
            </a:lvl1pPr>
            <a:lvl2pPr marL="914400" lvl="1" indent="-477519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920"/>
              <a:buChar char="•"/>
              <a:defRPr sz="3920"/>
            </a:lvl2pPr>
            <a:lvl3pPr marL="1371600" lvl="2" indent="-44196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3pPr>
            <a:lvl4pPr marL="1828800" lvl="3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4pPr>
            <a:lvl5pPr marL="2286000" lvl="4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5pPr>
            <a:lvl6pPr marL="2743200" lvl="5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6pPr>
            <a:lvl7pPr marL="3200400" lvl="6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7pPr>
            <a:lvl8pPr marL="3657600" lvl="7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8pPr>
            <a:lvl9pPr marL="4114800" lvl="8" indent="-4064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881778" y="2880360"/>
            <a:ext cx="4128849" cy="5336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  <a:defRPr sz="196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80"/>
              <a:buFont typeface="Calibri"/>
              <a:buNone/>
              <a:defRPr sz="448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5442347" y="1382397"/>
            <a:ext cx="6480810" cy="682307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881778" y="2880360"/>
            <a:ext cx="4128849" cy="5336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  <a:defRPr sz="224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960"/>
              <a:buNone/>
              <a:defRPr sz="196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160"/>
              <a:buFont typeface="Calibri"/>
              <a:buNone/>
              <a:defRPr sz="61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77519" algn="l" rtl="0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920"/>
              <a:buFont typeface="Arial"/>
              <a:buChar char="•"/>
              <a:defRPr sz="39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4196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Arial"/>
              <a:buChar char="•"/>
              <a:defRPr sz="335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064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88619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886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886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886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886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8862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sz="2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679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rot="-5400000">
            <a:off x="1054849" y="1089814"/>
            <a:ext cx="1636700" cy="557136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1871 German Unification</a:t>
            </a:r>
            <a:endParaRPr/>
          </a:p>
        </p:txBody>
      </p:sp>
      <p:sp>
        <p:nvSpPr>
          <p:cNvPr id="85" name="Google Shape;85;p1"/>
          <p:cNvSpPr/>
          <p:nvPr/>
        </p:nvSpPr>
        <p:spPr>
          <a:xfrm rot="-5400000">
            <a:off x="10729207" y="521982"/>
            <a:ext cx="1636700" cy="1622121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Golden Age of Weimar</a:t>
            </a:r>
            <a:endParaRPr/>
          </a:p>
        </p:txBody>
      </p:sp>
      <p:sp>
        <p:nvSpPr>
          <p:cNvPr id="86" name="Google Shape;86;p1"/>
          <p:cNvSpPr/>
          <p:nvPr/>
        </p:nvSpPr>
        <p:spPr>
          <a:xfrm>
            <a:off x="10736496" y="2263895"/>
            <a:ext cx="1635893" cy="389077"/>
          </a:xfrm>
          <a:prstGeom prst="trapezoid">
            <a:avLst>
              <a:gd name="adj" fmla="val 0"/>
            </a:avLst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449272" y="2652977"/>
            <a:ext cx="1519918" cy="77089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Kaiser Wilhelm II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449272" y="4596439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German industrialisation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3165798" y="5335621"/>
            <a:ext cx="1519918" cy="89708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German Socialism</a:t>
            </a: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3169597" y="3927826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Navy Laws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874806" y="2544783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 of WW1 on German people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0752976" y="4210113"/>
            <a:ext cx="1619413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Stresemann’s economic policies </a:t>
            </a: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886123" y="4020490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November 1918: Abdication  of the Kaiser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6905277" y="2535609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Weimar Constitution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6905277" y="3940992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January 1919: Spartacist Uprising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8712822" y="5633802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November 1923: Munich Putsch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8712822" y="4122507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Hyperinflation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8706025" y="2535610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January 1923: Invasion of the Ruhr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6905277" y="5951293"/>
            <a:ext cx="1519918" cy="108045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1919: Formation of the Nazi Party </a:t>
            </a: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905277" y="7200399"/>
            <a:ext cx="1519918" cy="131513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March 1920: Kapp Putsch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0752977" y="2709222"/>
            <a:ext cx="1605640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Stresemann’s Foreign Policies </a:t>
            </a: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10752977" y="5752258"/>
            <a:ext cx="1605640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Weimar Culture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3" name="Google Shape;103;p1"/>
          <p:cNvCxnSpPr/>
          <p:nvPr/>
        </p:nvCxnSpPr>
        <p:spPr>
          <a:xfrm rot="10800000">
            <a:off x="1569504" y="521882"/>
            <a:ext cx="0" cy="1698288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4" name="Google Shape;104;p1"/>
          <p:cNvCxnSpPr/>
          <p:nvPr/>
        </p:nvCxnSpPr>
        <p:spPr>
          <a:xfrm>
            <a:off x="1569504" y="2207643"/>
            <a:ext cx="112180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5" name="Google Shape;105;p1"/>
          <p:cNvSpPr/>
          <p:nvPr/>
        </p:nvSpPr>
        <p:spPr>
          <a:xfrm>
            <a:off x="1556427" y="0"/>
            <a:ext cx="3153005" cy="505838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Second Reich</a:t>
            </a:r>
            <a:endParaRPr/>
          </a:p>
        </p:txBody>
      </p:sp>
      <p:sp>
        <p:nvSpPr>
          <p:cNvPr id="106" name="Google Shape;106;p1"/>
          <p:cNvSpPr/>
          <p:nvPr/>
        </p:nvSpPr>
        <p:spPr>
          <a:xfrm>
            <a:off x="4709433" y="0"/>
            <a:ext cx="1691368" cy="505838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World War</a:t>
            </a:r>
            <a:endParaRPr/>
          </a:p>
        </p:txBody>
      </p:sp>
      <p:sp>
        <p:nvSpPr>
          <p:cNvPr id="107" name="Google Shape;107;p1"/>
          <p:cNvSpPr/>
          <p:nvPr/>
        </p:nvSpPr>
        <p:spPr>
          <a:xfrm>
            <a:off x="6400801" y="0"/>
            <a:ext cx="4118776" cy="505838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creation of the Weimar Republic </a:t>
            </a:r>
            <a:endParaRPr/>
          </a:p>
        </p:txBody>
      </p:sp>
      <p:sp>
        <p:nvSpPr>
          <p:cNvPr id="108" name="Google Shape;108;p1"/>
          <p:cNvSpPr/>
          <p:nvPr/>
        </p:nvSpPr>
        <p:spPr>
          <a:xfrm>
            <a:off x="10519576" y="0"/>
            <a:ext cx="2204119" cy="505838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Stresemann Years</a:t>
            </a:r>
            <a:endParaRPr/>
          </a:p>
        </p:txBody>
      </p:sp>
      <p:sp>
        <p:nvSpPr>
          <p:cNvPr id="109" name="Google Shape;109;p1"/>
          <p:cNvSpPr txBox="1"/>
          <p:nvPr/>
        </p:nvSpPr>
        <p:spPr>
          <a:xfrm>
            <a:off x="1310522" y="2223847"/>
            <a:ext cx="78634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1871</a:t>
            </a:r>
            <a:endParaRPr/>
          </a:p>
        </p:txBody>
      </p:sp>
      <p:sp>
        <p:nvSpPr>
          <p:cNvPr id="110" name="Google Shape;110;p1"/>
          <p:cNvSpPr txBox="1"/>
          <p:nvPr/>
        </p:nvSpPr>
        <p:spPr>
          <a:xfrm>
            <a:off x="6189231" y="2210095"/>
            <a:ext cx="57649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1918</a:t>
            </a:r>
            <a:endParaRPr/>
          </a:p>
        </p:txBody>
      </p:sp>
      <p:sp>
        <p:nvSpPr>
          <p:cNvPr id="111" name="Google Shape;111;p1"/>
          <p:cNvSpPr txBox="1"/>
          <p:nvPr/>
        </p:nvSpPr>
        <p:spPr>
          <a:xfrm>
            <a:off x="10232740" y="2212899"/>
            <a:ext cx="576498" cy="28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1924</a:t>
            </a:r>
            <a:endParaRPr/>
          </a:p>
        </p:txBody>
      </p:sp>
      <p:sp>
        <p:nvSpPr>
          <p:cNvPr id="112" name="Google Shape;112;p1"/>
          <p:cNvSpPr txBox="1"/>
          <p:nvPr/>
        </p:nvSpPr>
        <p:spPr>
          <a:xfrm>
            <a:off x="12299647" y="2219845"/>
            <a:ext cx="576498" cy="28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1929</a:t>
            </a:r>
            <a:endParaRPr/>
          </a:p>
        </p:txBody>
      </p:sp>
      <p:sp>
        <p:nvSpPr>
          <p:cNvPr id="113" name="Google Shape;113;p1"/>
          <p:cNvSpPr txBox="1"/>
          <p:nvPr/>
        </p:nvSpPr>
        <p:spPr>
          <a:xfrm>
            <a:off x="4421183" y="2236160"/>
            <a:ext cx="576498" cy="28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1914</a:t>
            </a:r>
            <a:endParaRPr/>
          </a:p>
        </p:txBody>
      </p:sp>
      <p:sp>
        <p:nvSpPr>
          <p:cNvPr id="114" name="Google Shape;114;p1"/>
          <p:cNvSpPr txBox="1"/>
          <p:nvPr/>
        </p:nvSpPr>
        <p:spPr>
          <a:xfrm>
            <a:off x="2355612" y="2206207"/>
            <a:ext cx="576498" cy="28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15" name="Google Shape;115;p1"/>
          <p:cNvSpPr/>
          <p:nvPr/>
        </p:nvSpPr>
        <p:spPr>
          <a:xfrm>
            <a:off x="903937" y="479587"/>
            <a:ext cx="665567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Success</a:t>
            </a:r>
            <a:endParaRPr/>
          </a:p>
        </p:txBody>
      </p:sp>
      <p:sp>
        <p:nvSpPr>
          <p:cNvPr id="116" name="Google Shape;116;p1"/>
          <p:cNvSpPr/>
          <p:nvPr/>
        </p:nvSpPr>
        <p:spPr>
          <a:xfrm>
            <a:off x="928334" y="2017789"/>
            <a:ext cx="61632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Failure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"/>
          <p:cNvSpPr txBox="1"/>
          <p:nvPr/>
        </p:nvSpPr>
        <p:spPr>
          <a:xfrm rot="-5400000">
            <a:off x="-2540216" y="2561998"/>
            <a:ext cx="5493327" cy="369332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Part one: Germany and the growth of democracy</a:t>
            </a:r>
            <a:endParaRPr/>
          </a:p>
        </p:txBody>
      </p:sp>
      <p:sp>
        <p:nvSpPr>
          <p:cNvPr id="118" name="Google Shape;118;p1"/>
          <p:cNvSpPr/>
          <p:nvPr/>
        </p:nvSpPr>
        <p:spPr>
          <a:xfrm rot="-5400000">
            <a:off x="9096163" y="905738"/>
            <a:ext cx="1636700" cy="88346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1923: Year of crisis</a:t>
            </a:r>
            <a:endParaRPr/>
          </a:p>
        </p:txBody>
      </p:sp>
      <p:sp>
        <p:nvSpPr>
          <p:cNvPr id="119" name="Google Shape;119;p1"/>
          <p:cNvSpPr/>
          <p:nvPr/>
        </p:nvSpPr>
        <p:spPr>
          <a:xfrm rot="-5400000">
            <a:off x="5649449" y="1087443"/>
            <a:ext cx="1636700" cy="557136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German Revolution</a:t>
            </a:r>
            <a:endParaRPr/>
          </a:p>
        </p:txBody>
      </p:sp>
      <p:sp>
        <p:nvSpPr>
          <p:cNvPr id="120" name="Google Shape;120;p1"/>
          <p:cNvSpPr txBox="1"/>
          <p:nvPr/>
        </p:nvSpPr>
        <p:spPr>
          <a:xfrm>
            <a:off x="1449272" y="3546617"/>
            <a:ext cx="1519918" cy="89708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Prussian Militarism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4867533" y="5553886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10th November 1918  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:The Council of People’s Representatives set up</a:t>
            </a:r>
            <a:endParaRPr/>
          </a:p>
        </p:txBody>
      </p:sp>
      <p:sp>
        <p:nvSpPr>
          <p:cNvPr id="122" name="Google Shape;122;p1"/>
          <p:cNvSpPr txBox="1"/>
          <p:nvPr/>
        </p:nvSpPr>
        <p:spPr>
          <a:xfrm>
            <a:off x="605314" y="6340392"/>
            <a:ext cx="4054129" cy="2257028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Tasks</a:t>
            </a:r>
            <a:endParaRPr/>
          </a:p>
          <a:p>
            <a:pPr marL="228600" marR="0" lvl="0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Fill in the missing events for each white box</a:t>
            </a:r>
            <a:endParaRPr/>
          </a:p>
          <a:p>
            <a:pPr marL="228600" marR="0" lvl="0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Highlight the box which matches the following</a:t>
            </a:r>
            <a:endParaRPr/>
          </a:p>
          <a:p>
            <a:pPr marL="393700" marR="0" lvl="1" indent="-889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Difficulties in ruling Germany,</a:t>
            </a:r>
            <a:endParaRPr/>
          </a:p>
          <a:p>
            <a:pPr marL="393700" marR="0" lvl="1" indent="-889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Threats to the Weimar R</a:t>
            </a:r>
            <a:endParaRPr/>
          </a:p>
          <a:p>
            <a:pPr marL="393700" marR="0" lvl="1" indent="-889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Life in Hitler's Germany</a:t>
            </a:r>
            <a:endParaRPr/>
          </a:p>
          <a:p>
            <a:pPr marL="228600" marR="0" lvl="0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the “fortune chart” to chart the success of the three German governments over time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33363" marR="0" lvl="0" indent="-233363" algn="l" rtl="0">
              <a:spcBef>
                <a:spcPts val="20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C55A1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◻</a:t>
            </a:r>
            <a:r>
              <a:rPr lang="en-GB" sz="1000">
                <a:solidFill>
                  <a:srgbClr val="FF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 </a:t>
            </a: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Weimar Republic</a:t>
            </a:r>
            <a:endParaRPr sz="1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33363" marR="0" lvl="0" indent="-233363" algn="l" rtl="0">
              <a:spcBef>
                <a:spcPts val="20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Noto Sans Symbols"/>
              <a:buChar char="◻"/>
            </a:pPr>
            <a:r>
              <a:rPr lang="en-GB" sz="1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Nazi Party</a:t>
            </a:r>
            <a:endParaRPr/>
          </a:p>
          <a:p>
            <a:pPr marL="233363" marR="0" lvl="0" indent="-233363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◻"/>
            </a:pP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Kaiser</a:t>
            </a:r>
            <a:endParaRPr/>
          </a:p>
          <a:p>
            <a:pPr marL="0" marR="0" lvl="0" indent="0" algn="l" rtl="0">
              <a:spcBef>
                <a:spcPts val="200"/>
              </a:spcBef>
              <a:spcAft>
                <a:spcPts val="0"/>
              </a:spcAft>
              <a:buNone/>
            </a:pP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 the 12 mark essay questions using the timeline</a:t>
            </a:r>
            <a:endParaRPr sz="1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"/>
          <p:cNvSpPr txBox="1"/>
          <p:nvPr/>
        </p:nvSpPr>
        <p:spPr>
          <a:xfrm rot="-5400000">
            <a:off x="-1841379" y="7362598"/>
            <a:ext cx="4107876" cy="369332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Germany: Democracy &amp; Dictatorship</a:t>
            </a:r>
            <a:endParaRPr/>
          </a:p>
        </p:txBody>
      </p:sp>
      <p:sp>
        <p:nvSpPr>
          <p:cNvPr id="124" name="Google Shape;124;p1"/>
          <p:cNvSpPr txBox="1"/>
          <p:nvPr/>
        </p:nvSpPr>
        <p:spPr>
          <a:xfrm>
            <a:off x="10752977" y="7294403"/>
            <a:ext cx="1605640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Nazis in the wilderness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"/>
          <p:cNvSpPr/>
          <p:nvPr/>
        </p:nvSpPr>
        <p:spPr>
          <a:xfrm>
            <a:off x="10755312" y="4073983"/>
            <a:ext cx="1617277" cy="10477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"/>
          <p:cNvSpPr/>
          <p:nvPr/>
        </p:nvSpPr>
        <p:spPr>
          <a:xfrm>
            <a:off x="10755312" y="5556599"/>
            <a:ext cx="1617277" cy="15440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"/>
          <p:cNvSpPr/>
          <p:nvPr/>
        </p:nvSpPr>
        <p:spPr>
          <a:xfrm>
            <a:off x="10746608" y="7103693"/>
            <a:ext cx="1617277" cy="15440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"/>
          <p:cNvSpPr/>
          <p:nvPr/>
        </p:nvSpPr>
        <p:spPr>
          <a:xfrm>
            <a:off x="10755312" y="8645838"/>
            <a:ext cx="1617277" cy="154405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"/>
          <p:cNvSpPr txBox="1"/>
          <p:nvPr/>
        </p:nvSpPr>
        <p:spPr>
          <a:xfrm>
            <a:off x="3162039" y="2528037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Government of the Second Reich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"/>
          <p:cNvSpPr txBox="1"/>
          <p:nvPr/>
        </p:nvSpPr>
        <p:spPr>
          <a:xfrm>
            <a:off x="4886123" y="7022725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November 1918: Armistice Signed</a:t>
            </a:r>
            <a:endParaRPr/>
          </a:p>
        </p:txBody>
      </p:sp>
      <p:sp>
        <p:nvSpPr>
          <p:cNvPr id="131" name="Google Shape;131;p1"/>
          <p:cNvSpPr txBox="1"/>
          <p:nvPr/>
        </p:nvSpPr>
        <p:spPr>
          <a:xfrm>
            <a:off x="6905277" y="5471316"/>
            <a:ext cx="1519918" cy="36572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June 1919: Treaty of Versailles signed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"/>
          <p:cNvSpPr/>
          <p:nvPr/>
        </p:nvSpPr>
        <p:spPr>
          <a:xfrm>
            <a:off x="4113751" y="8751128"/>
            <a:ext cx="2882732" cy="913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of the following had the greater impact on the German people:</a:t>
            </a:r>
            <a:endParaRPr sz="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5080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Treaty of Versailles</a:t>
            </a:r>
            <a:endParaRPr sz="800">
              <a:solidFill>
                <a:srgbClr val="0000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0" marR="0" lvl="0" indent="-50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hyperinflation crisis of 1923?</a:t>
            </a:r>
            <a:endParaRPr sz="800">
              <a:solidFill>
                <a:srgbClr val="0000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0" marR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your answer with reference to both events.</a:t>
            </a:r>
            <a:endParaRPr sz="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"/>
          <p:cNvSpPr/>
          <p:nvPr/>
        </p:nvSpPr>
        <p:spPr>
          <a:xfrm>
            <a:off x="6996483" y="8757276"/>
            <a:ext cx="2767885" cy="913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of the following was the more important reason why the Weimar Republic was in danger in the years 1919-1923:</a:t>
            </a:r>
            <a:endParaRPr sz="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5080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economic problems</a:t>
            </a:r>
            <a:endParaRPr sz="800">
              <a:solidFill>
                <a:srgbClr val="0000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0" marR="0" lvl="0" indent="-50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Political unrest?</a:t>
            </a:r>
            <a:endParaRPr sz="800">
              <a:solidFill>
                <a:srgbClr val="0000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0" marR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your answer with reference to both events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"/>
          <p:cNvSpPr/>
          <p:nvPr/>
        </p:nvSpPr>
        <p:spPr>
          <a:xfrm>
            <a:off x="1154113" y="8751128"/>
            <a:ext cx="2767885" cy="913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of the following was the main difficulty for the Kaiser in ruling Germany?:</a:t>
            </a:r>
            <a:endParaRPr sz="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5080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Prussian militarism</a:t>
            </a:r>
            <a:endParaRPr sz="800">
              <a:solidFill>
                <a:srgbClr val="0000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0" marR="0" lvl="0" indent="-50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German socialist</a:t>
            </a:r>
            <a:endParaRPr sz="800">
              <a:solidFill>
                <a:srgbClr val="0000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0" marR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your answer with reference to both events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"/>
          <p:cNvSpPr/>
          <p:nvPr/>
        </p:nvSpPr>
        <p:spPr>
          <a:xfrm>
            <a:off x="9662654" y="8754237"/>
            <a:ext cx="2767885" cy="913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of the following was the main difficulty for the Kaiser in ruling Germany?:</a:t>
            </a:r>
            <a:endParaRPr sz="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-5080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Prussian militarism</a:t>
            </a:r>
            <a:endParaRPr sz="800">
              <a:solidFill>
                <a:srgbClr val="0000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0" marR="0" lvl="0" indent="-508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German socialist</a:t>
            </a:r>
            <a:endParaRPr sz="800">
              <a:solidFill>
                <a:srgbClr val="000000"/>
              </a:solidFill>
              <a:latin typeface="Noto Sans Symbols"/>
              <a:ea typeface="Noto Sans Symbols"/>
              <a:cs typeface="Noto Sans Symbols"/>
              <a:sym typeface="Noto Sans Symbols"/>
            </a:endParaRPr>
          </a:p>
          <a:p>
            <a:pPr marL="0" marR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your answer with reference to both events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"/>
          <p:cNvSpPr/>
          <p:nvPr/>
        </p:nvSpPr>
        <p:spPr>
          <a:xfrm>
            <a:off x="1439345" y="2249643"/>
            <a:ext cx="3332431" cy="293835"/>
          </a:xfrm>
          <a:prstGeom prst="trapezoid">
            <a:avLst>
              <a:gd name="adj" fmla="val 272599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"/>
          <p:cNvSpPr/>
          <p:nvPr/>
        </p:nvSpPr>
        <p:spPr>
          <a:xfrm>
            <a:off x="1448094" y="2535559"/>
            <a:ext cx="3656878" cy="378058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"/>
          <p:cNvSpPr/>
          <p:nvPr/>
        </p:nvSpPr>
        <p:spPr>
          <a:xfrm>
            <a:off x="3480369" y="2257373"/>
            <a:ext cx="1624126" cy="283826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"/>
          <p:cNvSpPr/>
          <p:nvPr/>
        </p:nvSpPr>
        <p:spPr>
          <a:xfrm rot="-5400000">
            <a:off x="11544410" y="1015782"/>
            <a:ext cx="1636700" cy="66556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Hitler is Fuhrer</a:t>
            </a:r>
            <a:endParaRPr/>
          </a:p>
        </p:txBody>
      </p:sp>
      <p:sp>
        <p:nvSpPr>
          <p:cNvPr id="144" name="Google Shape;144;p2"/>
          <p:cNvSpPr txBox="1"/>
          <p:nvPr/>
        </p:nvSpPr>
        <p:spPr>
          <a:xfrm>
            <a:off x="1569485" y="3286200"/>
            <a:ext cx="1519918" cy="66876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October 1929: Wall Street Crash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"/>
          <p:cNvSpPr txBox="1"/>
          <p:nvPr/>
        </p:nvSpPr>
        <p:spPr>
          <a:xfrm>
            <a:off x="3407920" y="3940684"/>
            <a:ext cx="1519918" cy="131543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Rise of the NSDAP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2"/>
          <p:cNvSpPr txBox="1"/>
          <p:nvPr/>
        </p:nvSpPr>
        <p:spPr>
          <a:xfrm>
            <a:off x="3407920" y="5366458"/>
            <a:ext cx="1519918" cy="89708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Hitler’s qualities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2"/>
          <p:cNvSpPr txBox="1"/>
          <p:nvPr/>
        </p:nvSpPr>
        <p:spPr>
          <a:xfrm>
            <a:off x="1569214" y="4287951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Rise of the KPD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"/>
          <p:cNvSpPr txBox="1"/>
          <p:nvPr/>
        </p:nvSpPr>
        <p:spPr>
          <a:xfrm>
            <a:off x="5208991" y="2587561"/>
            <a:ext cx="1519918" cy="111540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April 1932: Presidential Election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"/>
          <p:cNvSpPr txBox="1"/>
          <p:nvPr/>
        </p:nvSpPr>
        <p:spPr>
          <a:xfrm>
            <a:off x="10752976" y="4210113"/>
            <a:ext cx="1619413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June 1934: Night of the Long Knives </a:t>
            </a: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"/>
          <p:cNvSpPr txBox="1"/>
          <p:nvPr/>
        </p:nvSpPr>
        <p:spPr>
          <a:xfrm>
            <a:off x="5208668" y="3806280"/>
            <a:ext cx="1519918" cy="111540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 1932: Hindenburg appoints Von Papen as Chancellor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"/>
          <p:cNvSpPr txBox="1"/>
          <p:nvPr/>
        </p:nvSpPr>
        <p:spPr>
          <a:xfrm>
            <a:off x="6905277" y="2535609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December  1932: Von Schleicher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2"/>
          <p:cNvSpPr txBox="1"/>
          <p:nvPr/>
        </p:nvSpPr>
        <p:spPr>
          <a:xfrm>
            <a:off x="6905277" y="3940992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January 1933: Von Papen – Hindenburg deal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"/>
          <p:cNvSpPr txBox="1"/>
          <p:nvPr/>
        </p:nvSpPr>
        <p:spPr>
          <a:xfrm>
            <a:off x="8706025" y="5396607"/>
            <a:ext cx="1519918" cy="94378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March 1933 Elections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"/>
          <p:cNvSpPr txBox="1"/>
          <p:nvPr/>
        </p:nvSpPr>
        <p:spPr>
          <a:xfrm>
            <a:off x="8706025" y="3956909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February 1933: Reichstag Fire Degree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"/>
          <p:cNvSpPr txBox="1"/>
          <p:nvPr/>
        </p:nvSpPr>
        <p:spPr>
          <a:xfrm>
            <a:off x="8706025" y="2535610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February 1933: Reichstag Fire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2"/>
          <p:cNvSpPr txBox="1"/>
          <p:nvPr/>
        </p:nvSpPr>
        <p:spPr>
          <a:xfrm>
            <a:off x="8706025" y="6464959"/>
            <a:ext cx="1519918" cy="111540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May: 1933: Trade unions taken over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2"/>
          <p:cNvSpPr txBox="1"/>
          <p:nvPr/>
        </p:nvSpPr>
        <p:spPr>
          <a:xfrm>
            <a:off x="10752977" y="2549353"/>
            <a:ext cx="1605640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July 1933: Political parties banned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2"/>
          <p:cNvSpPr txBox="1"/>
          <p:nvPr/>
        </p:nvSpPr>
        <p:spPr>
          <a:xfrm>
            <a:off x="10752977" y="5752258"/>
            <a:ext cx="1605640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August 1934: Death of Hindenburg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9" name="Google Shape;159;p2"/>
          <p:cNvCxnSpPr/>
          <p:nvPr/>
        </p:nvCxnSpPr>
        <p:spPr>
          <a:xfrm rot="10800000">
            <a:off x="1569504" y="521882"/>
            <a:ext cx="0" cy="1698288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60" name="Google Shape;160;p2"/>
          <p:cNvCxnSpPr/>
          <p:nvPr/>
        </p:nvCxnSpPr>
        <p:spPr>
          <a:xfrm>
            <a:off x="1569504" y="2207643"/>
            <a:ext cx="112180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61" name="Google Shape;161;p2"/>
          <p:cNvSpPr/>
          <p:nvPr/>
        </p:nvSpPr>
        <p:spPr>
          <a:xfrm>
            <a:off x="1556427" y="0"/>
            <a:ext cx="3652233" cy="505838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Downfall of Weimar</a:t>
            </a:r>
            <a:endParaRPr/>
          </a:p>
        </p:txBody>
      </p:sp>
      <p:sp>
        <p:nvSpPr>
          <p:cNvPr id="162" name="Google Shape;162;p2"/>
          <p:cNvSpPr/>
          <p:nvPr/>
        </p:nvSpPr>
        <p:spPr>
          <a:xfrm>
            <a:off x="5208661" y="0"/>
            <a:ext cx="3831972" cy="505838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rise of the Nazis</a:t>
            </a:r>
            <a:endParaRPr/>
          </a:p>
        </p:txBody>
      </p:sp>
      <p:sp>
        <p:nvSpPr>
          <p:cNvPr id="163" name="Google Shape;163;p2"/>
          <p:cNvSpPr/>
          <p:nvPr/>
        </p:nvSpPr>
        <p:spPr>
          <a:xfrm>
            <a:off x="9040633" y="0"/>
            <a:ext cx="3683063" cy="505838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Consolidation of Power</a:t>
            </a:r>
            <a:endParaRPr/>
          </a:p>
        </p:txBody>
      </p:sp>
      <p:sp>
        <p:nvSpPr>
          <p:cNvPr id="164" name="Google Shape;164;p2"/>
          <p:cNvSpPr txBox="1"/>
          <p:nvPr/>
        </p:nvSpPr>
        <p:spPr>
          <a:xfrm>
            <a:off x="1310522" y="2223847"/>
            <a:ext cx="78634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1929</a:t>
            </a:r>
            <a:endParaRPr/>
          </a:p>
        </p:txBody>
      </p:sp>
      <p:sp>
        <p:nvSpPr>
          <p:cNvPr id="165" name="Google Shape;165;p2"/>
          <p:cNvSpPr txBox="1"/>
          <p:nvPr/>
        </p:nvSpPr>
        <p:spPr>
          <a:xfrm>
            <a:off x="8788781" y="2199002"/>
            <a:ext cx="576498" cy="28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1933</a:t>
            </a:r>
            <a:endParaRPr/>
          </a:p>
        </p:txBody>
      </p:sp>
      <p:sp>
        <p:nvSpPr>
          <p:cNvPr id="166" name="Google Shape;166;p2"/>
          <p:cNvSpPr txBox="1"/>
          <p:nvPr/>
        </p:nvSpPr>
        <p:spPr>
          <a:xfrm>
            <a:off x="12299647" y="2219845"/>
            <a:ext cx="576498" cy="28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1935</a:t>
            </a:r>
            <a:endParaRPr/>
          </a:p>
        </p:txBody>
      </p:sp>
      <p:sp>
        <p:nvSpPr>
          <p:cNvPr id="167" name="Google Shape;167;p2"/>
          <p:cNvSpPr txBox="1"/>
          <p:nvPr/>
        </p:nvSpPr>
        <p:spPr>
          <a:xfrm>
            <a:off x="4861595" y="2254722"/>
            <a:ext cx="576498" cy="28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1932</a:t>
            </a:r>
            <a:endParaRPr/>
          </a:p>
        </p:txBody>
      </p:sp>
      <p:sp>
        <p:nvSpPr>
          <p:cNvPr id="168" name="Google Shape;168;p2"/>
          <p:cNvSpPr txBox="1"/>
          <p:nvPr/>
        </p:nvSpPr>
        <p:spPr>
          <a:xfrm>
            <a:off x="2355612" y="2206207"/>
            <a:ext cx="576498" cy="28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69" name="Google Shape;169;p2"/>
          <p:cNvSpPr/>
          <p:nvPr/>
        </p:nvSpPr>
        <p:spPr>
          <a:xfrm>
            <a:off x="903937" y="479587"/>
            <a:ext cx="665567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Success</a:t>
            </a:r>
            <a:endParaRPr/>
          </a:p>
        </p:txBody>
      </p:sp>
      <p:sp>
        <p:nvSpPr>
          <p:cNvPr id="170" name="Google Shape;170;p2"/>
          <p:cNvSpPr/>
          <p:nvPr/>
        </p:nvSpPr>
        <p:spPr>
          <a:xfrm>
            <a:off x="928334" y="2017789"/>
            <a:ext cx="61632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Failure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"/>
          <p:cNvSpPr txBox="1"/>
          <p:nvPr/>
        </p:nvSpPr>
        <p:spPr>
          <a:xfrm rot="-5400000">
            <a:off x="-2540216" y="2561998"/>
            <a:ext cx="5493327" cy="369332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Part two: Germany and the Depression</a:t>
            </a:r>
            <a:endParaRPr/>
          </a:p>
        </p:txBody>
      </p:sp>
      <p:sp>
        <p:nvSpPr>
          <p:cNvPr id="172" name="Google Shape;172;p2"/>
          <p:cNvSpPr/>
          <p:nvPr/>
        </p:nvSpPr>
        <p:spPr>
          <a:xfrm rot="-5400000">
            <a:off x="9722728" y="-115948"/>
            <a:ext cx="1636700" cy="2928096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Hitler is Chancellor</a:t>
            </a:r>
            <a:endParaRPr/>
          </a:p>
        </p:txBody>
      </p:sp>
      <p:sp>
        <p:nvSpPr>
          <p:cNvPr id="173" name="Google Shape;173;p2"/>
          <p:cNvSpPr/>
          <p:nvPr/>
        </p:nvSpPr>
        <p:spPr>
          <a:xfrm rot="-5400000">
            <a:off x="1054569" y="1086195"/>
            <a:ext cx="1636700" cy="557136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Wall Street Crash</a:t>
            </a:r>
            <a:endParaRPr/>
          </a:p>
        </p:txBody>
      </p:sp>
      <p:sp>
        <p:nvSpPr>
          <p:cNvPr id="174" name="Google Shape;174;p2"/>
          <p:cNvSpPr txBox="1"/>
          <p:nvPr/>
        </p:nvSpPr>
        <p:spPr>
          <a:xfrm>
            <a:off x="1569214" y="2611869"/>
            <a:ext cx="1519918" cy="39153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rd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October 1929: Death of Stresemann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"/>
          <p:cNvSpPr txBox="1"/>
          <p:nvPr/>
        </p:nvSpPr>
        <p:spPr>
          <a:xfrm>
            <a:off x="5208668" y="5011759"/>
            <a:ext cx="1519918" cy="111540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 1932: Reichstag elections</a:t>
            </a:r>
            <a:endParaRPr/>
          </a:p>
        </p:txBody>
      </p:sp>
      <p:sp>
        <p:nvSpPr>
          <p:cNvPr id="176" name="Google Shape;176;p2"/>
          <p:cNvSpPr txBox="1"/>
          <p:nvPr/>
        </p:nvSpPr>
        <p:spPr>
          <a:xfrm>
            <a:off x="605314" y="6340392"/>
            <a:ext cx="4054129" cy="2077492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Tasks</a:t>
            </a:r>
            <a:endParaRPr/>
          </a:p>
          <a:p>
            <a:pPr marL="228600" marR="0" lvl="0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Fill in the missing events for each white box</a:t>
            </a:r>
            <a:endParaRPr/>
          </a:p>
          <a:p>
            <a:pPr marL="228600" marR="0" lvl="0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Highlight the box which matches the following</a:t>
            </a:r>
            <a:endParaRPr/>
          </a:p>
          <a:p>
            <a:pPr marL="393700" marR="0" lvl="1" indent="-889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Nazi Strengths</a:t>
            </a:r>
            <a:endParaRPr/>
          </a:p>
          <a:p>
            <a:pPr marL="393700" marR="0" lvl="1" indent="-889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Weimar Weakness</a:t>
            </a:r>
            <a:endParaRPr/>
          </a:p>
          <a:p>
            <a:pPr marL="393700" marR="0" lvl="1" indent="-889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n-GB"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Outside factors</a:t>
            </a:r>
            <a:endParaRPr/>
          </a:p>
          <a:p>
            <a:pPr marL="228600" marR="0" lvl="0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the “fortune chart” to chart the success of the two German governments over time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33363" marR="0" lvl="0" indent="-233363" algn="l" rtl="0">
              <a:spcBef>
                <a:spcPts val="20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C55A1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◻</a:t>
            </a:r>
            <a:r>
              <a:rPr lang="en-GB" sz="1000">
                <a:solidFill>
                  <a:srgbClr val="FF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 </a:t>
            </a: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Weimar Republic</a:t>
            </a:r>
            <a:endParaRPr sz="1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33363" marR="0" lvl="0" indent="-233363" algn="l" rtl="0">
              <a:spcBef>
                <a:spcPts val="200"/>
              </a:spcBef>
              <a:spcAft>
                <a:spcPts val="0"/>
              </a:spcAft>
              <a:buClr>
                <a:srgbClr val="FF0000"/>
              </a:buClr>
              <a:buSzPts val="1000"/>
              <a:buFont typeface="Noto Sans Symbols"/>
              <a:buChar char="◻"/>
            </a:pPr>
            <a:r>
              <a:rPr lang="en-GB" sz="1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Nazi Party</a:t>
            </a:r>
            <a:endParaRPr/>
          </a:p>
          <a:p>
            <a:pPr marL="0" marR="0" lvl="0" indent="0" algn="l" rtl="0">
              <a:spcBef>
                <a:spcPts val="200"/>
              </a:spcBef>
              <a:spcAft>
                <a:spcPts val="0"/>
              </a:spcAft>
              <a:buNone/>
            </a:pP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 the 12 mark essay questions using the timeline</a:t>
            </a:r>
            <a:endParaRPr sz="1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"/>
          <p:cNvSpPr txBox="1"/>
          <p:nvPr/>
        </p:nvSpPr>
        <p:spPr>
          <a:xfrm rot="-5400000">
            <a:off x="-1841379" y="7362598"/>
            <a:ext cx="4107876" cy="369332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Germany: Democracy &amp; Dictatorship</a:t>
            </a:r>
            <a:endParaRPr/>
          </a:p>
        </p:txBody>
      </p:sp>
      <p:sp>
        <p:nvSpPr>
          <p:cNvPr id="178" name="Google Shape;178;p2"/>
          <p:cNvSpPr txBox="1"/>
          <p:nvPr/>
        </p:nvSpPr>
        <p:spPr>
          <a:xfrm>
            <a:off x="10752977" y="7294403"/>
            <a:ext cx="1605640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August 1934: Oath of loyalty from the Army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2"/>
          <p:cNvSpPr/>
          <p:nvPr/>
        </p:nvSpPr>
        <p:spPr>
          <a:xfrm>
            <a:off x="10746608" y="7103693"/>
            <a:ext cx="1617277" cy="15440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2"/>
          <p:cNvSpPr/>
          <p:nvPr/>
        </p:nvSpPr>
        <p:spPr>
          <a:xfrm>
            <a:off x="10755312" y="8645838"/>
            <a:ext cx="1617277" cy="15440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"/>
          <p:cNvSpPr txBox="1"/>
          <p:nvPr/>
        </p:nvSpPr>
        <p:spPr>
          <a:xfrm>
            <a:off x="3407920" y="2535608"/>
            <a:ext cx="1519918" cy="13151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Failures of the Weimar Republic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2"/>
          <p:cNvSpPr txBox="1"/>
          <p:nvPr/>
        </p:nvSpPr>
        <p:spPr>
          <a:xfrm>
            <a:off x="5208668" y="6209516"/>
            <a:ext cx="1519918" cy="111540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November 1932: Reichstag elections</a:t>
            </a:r>
            <a:endParaRPr/>
          </a:p>
        </p:txBody>
      </p:sp>
      <p:sp>
        <p:nvSpPr>
          <p:cNvPr id="183" name="Google Shape;183;p2"/>
          <p:cNvSpPr txBox="1"/>
          <p:nvPr/>
        </p:nvSpPr>
        <p:spPr>
          <a:xfrm>
            <a:off x="6905277" y="5471316"/>
            <a:ext cx="1519918" cy="36572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January 1933: Hitler is now Chancellor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2"/>
          <p:cNvSpPr/>
          <p:nvPr/>
        </p:nvSpPr>
        <p:spPr>
          <a:xfrm>
            <a:off x="4098483" y="8587837"/>
            <a:ext cx="2882732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of the following was the more important reason why Hitler became Chancellor in 1933?</a:t>
            </a:r>
            <a:endParaRPr/>
          </a:p>
          <a:p>
            <a:pPr marL="171450" marR="0" lvl="0" indent="-17145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Nazi electoral success</a:t>
            </a:r>
            <a:endParaRPr/>
          </a:p>
          <a:p>
            <a:pPr marL="171450" marR="0" lvl="0" indent="-17145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Von Papen/Hindenburg deal</a:t>
            </a:r>
            <a:endParaRPr/>
          </a:p>
          <a:p>
            <a:pPr marL="171450" marR="0" lvl="0" indent="-17145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your answer with reference to both events. </a:t>
            </a:r>
            <a:endParaRPr sz="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2"/>
          <p:cNvSpPr/>
          <p:nvPr/>
        </p:nvSpPr>
        <p:spPr>
          <a:xfrm>
            <a:off x="1181831" y="8557933"/>
            <a:ext cx="2767885" cy="1487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of the following was the more important reason why the Nazis became more popular:</a:t>
            </a:r>
            <a:endParaRPr/>
          </a:p>
          <a:p>
            <a:pPr marL="171450" marR="0" lvl="0" indent="-17145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Fear of communists</a:t>
            </a:r>
            <a:endParaRPr/>
          </a:p>
          <a:p>
            <a:pPr marL="171450" marR="0" lvl="0" indent="-17145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appeal of Hitler and the Nazi Party?</a:t>
            </a:r>
            <a:endParaRPr/>
          </a:p>
          <a:p>
            <a:pPr marL="0" marR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your answer with reference to both events.</a:t>
            </a:r>
            <a:endParaRPr/>
          </a:p>
          <a:p>
            <a:pPr marL="0" marR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b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2"/>
          <p:cNvSpPr txBox="1"/>
          <p:nvPr/>
        </p:nvSpPr>
        <p:spPr>
          <a:xfrm>
            <a:off x="8706025" y="7760705"/>
            <a:ext cx="1519918" cy="69929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</a:t>
            </a:r>
            <a:r>
              <a:rPr lang="en-GB" sz="800" b="1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July 1933: Reichskonkordat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2"/>
          <p:cNvSpPr/>
          <p:nvPr/>
        </p:nvSpPr>
        <p:spPr>
          <a:xfrm rot="-5400000">
            <a:off x="2826918" y="-112344"/>
            <a:ext cx="1636700" cy="293786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Great Depression</a:t>
            </a:r>
            <a:endParaRPr/>
          </a:p>
        </p:txBody>
      </p:sp>
      <p:sp>
        <p:nvSpPr>
          <p:cNvPr id="188" name="Google Shape;188;p2"/>
          <p:cNvSpPr/>
          <p:nvPr/>
        </p:nvSpPr>
        <p:spPr>
          <a:xfrm>
            <a:off x="7200486" y="8585537"/>
            <a:ext cx="2882732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of the following was the more important reason why Hitler became a Dictator?</a:t>
            </a:r>
            <a:endParaRPr/>
          </a:p>
          <a:p>
            <a:pPr marL="171450" marR="0" lvl="0" indent="-17145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Reichstag Fire</a:t>
            </a:r>
            <a:endParaRPr/>
          </a:p>
          <a:p>
            <a:pPr marL="171450" marR="0" lvl="0" indent="-17145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Night of the Long Knives</a:t>
            </a:r>
            <a:endParaRPr/>
          </a:p>
          <a:p>
            <a:pPr marL="171450" marR="0" lvl="0" indent="-171450" algn="l" rtl="0"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Explain your answer with reference to both events. </a:t>
            </a:r>
            <a:endParaRPr sz="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"/>
          <p:cNvSpPr/>
          <p:nvPr/>
        </p:nvSpPr>
        <p:spPr>
          <a:xfrm>
            <a:off x="1458410" y="2210765"/>
            <a:ext cx="3646025" cy="324091"/>
          </a:xfrm>
          <a:custGeom>
            <a:avLst/>
            <a:gdLst/>
            <a:ahLst/>
            <a:cxnLst/>
            <a:rect l="l" t="t" r="r" b="b"/>
            <a:pathLst>
              <a:path w="3646025" h="324091" extrusionOk="0">
                <a:moveTo>
                  <a:pt x="0" y="324091"/>
                </a:moveTo>
                <a:lnTo>
                  <a:pt x="104172" y="23149"/>
                </a:lnTo>
                <a:lnTo>
                  <a:pt x="2060294" y="0"/>
                </a:lnTo>
                <a:lnTo>
                  <a:pt x="3646025" y="324091"/>
                </a:lnTo>
                <a:lnTo>
                  <a:pt x="0" y="324091"/>
                </a:lnTo>
                <a:close/>
              </a:path>
            </a:pathLst>
          </a:custGeom>
          <a:solidFill>
            <a:srgbClr val="FBE4D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3"/>
          <p:cNvSpPr/>
          <p:nvPr/>
        </p:nvSpPr>
        <p:spPr>
          <a:xfrm>
            <a:off x="2465363" y="2687804"/>
            <a:ext cx="2626930" cy="6022907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3"/>
          <p:cNvSpPr/>
          <p:nvPr/>
        </p:nvSpPr>
        <p:spPr>
          <a:xfrm>
            <a:off x="9289092" y="2170981"/>
            <a:ext cx="3490727" cy="6518331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3"/>
          <p:cNvSpPr/>
          <p:nvPr/>
        </p:nvSpPr>
        <p:spPr>
          <a:xfrm>
            <a:off x="3727048" y="2199190"/>
            <a:ext cx="5521124" cy="324091"/>
          </a:xfrm>
          <a:custGeom>
            <a:avLst/>
            <a:gdLst/>
            <a:ahLst/>
            <a:cxnLst/>
            <a:rect l="l" t="t" r="r" b="b"/>
            <a:pathLst>
              <a:path w="5521124" h="324091" extrusionOk="0">
                <a:moveTo>
                  <a:pt x="0" y="0"/>
                </a:moveTo>
                <a:lnTo>
                  <a:pt x="1481560" y="324091"/>
                </a:lnTo>
                <a:lnTo>
                  <a:pt x="5521124" y="324091"/>
                </a:lnTo>
                <a:lnTo>
                  <a:pt x="5521124" y="23149"/>
                </a:lnTo>
                <a:lnTo>
                  <a:pt x="0" y="0"/>
                </a:lnTo>
                <a:close/>
              </a:path>
            </a:pathLst>
          </a:cu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3"/>
          <p:cNvSpPr/>
          <p:nvPr/>
        </p:nvSpPr>
        <p:spPr>
          <a:xfrm>
            <a:off x="5215863" y="2520110"/>
            <a:ext cx="4026501" cy="6169199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3"/>
          <p:cNvSpPr/>
          <p:nvPr/>
        </p:nvSpPr>
        <p:spPr>
          <a:xfrm rot="-5400000">
            <a:off x="11690050" y="1061989"/>
            <a:ext cx="1636700" cy="586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Death of Hitler</a:t>
            </a:r>
            <a:endParaRPr/>
          </a:p>
        </p:txBody>
      </p:sp>
      <p:sp>
        <p:nvSpPr>
          <p:cNvPr id="199" name="Google Shape;199;p3"/>
          <p:cNvSpPr/>
          <p:nvPr/>
        </p:nvSpPr>
        <p:spPr>
          <a:xfrm rot="-5400000">
            <a:off x="1744803" y="396259"/>
            <a:ext cx="1636700" cy="1937604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Establishment of Dictatorship</a:t>
            </a:r>
            <a:endParaRPr/>
          </a:p>
        </p:txBody>
      </p:sp>
      <p:sp>
        <p:nvSpPr>
          <p:cNvPr id="200" name="Google Shape;200;p3"/>
          <p:cNvSpPr/>
          <p:nvPr/>
        </p:nvSpPr>
        <p:spPr>
          <a:xfrm>
            <a:off x="1448094" y="2535561"/>
            <a:ext cx="3656878" cy="2626748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3"/>
          <p:cNvSpPr txBox="1"/>
          <p:nvPr/>
        </p:nvSpPr>
        <p:spPr>
          <a:xfrm>
            <a:off x="3418309" y="2609433"/>
            <a:ext cx="1519918" cy="68332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 1935: German Labour Service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3"/>
          <p:cNvSpPr txBox="1"/>
          <p:nvPr/>
        </p:nvSpPr>
        <p:spPr>
          <a:xfrm>
            <a:off x="5353915" y="3987488"/>
            <a:ext cx="1519918" cy="106497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December 1936: Hitler Youth Compulsory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3"/>
          <p:cNvSpPr txBox="1"/>
          <p:nvPr/>
        </p:nvSpPr>
        <p:spPr>
          <a:xfrm>
            <a:off x="1590981" y="3612691"/>
            <a:ext cx="1519918" cy="68332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April 1933: Establishment of Gestapo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3"/>
          <p:cNvSpPr txBox="1"/>
          <p:nvPr/>
        </p:nvSpPr>
        <p:spPr>
          <a:xfrm>
            <a:off x="1590981" y="4330733"/>
            <a:ext cx="1519918" cy="74503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 1933 German Labour Front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3"/>
          <p:cNvSpPr txBox="1"/>
          <p:nvPr/>
        </p:nvSpPr>
        <p:spPr>
          <a:xfrm>
            <a:off x="5342049" y="2534542"/>
            <a:ext cx="1519918" cy="111540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August 1936: Berlin Olympics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6" name="Google Shape;206;p3"/>
          <p:cNvCxnSpPr/>
          <p:nvPr/>
        </p:nvCxnSpPr>
        <p:spPr>
          <a:xfrm rot="10800000">
            <a:off x="1569504" y="521882"/>
            <a:ext cx="0" cy="1698288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07" name="Google Shape;207;p3"/>
          <p:cNvCxnSpPr/>
          <p:nvPr/>
        </p:nvCxnSpPr>
        <p:spPr>
          <a:xfrm>
            <a:off x="1569504" y="2207643"/>
            <a:ext cx="112180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08" name="Google Shape;208;p3"/>
          <p:cNvSpPr/>
          <p:nvPr/>
        </p:nvSpPr>
        <p:spPr>
          <a:xfrm>
            <a:off x="1556428" y="0"/>
            <a:ext cx="1975530" cy="505838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Coordination </a:t>
            </a:r>
            <a:endParaRPr/>
          </a:p>
        </p:txBody>
      </p:sp>
      <p:sp>
        <p:nvSpPr>
          <p:cNvPr id="209" name="Google Shape;209;p3"/>
          <p:cNvSpPr/>
          <p:nvPr/>
        </p:nvSpPr>
        <p:spPr>
          <a:xfrm>
            <a:off x="3531958" y="0"/>
            <a:ext cx="5737686" cy="505838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Nazi Dictatorship</a:t>
            </a:r>
            <a:endParaRPr/>
          </a:p>
        </p:txBody>
      </p:sp>
      <p:sp>
        <p:nvSpPr>
          <p:cNvPr id="210" name="Google Shape;210;p3"/>
          <p:cNvSpPr/>
          <p:nvPr/>
        </p:nvSpPr>
        <p:spPr>
          <a:xfrm>
            <a:off x="9269644" y="0"/>
            <a:ext cx="3454052" cy="505838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Second World War</a:t>
            </a:r>
            <a:endParaRPr/>
          </a:p>
        </p:txBody>
      </p:sp>
      <p:sp>
        <p:nvSpPr>
          <p:cNvPr id="211" name="Google Shape;211;p3"/>
          <p:cNvSpPr txBox="1"/>
          <p:nvPr/>
        </p:nvSpPr>
        <p:spPr>
          <a:xfrm>
            <a:off x="1310522" y="2223847"/>
            <a:ext cx="78634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1933</a:t>
            </a:r>
            <a:endParaRPr/>
          </a:p>
        </p:txBody>
      </p:sp>
      <p:sp>
        <p:nvSpPr>
          <p:cNvPr id="212" name="Google Shape;212;p3"/>
          <p:cNvSpPr txBox="1"/>
          <p:nvPr/>
        </p:nvSpPr>
        <p:spPr>
          <a:xfrm>
            <a:off x="8981395" y="2244306"/>
            <a:ext cx="576498" cy="28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1939</a:t>
            </a:r>
            <a:endParaRPr/>
          </a:p>
        </p:txBody>
      </p:sp>
      <p:sp>
        <p:nvSpPr>
          <p:cNvPr id="213" name="Google Shape;213;p3"/>
          <p:cNvSpPr txBox="1"/>
          <p:nvPr/>
        </p:nvSpPr>
        <p:spPr>
          <a:xfrm>
            <a:off x="12299647" y="2219845"/>
            <a:ext cx="576498" cy="28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1945</a:t>
            </a:r>
            <a:endParaRPr/>
          </a:p>
        </p:txBody>
      </p:sp>
      <p:sp>
        <p:nvSpPr>
          <p:cNvPr id="214" name="Google Shape;214;p3"/>
          <p:cNvSpPr txBox="1"/>
          <p:nvPr/>
        </p:nvSpPr>
        <p:spPr>
          <a:xfrm>
            <a:off x="4860783" y="2196430"/>
            <a:ext cx="576498" cy="28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1936</a:t>
            </a:r>
            <a:endParaRPr/>
          </a:p>
        </p:txBody>
      </p:sp>
      <p:sp>
        <p:nvSpPr>
          <p:cNvPr id="215" name="Google Shape;215;p3"/>
          <p:cNvSpPr txBox="1"/>
          <p:nvPr/>
        </p:nvSpPr>
        <p:spPr>
          <a:xfrm>
            <a:off x="2355612" y="2206207"/>
            <a:ext cx="576498" cy="28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216" name="Google Shape;216;p3"/>
          <p:cNvSpPr/>
          <p:nvPr/>
        </p:nvSpPr>
        <p:spPr>
          <a:xfrm>
            <a:off x="903937" y="479587"/>
            <a:ext cx="665567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Success</a:t>
            </a:r>
            <a:endParaRPr/>
          </a:p>
        </p:txBody>
      </p:sp>
      <p:sp>
        <p:nvSpPr>
          <p:cNvPr id="217" name="Google Shape;217;p3"/>
          <p:cNvSpPr/>
          <p:nvPr/>
        </p:nvSpPr>
        <p:spPr>
          <a:xfrm>
            <a:off x="928334" y="2017789"/>
            <a:ext cx="61632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Failure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3"/>
          <p:cNvSpPr txBox="1"/>
          <p:nvPr/>
        </p:nvSpPr>
        <p:spPr>
          <a:xfrm rot="-5400000">
            <a:off x="-2540216" y="2561998"/>
            <a:ext cx="5493327" cy="369332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Part three: The experiences of Germans under the Nazis</a:t>
            </a:r>
            <a:endParaRPr/>
          </a:p>
        </p:txBody>
      </p:sp>
      <p:sp>
        <p:nvSpPr>
          <p:cNvPr id="219" name="Google Shape;219;p3"/>
          <p:cNvSpPr txBox="1"/>
          <p:nvPr/>
        </p:nvSpPr>
        <p:spPr>
          <a:xfrm>
            <a:off x="1590981" y="2566885"/>
            <a:ext cx="1519918" cy="99482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April 1933: Boycott of Jewish Shops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3"/>
          <p:cNvSpPr txBox="1"/>
          <p:nvPr/>
        </p:nvSpPr>
        <p:spPr>
          <a:xfrm>
            <a:off x="479777" y="5305547"/>
            <a:ext cx="1875835" cy="3154710"/>
          </a:xfrm>
          <a:prstGeom prst="rect">
            <a:avLst/>
          </a:prstGeom>
          <a:noFill/>
          <a:ln w="12700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Tasks</a:t>
            </a:r>
            <a:endParaRPr/>
          </a:p>
          <a:p>
            <a:pPr marL="228600" marR="0" lvl="0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Fill in the missing events for each white box</a:t>
            </a:r>
            <a:endParaRPr/>
          </a:p>
          <a:p>
            <a:pPr marL="228600" marR="0" lvl="0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Fill out the detail for the different organisations/groups in the three time eras of Nazi Germany</a:t>
            </a:r>
            <a:endParaRPr/>
          </a:p>
          <a:p>
            <a:pPr marL="228600" marR="0" lvl="0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the “fortune chart” to chart the success of these groups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33363" marR="0" lvl="0" indent="-233363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◻"/>
            </a:pP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Nazi Party</a:t>
            </a:r>
            <a:endParaRPr/>
          </a:p>
          <a:p>
            <a:pPr marL="233363" marR="0" lvl="0" indent="-233363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◻"/>
            </a:pP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Workers</a:t>
            </a:r>
            <a:endParaRPr/>
          </a:p>
          <a:p>
            <a:pPr marL="233363" marR="0" lvl="0" indent="-233363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◻"/>
            </a:pP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Women</a:t>
            </a:r>
            <a:endParaRPr/>
          </a:p>
          <a:p>
            <a:pPr marL="233363" marR="0" lvl="0" indent="-233363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◻"/>
            </a:pP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Youth</a:t>
            </a:r>
            <a:endParaRPr/>
          </a:p>
          <a:p>
            <a:pPr marL="233363" marR="0" lvl="0" indent="-233363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Noto Sans Symbols"/>
              <a:buChar char="◻"/>
            </a:pP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Jews</a:t>
            </a:r>
            <a:endParaRPr/>
          </a:p>
          <a:p>
            <a:pPr marL="0" marR="0" lvl="0" indent="0" algn="l" rtl="0">
              <a:spcBef>
                <a:spcPts val="200"/>
              </a:spcBef>
              <a:spcAft>
                <a:spcPts val="0"/>
              </a:spcAft>
              <a:buNone/>
            </a:pP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lang="en-GB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 the 12 mark essay questions using the timeline</a:t>
            </a:r>
            <a:endParaRPr sz="1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3"/>
          <p:cNvSpPr txBox="1"/>
          <p:nvPr/>
        </p:nvSpPr>
        <p:spPr>
          <a:xfrm rot="-5400000">
            <a:off x="-1841379" y="7362598"/>
            <a:ext cx="4107876" cy="369332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Germany: Democracy &amp; Dictatorship</a:t>
            </a:r>
            <a:endParaRPr/>
          </a:p>
        </p:txBody>
      </p:sp>
      <p:sp>
        <p:nvSpPr>
          <p:cNvPr id="222" name="Google Shape;222;p3"/>
          <p:cNvSpPr txBox="1"/>
          <p:nvPr/>
        </p:nvSpPr>
        <p:spPr>
          <a:xfrm>
            <a:off x="3401809" y="3366424"/>
            <a:ext cx="1519918" cy="69412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 1935 Nuremburg Laws 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3"/>
          <p:cNvSpPr/>
          <p:nvPr/>
        </p:nvSpPr>
        <p:spPr>
          <a:xfrm>
            <a:off x="7178516" y="2525193"/>
            <a:ext cx="1519918" cy="110948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1936: Reich Church</a:t>
            </a:r>
            <a:endParaRPr/>
          </a:p>
        </p:txBody>
      </p:sp>
      <p:sp>
        <p:nvSpPr>
          <p:cNvPr id="224" name="Google Shape;224;p3"/>
          <p:cNvSpPr/>
          <p:nvPr/>
        </p:nvSpPr>
        <p:spPr>
          <a:xfrm>
            <a:off x="3418309" y="4123674"/>
            <a:ext cx="1519918" cy="69412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1935: Lebensborn</a:t>
            </a:r>
            <a:endParaRPr/>
          </a:p>
        </p:txBody>
      </p:sp>
      <p:sp>
        <p:nvSpPr>
          <p:cNvPr id="225" name="Google Shape;225;p3"/>
          <p:cNvSpPr/>
          <p:nvPr/>
        </p:nvSpPr>
        <p:spPr>
          <a:xfrm>
            <a:off x="7178516" y="3964414"/>
            <a:ext cx="1519918" cy="106497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1938: Kristallnacht</a:t>
            </a:r>
            <a:endParaRPr/>
          </a:p>
        </p:txBody>
      </p:sp>
      <p:sp>
        <p:nvSpPr>
          <p:cNvPr id="226" name="Google Shape;226;p3"/>
          <p:cNvSpPr/>
          <p:nvPr/>
        </p:nvSpPr>
        <p:spPr>
          <a:xfrm>
            <a:off x="9430867" y="2439011"/>
            <a:ext cx="1519918" cy="128739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1939: Rationing introduced</a:t>
            </a:r>
            <a:endParaRPr/>
          </a:p>
        </p:txBody>
      </p:sp>
      <p:sp>
        <p:nvSpPr>
          <p:cNvPr id="227" name="Google Shape;227;p3"/>
          <p:cNvSpPr/>
          <p:nvPr/>
        </p:nvSpPr>
        <p:spPr>
          <a:xfrm>
            <a:off x="9414718" y="3834792"/>
            <a:ext cx="1519918" cy="128739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1942: Bombing of German cities</a:t>
            </a:r>
            <a:endParaRPr/>
          </a:p>
        </p:txBody>
      </p:sp>
      <p:sp>
        <p:nvSpPr>
          <p:cNvPr id="228" name="Google Shape;228;p3"/>
          <p:cNvSpPr/>
          <p:nvPr/>
        </p:nvSpPr>
        <p:spPr>
          <a:xfrm>
            <a:off x="11123139" y="2544936"/>
            <a:ext cx="1519918" cy="69347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1942: Wannsee Conference</a:t>
            </a:r>
            <a:endParaRPr/>
          </a:p>
        </p:txBody>
      </p:sp>
      <p:sp>
        <p:nvSpPr>
          <p:cNvPr id="229" name="Google Shape;229;p3"/>
          <p:cNvSpPr/>
          <p:nvPr/>
        </p:nvSpPr>
        <p:spPr>
          <a:xfrm>
            <a:off x="11123139" y="4178149"/>
            <a:ext cx="1519918" cy="77409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1944: July Bomb Plot</a:t>
            </a:r>
            <a:endParaRPr/>
          </a:p>
        </p:txBody>
      </p:sp>
      <p:sp>
        <p:nvSpPr>
          <p:cNvPr id="230" name="Google Shape;230;p3"/>
          <p:cNvSpPr/>
          <p:nvPr/>
        </p:nvSpPr>
        <p:spPr>
          <a:xfrm>
            <a:off x="11123139" y="3326804"/>
            <a:ext cx="1519918" cy="774092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1943: White Rose Group</a:t>
            </a:r>
            <a:endParaRPr/>
          </a:p>
        </p:txBody>
      </p:sp>
      <p:sp>
        <p:nvSpPr>
          <p:cNvPr id="231" name="Google Shape;231;p3"/>
          <p:cNvSpPr/>
          <p:nvPr/>
        </p:nvSpPr>
        <p:spPr>
          <a:xfrm rot="-5400000">
            <a:off x="5602901" y="-1493197"/>
            <a:ext cx="1636700" cy="5696773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Living in Nazi Germany</a:t>
            </a:r>
            <a:endParaRPr/>
          </a:p>
        </p:txBody>
      </p:sp>
      <p:sp>
        <p:nvSpPr>
          <p:cNvPr id="232" name="Google Shape;232;p3"/>
          <p:cNvSpPr/>
          <p:nvPr/>
        </p:nvSpPr>
        <p:spPr>
          <a:xfrm rot="-5400000">
            <a:off x="9935996" y="-108209"/>
            <a:ext cx="1636700" cy="2921679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Living through War</a:t>
            </a:r>
            <a:endParaRPr/>
          </a:p>
        </p:txBody>
      </p:sp>
      <p:sp>
        <p:nvSpPr>
          <p:cNvPr id="233" name="Google Shape;233;p3"/>
          <p:cNvSpPr txBox="1"/>
          <p:nvPr/>
        </p:nvSpPr>
        <p:spPr>
          <a:xfrm>
            <a:off x="2450788" y="5305547"/>
            <a:ext cx="1534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Propaganda</a:t>
            </a:r>
            <a:endParaRPr/>
          </a:p>
        </p:txBody>
      </p:sp>
      <p:sp>
        <p:nvSpPr>
          <p:cNvPr id="234" name="Google Shape;234;p3"/>
          <p:cNvSpPr txBox="1"/>
          <p:nvPr/>
        </p:nvSpPr>
        <p:spPr>
          <a:xfrm>
            <a:off x="2450788" y="5725784"/>
            <a:ext cx="1534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Terror</a:t>
            </a:r>
            <a:endParaRPr/>
          </a:p>
        </p:txBody>
      </p:sp>
      <p:sp>
        <p:nvSpPr>
          <p:cNvPr id="235" name="Google Shape;235;p3"/>
          <p:cNvSpPr txBox="1"/>
          <p:nvPr/>
        </p:nvSpPr>
        <p:spPr>
          <a:xfrm>
            <a:off x="2450788" y="6181010"/>
            <a:ext cx="1534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Workers</a:t>
            </a:r>
            <a:endParaRPr/>
          </a:p>
        </p:txBody>
      </p:sp>
      <p:sp>
        <p:nvSpPr>
          <p:cNvPr id="236" name="Google Shape;236;p3"/>
          <p:cNvSpPr txBox="1"/>
          <p:nvPr/>
        </p:nvSpPr>
        <p:spPr>
          <a:xfrm>
            <a:off x="2450788" y="6784869"/>
            <a:ext cx="1534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Women</a:t>
            </a:r>
            <a:endParaRPr/>
          </a:p>
        </p:txBody>
      </p:sp>
      <p:sp>
        <p:nvSpPr>
          <p:cNvPr id="237" name="Google Shape;237;p3"/>
          <p:cNvSpPr txBox="1"/>
          <p:nvPr/>
        </p:nvSpPr>
        <p:spPr>
          <a:xfrm>
            <a:off x="2450788" y="7386956"/>
            <a:ext cx="1534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Youth</a:t>
            </a:r>
            <a:endParaRPr/>
          </a:p>
        </p:txBody>
      </p:sp>
      <p:sp>
        <p:nvSpPr>
          <p:cNvPr id="238" name="Google Shape;238;p3"/>
          <p:cNvSpPr txBox="1"/>
          <p:nvPr/>
        </p:nvSpPr>
        <p:spPr>
          <a:xfrm>
            <a:off x="2450788" y="7896674"/>
            <a:ext cx="1534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Resistance</a:t>
            </a:r>
            <a:endParaRPr/>
          </a:p>
        </p:txBody>
      </p:sp>
      <p:sp>
        <p:nvSpPr>
          <p:cNvPr id="239" name="Google Shape;239;p3"/>
          <p:cNvSpPr txBox="1"/>
          <p:nvPr/>
        </p:nvSpPr>
        <p:spPr>
          <a:xfrm>
            <a:off x="2444805" y="8371980"/>
            <a:ext cx="1534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Outsiders</a:t>
            </a:r>
            <a:endParaRPr/>
          </a:p>
        </p:txBody>
      </p:sp>
      <p:cxnSp>
        <p:nvCxnSpPr>
          <p:cNvPr id="240" name="Google Shape;240;p3"/>
          <p:cNvCxnSpPr/>
          <p:nvPr/>
        </p:nvCxnSpPr>
        <p:spPr>
          <a:xfrm>
            <a:off x="2465363" y="5718551"/>
            <a:ext cx="1042420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241" name="Google Shape;241;p3"/>
          <p:cNvCxnSpPr/>
          <p:nvPr/>
        </p:nvCxnSpPr>
        <p:spPr>
          <a:xfrm>
            <a:off x="2451938" y="6090870"/>
            <a:ext cx="1042420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242" name="Google Shape;242;p3"/>
          <p:cNvCxnSpPr/>
          <p:nvPr/>
        </p:nvCxnSpPr>
        <p:spPr>
          <a:xfrm>
            <a:off x="2444805" y="5305547"/>
            <a:ext cx="1042420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243" name="Google Shape;243;p3"/>
          <p:cNvCxnSpPr/>
          <p:nvPr/>
        </p:nvCxnSpPr>
        <p:spPr>
          <a:xfrm>
            <a:off x="2465363" y="6588581"/>
            <a:ext cx="1042420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244" name="Google Shape;244;p3"/>
          <p:cNvCxnSpPr/>
          <p:nvPr/>
        </p:nvCxnSpPr>
        <p:spPr>
          <a:xfrm>
            <a:off x="2451938" y="7202039"/>
            <a:ext cx="1042420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245" name="Google Shape;245;p3"/>
          <p:cNvCxnSpPr/>
          <p:nvPr/>
        </p:nvCxnSpPr>
        <p:spPr>
          <a:xfrm>
            <a:off x="2444805" y="7759553"/>
            <a:ext cx="1042420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246" name="Google Shape;246;p3"/>
          <p:cNvCxnSpPr/>
          <p:nvPr/>
        </p:nvCxnSpPr>
        <p:spPr>
          <a:xfrm>
            <a:off x="2451938" y="8212912"/>
            <a:ext cx="1042420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247" name="Google Shape;247;p3"/>
          <p:cNvSpPr/>
          <p:nvPr/>
        </p:nvSpPr>
        <p:spPr>
          <a:xfrm>
            <a:off x="1646286" y="8901867"/>
            <a:ext cx="289299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of the following was more affected by Nazi policies: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Farmers and agricultural workers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Industrial and factory workers?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 your answer with reference to both events.</a:t>
            </a:r>
            <a:endParaRPr/>
          </a:p>
        </p:txBody>
      </p:sp>
      <p:sp>
        <p:nvSpPr>
          <p:cNvPr id="248" name="Google Shape;248;p3"/>
          <p:cNvSpPr/>
          <p:nvPr/>
        </p:nvSpPr>
        <p:spPr>
          <a:xfrm>
            <a:off x="9242364" y="8640895"/>
            <a:ext cx="2892993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of the following was the more important reason why resistance and opposition to Hitler was not effective: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strength of the Nazi police state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weaknesses of the protesters?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 your answer with reference to both reasons.</a:t>
            </a:r>
            <a:endParaRPr/>
          </a:p>
        </p:txBody>
      </p:sp>
      <p:sp>
        <p:nvSpPr>
          <p:cNvPr id="249" name="Google Shape;249;p3"/>
          <p:cNvSpPr/>
          <p:nvPr/>
        </p:nvSpPr>
        <p:spPr>
          <a:xfrm>
            <a:off x="5183741" y="8819775"/>
            <a:ext cx="2892993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of the following groups of people were more affected by Nazi policies between the years 1933-1945: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Workers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Young people?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 your answer with reference to both events.</a:t>
            </a:r>
            <a:endParaRPr/>
          </a:p>
        </p:txBody>
      </p:sp>
      <p:sp>
        <p:nvSpPr>
          <p:cNvPr id="250" name="Google Shape;250;p3"/>
          <p:cNvSpPr txBox="1"/>
          <p:nvPr/>
        </p:nvSpPr>
        <p:spPr>
          <a:xfrm>
            <a:off x="3164162" y="2201862"/>
            <a:ext cx="78634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1935</a:t>
            </a:r>
            <a:endParaRPr sz="1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1055</Words>
  <Application>Microsoft Office PowerPoint</Application>
  <PresentationFormat>A3 Paper (297x420 mm)</PresentationFormat>
  <Paragraphs>267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Noto Sans Symbols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Beale</dc:creator>
  <cp:lastModifiedBy>Gareth Jones</cp:lastModifiedBy>
  <cp:revision>1</cp:revision>
  <dcterms:created xsi:type="dcterms:W3CDTF">2022-05-22T17:18:15Z</dcterms:created>
  <dcterms:modified xsi:type="dcterms:W3CDTF">2023-03-17T12:33:08Z</dcterms:modified>
</cp:coreProperties>
</file>