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465" r:id="rId5"/>
    <p:sldId id="256" r:id="rId6"/>
    <p:sldId id="258" r:id="rId7"/>
    <p:sldId id="462" r:id="rId8"/>
    <p:sldId id="257" r:id="rId9"/>
    <p:sldId id="262" r:id="rId10"/>
    <p:sldId id="387" r:id="rId11"/>
    <p:sldId id="263" r:id="rId12"/>
    <p:sldId id="368" r:id="rId13"/>
    <p:sldId id="264" r:id="rId14"/>
    <p:sldId id="369" r:id="rId15"/>
    <p:sldId id="370" r:id="rId16"/>
    <p:sldId id="371" r:id="rId17"/>
    <p:sldId id="372" r:id="rId18"/>
    <p:sldId id="373" r:id="rId19"/>
    <p:sldId id="463" r:id="rId20"/>
    <p:sldId id="388" r:id="rId21"/>
    <p:sldId id="374" r:id="rId22"/>
    <p:sldId id="390" r:id="rId23"/>
    <p:sldId id="391" r:id="rId24"/>
    <p:sldId id="392" r:id="rId25"/>
    <p:sldId id="270" r:id="rId26"/>
    <p:sldId id="271" r:id="rId27"/>
    <p:sldId id="295" r:id="rId28"/>
    <p:sldId id="464" r:id="rId29"/>
    <p:sldId id="296" r:id="rId30"/>
    <p:sldId id="299" r:id="rId31"/>
    <p:sldId id="311" r:id="rId32"/>
    <p:sldId id="405" r:id="rId33"/>
    <p:sldId id="313" r:id="rId34"/>
    <p:sldId id="308" r:id="rId35"/>
    <p:sldId id="406" r:id="rId36"/>
    <p:sldId id="404" r:id="rId37"/>
    <p:sldId id="466" r:id="rId38"/>
    <p:sldId id="319" r:id="rId39"/>
    <p:sldId id="320" r:id="rId40"/>
    <p:sldId id="46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D4944-75F2-4369-B5C7-90C0FF8FC389}" v="5" dt="2025-02-05T08:24:43.39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C. Richards" userId="a6963153-2870-4806-aee0-5cae0cd3b563" providerId="ADAL" clId="{AAED4944-75F2-4369-B5C7-90C0FF8FC389}"/>
    <pc:docChg chg="custSel addSld modSld sldOrd">
      <pc:chgData name="Mrs C. Richards" userId="a6963153-2870-4806-aee0-5cae0cd3b563" providerId="ADAL" clId="{AAED4944-75F2-4369-B5C7-90C0FF8FC389}" dt="2025-02-05T08:25:08.879" v="83" actId="20577"/>
      <pc:docMkLst>
        <pc:docMk/>
      </pc:docMkLst>
      <pc:sldChg chg="ord">
        <pc:chgData name="Mrs C. Richards" userId="a6963153-2870-4806-aee0-5cae0cd3b563" providerId="ADAL" clId="{AAED4944-75F2-4369-B5C7-90C0FF8FC389}" dt="2025-01-29T10:39:25.729" v="2"/>
        <pc:sldMkLst>
          <pc:docMk/>
          <pc:sldMk cId="248319936" sldId="262"/>
        </pc:sldMkLst>
      </pc:sldChg>
      <pc:sldChg chg="ord">
        <pc:chgData name="Mrs C. Richards" userId="a6963153-2870-4806-aee0-5cae0cd3b563" providerId="ADAL" clId="{AAED4944-75F2-4369-B5C7-90C0FF8FC389}" dt="2025-01-29T10:40:54.268" v="3"/>
        <pc:sldMkLst>
          <pc:docMk/>
          <pc:sldMk cId="3059296188" sldId="263"/>
        </pc:sldMkLst>
      </pc:sldChg>
      <pc:sldChg chg="ord">
        <pc:chgData name="Mrs C. Richards" userId="a6963153-2870-4806-aee0-5cae0cd3b563" providerId="ADAL" clId="{AAED4944-75F2-4369-B5C7-90C0FF8FC389}" dt="2025-01-29T10:35:50.735" v="0"/>
        <pc:sldMkLst>
          <pc:docMk/>
          <pc:sldMk cId="1906493263" sldId="264"/>
        </pc:sldMkLst>
      </pc:sldChg>
      <pc:sldChg chg="ord">
        <pc:chgData name="Mrs C. Richards" userId="a6963153-2870-4806-aee0-5cae0cd3b563" providerId="ADAL" clId="{AAED4944-75F2-4369-B5C7-90C0FF8FC389}" dt="2025-01-29T10:43:49.754" v="5"/>
        <pc:sldMkLst>
          <pc:docMk/>
          <pc:sldMk cId="1127880520" sldId="311"/>
        </pc:sldMkLst>
      </pc:sldChg>
      <pc:sldChg chg="ord">
        <pc:chgData name="Mrs C. Richards" userId="a6963153-2870-4806-aee0-5cae0cd3b563" providerId="ADAL" clId="{AAED4944-75F2-4369-B5C7-90C0FF8FC389}" dt="2025-01-29T10:43:49.754" v="5"/>
        <pc:sldMkLst>
          <pc:docMk/>
          <pc:sldMk cId="2755734348" sldId="313"/>
        </pc:sldMkLst>
      </pc:sldChg>
      <pc:sldChg chg="add">
        <pc:chgData name="Mrs C. Richards" userId="a6963153-2870-4806-aee0-5cae0cd3b563" providerId="ADAL" clId="{AAED4944-75F2-4369-B5C7-90C0FF8FC389}" dt="2025-01-29T10:50:17.316" v="7"/>
        <pc:sldMkLst>
          <pc:docMk/>
          <pc:sldMk cId="2473746458" sldId="319"/>
        </pc:sldMkLst>
      </pc:sldChg>
      <pc:sldChg chg="ord">
        <pc:chgData name="Mrs C. Richards" userId="a6963153-2870-4806-aee0-5cae0cd3b563" providerId="ADAL" clId="{AAED4944-75F2-4369-B5C7-90C0FF8FC389}" dt="2025-01-29T10:40:54.268" v="3"/>
        <pc:sldMkLst>
          <pc:docMk/>
          <pc:sldMk cId="4254108448" sldId="368"/>
        </pc:sldMkLst>
      </pc:sldChg>
      <pc:sldChg chg="ord">
        <pc:chgData name="Mrs C. Richards" userId="a6963153-2870-4806-aee0-5cae0cd3b563" providerId="ADAL" clId="{AAED4944-75F2-4369-B5C7-90C0FF8FC389}" dt="2025-01-29T10:35:50.735" v="0"/>
        <pc:sldMkLst>
          <pc:docMk/>
          <pc:sldMk cId="1174085735" sldId="369"/>
        </pc:sldMkLst>
      </pc:sldChg>
      <pc:sldChg chg="ord">
        <pc:chgData name="Mrs C. Richards" userId="a6963153-2870-4806-aee0-5cae0cd3b563" providerId="ADAL" clId="{AAED4944-75F2-4369-B5C7-90C0FF8FC389}" dt="2025-01-29T10:41:49.656" v="4"/>
        <pc:sldMkLst>
          <pc:docMk/>
          <pc:sldMk cId="4191382444" sldId="370"/>
        </pc:sldMkLst>
      </pc:sldChg>
      <pc:sldChg chg="ord">
        <pc:chgData name="Mrs C. Richards" userId="a6963153-2870-4806-aee0-5cae0cd3b563" providerId="ADAL" clId="{AAED4944-75F2-4369-B5C7-90C0FF8FC389}" dt="2025-01-29T10:41:49.656" v="4"/>
        <pc:sldMkLst>
          <pc:docMk/>
          <pc:sldMk cId="3439134429" sldId="371"/>
        </pc:sldMkLst>
      </pc:sldChg>
      <pc:sldChg chg="ord">
        <pc:chgData name="Mrs C. Richards" userId="a6963153-2870-4806-aee0-5cae0cd3b563" providerId="ADAL" clId="{AAED4944-75F2-4369-B5C7-90C0FF8FC389}" dt="2025-01-29T10:41:49.656" v="4"/>
        <pc:sldMkLst>
          <pc:docMk/>
          <pc:sldMk cId="550493141" sldId="372"/>
        </pc:sldMkLst>
      </pc:sldChg>
      <pc:sldChg chg="ord">
        <pc:chgData name="Mrs C. Richards" userId="a6963153-2870-4806-aee0-5cae0cd3b563" providerId="ADAL" clId="{AAED4944-75F2-4369-B5C7-90C0FF8FC389}" dt="2025-01-29T10:39:07.975" v="1"/>
        <pc:sldMkLst>
          <pc:docMk/>
          <pc:sldMk cId="2260769234" sldId="373"/>
        </pc:sldMkLst>
      </pc:sldChg>
      <pc:sldChg chg="ord">
        <pc:chgData name="Mrs C. Richards" userId="a6963153-2870-4806-aee0-5cae0cd3b563" providerId="ADAL" clId="{AAED4944-75F2-4369-B5C7-90C0FF8FC389}" dt="2025-01-29T10:39:07.975" v="1"/>
        <pc:sldMkLst>
          <pc:docMk/>
          <pc:sldMk cId="2667540548" sldId="374"/>
        </pc:sldMkLst>
      </pc:sldChg>
      <pc:sldChg chg="ord">
        <pc:chgData name="Mrs C. Richards" userId="a6963153-2870-4806-aee0-5cae0cd3b563" providerId="ADAL" clId="{AAED4944-75F2-4369-B5C7-90C0FF8FC389}" dt="2025-01-29T10:39:25.729" v="2"/>
        <pc:sldMkLst>
          <pc:docMk/>
          <pc:sldMk cId="1893331019" sldId="387"/>
        </pc:sldMkLst>
      </pc:sldChg>
      <pc:sldChg chg="ord">
        <pc:chgData name="Mrs C. Richards" userId="a6963153-2870-4806-aee0-5cae0cd3b563" providerId="ADAL" clId="{AAED4944-75F2-4369-B5C7-90C0FF8FC389}" dt="2025-01-29T10:39:07.975" v="1"/>
        <pc:sldMkLst>
          <pc:docMk/>
          <pc:sldMk cId="2108419123" sldId="388"/>
        </pc:sldMkLst>
      </pc:sldChg>
      <pc:sldChg chg="ord">
        <pc:chgData name="Mrs C. Richards" userId="a6963153-2870-4806-aee0-5cae0cd3b563" providerId="ADAL" clId="{AAED4944-75F2-4369-B5C7-90C0FF8FC389}" dt="2025-01-29T10:39:07.975" v="1"/>
        <pc:sldMkLst>
          <pc:docMk/>
          <pc:sldMk cId="187622982" sldId="390"/>
        </pc:sldMkLst>
      </pc:sldChg>
      <pc:sldChg chg="ord">
        <pc:chgData name="Mrs C. Richards" userId="a6963153-2870-4806-aee0-5cae0cd3b563" providerId="ADAL" clId="{AAED4944-75F2-4369-B5C7-90C0FF8FC389}" dt="2025-01-29T10:39:07.975" v="1"/>
        <pc:sldMkLst>
          <pc:docMk/>
          <pc:sldMk cId="3814431988" sldId="391"/>
        </pc:sldMkLst>
      </pc:sldChg>
      <pc:sldChg chg="ord">
        <pc:chgData name="Mrs C. Richards" userId="a6963153-2870-4806-aee0-5cae0cd3b563" providerId="ADAL" clId="{AAED4944-75F2-4369-B5C7-90C0FF8FC389}" dt="2025-01-29T10:39:07.975" v="1"/>
        <pc:sldMkLst>
          <pc:docMk/>
          <pc:sldMk cId="3282586298" sldId="392"/>
        </pc:sldMkLst>
      </pc:sldChg>
      <pc:sldChg chg="ord">
        <pc:chgData name="Mrs C. Richards" userId="a6963153-2870-4806-aee0-5cae0cd3b563" providerId="ADAL" clId="{AAED4944-75F2-4369-B5C7-90C0FF8FC389}" dt="2025-01-29T10:43:49.754" v="5"/>
        <pc:sldMkLst>
          <pc:docMk/>
          <pc:sldMk cId="16093019" sldId="405"/>
        </pc:sldMkLst>
      </pc:sldChg>
      <pc:sldChg chg="ord">
        <pc:chgData name="Mrs C. Richards" userId="a6963153-2870-4806-aee0-5cae0cd3b563" providerId="ADAL" clId="{AAED4944-75F2-4369-B5C7-90C0FF8FC389}" dt="2025-01-29T10:39:07.975" v="1"/>
        <pc:sldMkLst>
          <pc:docMk/>
          <pc:sldMk cId="1621301356" sldId="463"/>
        </pc:sldMkLst>
      </pc:sldChg>
      <pc:sldChg chg="ord">
        <pc:chgData name="Mrs C. Richards" userId="a6963153-2870-4806-aee0-5cae0cd3b563" providerId="ADAL" clId="{AAED4944-75F2-4369-B5C7-90C0FF8FC389}" dt="2025-01-29T10:46:10.487" v="6"/>
        <pc:sldMkLst>
          <pc:docMk/>
          <pc:sldMk cId="1473356883" sldId="465"/>
        </pc:sldMkLst>
      </pc:sldChg>
      <pc:sldChg chg="delSp modSp new mod">
        <pc:chgData name="Mrs C. Richards" userId="a6963153-2870-4806-aee0-5cae0cd3b563" providerId="ADAL" clId="{AAED4944-75F2-4369-B5C7-90C0FF8FC389}" dt="2025-02-05T08:25:08.879" v="83" actId="20577"/>
        <pc:sldMkLst>
          <pc:docMk/>
          <pc:sldMk cId="2462426148" sldId="466"/>
        </pc:sldMkLst>
        <pc:spChg chg="mod">
          <ac:chgData name="Mrs C. Richards" userId="a6963153-2870-4806-aee0-5cae0cd3b563" providerId="ADAL" clId="{AAED4944-75F2-4369-B5C7-90C0FF8FC389}" dt="2025-02-05T08:23:43.798" v="49" actId="207"/>
          <ac:spMkLst>
            <pc:docMk/>
            <pc:sldMk cId="2462426148" sldId="466"/>
            <ac:spMk id="2" creationId="{C7F596C8-A49F-811E-7563-193CDAEB4E12}"/>
          </ac:spMkLst>
        </pc:spChg>
        <pc:spChg chg="mod">
          <ac:chgData name="Mrs C. Richards" userId="a6963153-2870-4806-aee0-5cae0cd3b563" providerId="ADAL" clId="{AAED4944-75F2-4369-B5C7-90C0FF8FC389}" dt="2025-02-05T08:25:08.879" v="83" actId="20577"/>
          <ac:spMkLst>
            <pc:docMk/>
            <pc:sldMk cId="2462426148" sldId="466"/>
            <ac:spMk id="3" creationId="{E4E4D1A6-2CC1-D5B4-0965-7B903C53C548}"/>
          </ac:spMkLst>
        </pc:spChg>
        <pc:spChg chg="del mod">
          <ac:chgData name="Mrs C. Richards" userId="a6963153-2870-4806-aee0-5cae0cd3b563" providerId="ADAL" clId="{AAED4944-75F2-4369-B5C7-90C0FF8FC389}" dt="2025-02-05T08:24:56.849" v="79" actId="478"/>
          <ac:spMkLst>
            <pc:docMk/>
            <pc:sldMk cId="2462426148" sldId="466"/>
            <ac:spMk id="4" creationId="{0E69D5AA-C3EC-3A90-1A0A-F82AF6DB6935}"/>
          </ac:spMkLst>
        </pc:spChg>
      </pc:sldChg>
    </pc:docChg>
  </pc:docChgLst>
  <pc:docChgLst>
    <pc:chgData name="Mrs C. Richards" userId="7810eb35-87ef-48ca-a9c4-55b030209ddc" providerId="ADAL" clId="{6E21B753-1D51-4D41-AD0A-2158C8DE0A00}"/>
    <pc:docChg chg="custSel addSld delSld modSld">
      <pc:chgData name="Mrs C. Richards" userId="7810eb35-87ef-48ca-a9c4-55b030209ddc" providerId="ADAL" clId="{6E21B753-1D51-4D41-AD0A-2158C8DE0A00}" dt="2025-01-23T09:08:35.773" v="163" actId="1076"/>
      <pc:docMkLst>
        <pc:docMk/>
      </pc:docMkLst>
      <pc:sldChg chg="addSp delSp modSp">
        <pc:chgData name="Mrs C. Richards" userId="7810eb35-87ef-48ca-a9c4-55b030209ddc" providerId="ADAL" clId="{6E21B753-1D51-4D41-AD0A-2158C8DE0A00}" dt="2025-01-21T10:21:55.529" v="11" actId="403"/>
        <pc:sldMkLst>
          <pc:docMk/>
          <pc:sldMk cId="1077034206" sldId="258"/>
        </pc:sldMkLst>
        <pc:graphicFrameChg chg="add mod modGraphic">
          <ac:chgData name="Mrs C. Richards" userId="7810eb35-87ef-48ca-a9c4-55b030209ddc" providerId="ADAL" clId="{6E21B753-1D51-4D41-AD0A-2158C8DE0A00}" dt="2025-01-21T10:21:55.529" v="11" actId="403"/>
          <ac:graphicFrameMkLst>
            <pc:docMk/>
            <pc:sldMk cId="1077034206" sldId="258"/>
            <ac:graphicFrameMk id="3" creationId="{4BF31C6B-92F5-4DE3-90DD-772938348A96}"/>
          </ac:graphicFrameMkLst>
        </pc:graphicFrameChg>
      </pc:sldChg>
      <pc:sldChg chg="addSp modSp">
        <pc:chgData name="Mrs C. Richards" userId="7810eb35-87ef-48ca-a9c4-55b030209ddc" providerId="ADAL" clId="{6E21B753-1D51-4D41-AD0A-2158C8DE0A00}" dt="2025-01-23T08:14:14.919" v="149" actId="207"/>
        <pc:sldMkLst>
          <pc:docMk/>
          <pc:sldMk cId="2260769234" sldId="373"/>
        </pc:sldMkLst>
        <pc:spChg chg="mod">
          <ac:chgData name="Mrs C. Richards" userId="7810eb35-87ef-48ca-a9c4-55b030209ddc" providerId="ADAL" clId="{6E21B753-1D51-4D41-AD0A-2158C8DE0A00}" dt="2025-01-23T08:12:33.930" v="17" actId="1076"/>
          <ac:spMkLst>
            <pc:docMk/>
            <pc:sldMk cId="2260769234" sldId="373"/>
            <ac:spMk id="2" creationId="{00000000-0000-0000-0000-000000000000}"/>
          </ac:spMkLst>
        </pc:spChg>
        <pc:spChg chg="add mod">
          <ac:chgData name="Mrs C. Richards" userId="7810eb35-87ef-48ca-a9c4-55b030209ddc" providerId="ADAL" clId="{6E21B753-1D51-4D41-AD0A-2158C8DE0A00}" dt="2025-01-23T08:14:14.919" v="149" actId="207"/>
          <ac:spMkLst>
            <pc:docMk/>
            <pc:sldMk cId="2260769234" sldId="373"/>
            <ac:spMk id="4" creationId="{8DEB09E2-582E-4A8E-9732-02FDE66F9257}"/>
          </ac:spMkLst>
        </pc:spChg>
        <pc:spChg chg="add mod">
          <ac:chgData name="Mrs C. Richards" userId="7810eb35-87ef-48ca-a9c4-55b030209ddc" providerId="ADAL" clId="{6E21B753-1D51-4D41-AD0A-2158C8DE0A00}" dt="2025-01-23T08:13:19.531" v="24" actId="122"/>
          <ac:spMkLst>
            <pc:docMk/>
            <pc:sldMk cId="2260769234" sldId="373"/>
            <ac:spMk id="5" creationId="{1DDCB566-62B3-4715-AFBA-210909DDCADA}"/>
          </ac:spMkLst>
        </pc:spChg>
        <pc:picChg chg="add mod">
          <ac:chgData name="Mrs C. Richards" userId="7810eb35-87ef-48ca-a9c4-55b030209ddc" providerId="ADAL" clId="{6E21B753-1D51-4D41-AD0A-2158C8DE0A00}" dt="2025-01-23T08:12:47.784" v="20" actId="1076"/>
          <ac:picMkLst>
            <pc:docMk/>
            <pc:sldMk cId="2260769234" sldId="373"/>
            <ac:picMk id="3" creationId="{4C6793AA-E775-45EA-AA92-75E688CA3687}"/>
          </ac:picMkLst>
        </pc:picChg>
        <pc:picChg chg="mod">
          <ac:chgData name="Mrs C. Richards" userId="7810eb35-87ef-48ca-a9c4-55b030209ddc" providerId="ADAL" clId="{6E21B753-1D51-4D41-AD0A-2158C8DE0A00}" dt="2025-01-23T08:12:26.639" v="14" actId="1076"/>
          <ac:picMkLst>
            <pc:docMk/>
            <pc:sldMk cId="2260769234" sldId="373"/>
            <ac:picMk id="6" creationId="{00000000-0000-0000-0000-000000000000}"/>
          </ac:picMkLst>
        </pc:picChg>
      </pc:sldChg>
      <pc:sldChg chg="modSp">
        <pc:chgData name="Mrs C. Richards" userId="7810eb35-87ef-48ca-a9c4-55b030209ddc" providerId="ADAL" clId="{6E21B753-1D51-4D41-AD0A-2158C8DE0A00}" dt="2025-01-23T09:08:35.773" v="163" actId="1076"/>
        <pc:sldMkLst>
          <pc:docMk/>
          <pc:sldMk cId="2667540548" sldId="374"/>
        </pc:sldMkLst>
        <pc:picChg chg="mod">
          <ac:chgData name="Mrs C. Richards" userId="7810eb35-87ef-48ca-a9c4-55b030209ddc" providerId="ADAL" clId="{6E21B753-1D51-4D41-AD0A-2158C8DE0A00}" dt="2025-01-23T09:08:35.773" v="163" actId="1076"/>
          <ac:picMkLst>
            <pc:docMk/>
            <pc:sldMk cId="2667540548" sldId="374"/>
            <ac:picMk id="5" creationId="{00000000-0000-0000-0000-000000000000}"/>
          </ac:picMkLst>
        </pc:picChg>
      </pc:sldChg>
      <pc:sldChg chg="add">
        <pc:chgData name="Mrs C. Richards" userId="7810eb35-87ef-48ca-a9c4-55b030209ddc" providerId="ADAL" clId="{6E21B753-1D51-4D41-AD0A-2158C8DE0A00}" dt="2025-01-21T08:51:01.015" v="0"/>
        <pc:sldMkLst>
          <pc:docMk/>
          <pc:sldMk cId="1377930931" sldId="462"/>
        </pc:sldMkLst>
      </pc:sldChg>
      <pc:sldChg chg="delSp modSp add">
        <pc:chgData name="Mrs C. Richards" userId="7810eb35-87ef-48ca-a9c4-55b030209ddc" providerId="ADAL" clId="{6E21B753-1D51-4D41-AD0A-2158C8DE0A00}" dt="2025-01-23T08:15:04.271" v="160" actId="1076"/>
        <pc:sldMkLst>
          <pc:docMk/>
          <pc:sldMk cId="1621301356" sldId="463"/>
        </pc:sldMkLst>
        <pc:spChg chg="mod">
          <ac:chgData name="Mrs C. Richards" userId="7810eb35-87ef-48ca-a9c4-55b030209ddc" providerId="ADAL" clId="{6E21B753-1D51-4D41-AD0A-2158C8DE0A00}" dt="2025-01-23T08:15:02.245" v="159" actId="1076"/>
          <ac:spMkLst>
            <pc:docMk/>
            <pc:sldMk cId="1621301356" sldId="463"/>
            <ac:spMk id="2" creationId="{00000000-0000-0000-0000-000000000000}"/>
          </ac:spMkLst>
        </pc:spChg>
        <pc:picChg chg="mod">
          <ac:chgData name="Mrs C. Richards" userId="7810eb35-87ef-48ca-a9c4-55b030209ddc" providerId="ADAL" clId="{6E21B753-1D51-4D41-AD0A-2158C8DE0A00}" dt="2025-01-23T08:15:04.271" v="160" actId="1076"/>
          <ac:picMkLst>
            <pc:docMk/>
            <pc:sldMk cId="1621301356" sldId="463"/>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5D8D3-7722-4838-B152-6C2A1C327022}" type="datetimeFigureOut">
              <a:rPr lang="en-GB" smtClean="0"/>
              <a:t>05/02/2025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DD419-ECD1-4C4E-9F17-5EC08C0BD0B8}" type="slidenum">
              <a:rPr lang="en-GB" smtClean="0"/>
              <a:t>‹#›</a:t>
            </a:fld>
            <a:endParaRPr lang="en-GB"/>
          </a:p>
        </p:txBody>
      </p:sp>
    </p:spTree>
    <p:extLst>
      <p:ext uri="{BB962C8B-B14F-4D97-AF65-F5344CB8AC3E}">
        <p14:creationId xmlns:p14="http://schemas.microsoft.com/office/powerpoint/2010/main" val="205236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909465-74D7-44D1-8039-490DB8720F3B}" type="slidenum">
              <a:rPr lang="en-US" altLang="en-US" smtClean="0"/>
              <a:pPr/>
              <a:t>19</a:t>
            </a:fld>
            <a:endParaRPr lang="en-US" altLang="en-US"/>
          </a:p>
        </p:txBody>
      </p:sp>
    </p:spTree>
    <p:extLst>
      <p:ext uri="{BB962C8B-B14F-4D97-AF65-F5344CB8AC3E}">
        <p14:creationId xmlns:p14="http://schemas.microsoft.com/office/powerpoint/2010/main" val="186120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909465-74D7-44D1-8039-490DB8720F3B}" type="slidenum">
              <a:rPr lang="en-US" altLang="en-US" smtClean="0"/>
              <a:pPr/>
              <a:t>20</a:t>
            </a:fld>
            <a:endParaRPr lang="en-US" altLang="en-US"/>
          </a:p>
        </p:txBody>
      </p:sp>
    </p:spTree>
    <p:extLst>
      <p:ext uri="{BB962C8B-B14F-4D97-AF65-F5344CB8AC3E}">
        <p14:creationId xmlns:p14="http://schemas.microsoft.com/office/powerpoint/2010/main" val="350823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E0E9D5D-E342-4309-9C70-E16ED440DDBA}"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220763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0E9D5D-E342-4309-9C70-E16ED440DDBA}"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180943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0E9D5D-E342-4309-9C70-E16ED440DDBA}"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20054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0E9D5D-E342-4309-9C70-E16ED440DDBA}"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398504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0E9D5D-E342-4309-9C70-E16ED440DDBA}"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265828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E0E9D5D-E342-4309-9C70-E16ED440DDBA}"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125386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E0E9D5D-E342-4309-9C70-E16ED440DDBA}" type="datetimeFigureOut">
              <a:rPr lang="en-GB" smtClean="0"/>
              <a:t>05/02/2025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258225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E0E9D5D-E342-4309-9C70-E16ED440DDBA}" type="datetimeFigureOut">
              <a:rPr lang="en-GB" smtClean="0"/>
              <a:t>05/02/2025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89262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E9D5D-E342-4309-9C70-E16ED440DDBA}" type="datetimeFigureOut">
              <a:rPr lang="en-GB" smtClean="0"/>
              <a:t>05/02/2025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267581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0E9D5D-E342-4309-9C70-E16ED440DDBA}"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54013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0E9D5D-E342-4309-9C70-E16ED440DDBA}"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12E4C-CA3F-4E5E-9D14-DA814BC784DD}" type="slidenum">
              <a:rPr lang="en-GB" smtClean="0"/>
              <a:t>‹#›</a:t>
            </a:fld>
            <a:endParaRPr lang="en-GB"/>
          </a:p>
        </p:txBody>
      </p:sp>
    </p:spTree>
    <p:extLst>
      <p:ext uri="{BB962C8B-B14F-4D97-AF65-F5344CB8AC3E}">
        <p14:creationId xmlns:p14="http://schemas.microsoft.com/office/powerpoint/2010/main" val="224712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E9D5D-E342-4309-9C70-E16ED440DDBA}" type="datetimeFigureOut">
              <a:rPr lang="en-GB" smtClean="0"/>
              <a:t>05/02/2025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12E4C-CA3F-4E5E-9D14-DA814BC784DD}" type="slidenum">
              <a:rPr lang="en-GB" smtClean="0"/>
              <a:t>‹#›</a:t>
            </a:fld>
            <a:endParaRPr lang="en-GB"/>
          </a:p>
        </p:txBody>
      </p:sp>
    </p:spTree>
    <p:extLst>
      <p:ext uri="{BB962C8B-B14F-4D97-AF65-F5344CB8AC3E}">
        <p14:creationId xmlns:p14="http://schemas.microsoft.com/office/powerpoint/2010/main" val="326027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1BD5-B9FA-D71E-FEB9-ACD9074FEAB1}"/>
              </a:ext>
            </a:extLst>
          </p:cNvPr>
          <p:cNvSpPr>
            <a:spLocks noGrp="1"/>
          </p:cNvSpPr>
          <p:nvPr>
            <p:ph type="title"/>
          </p:nvPr>
        </p:nvSpPr>
        <p:spPr>
          <a:solidFill>
            <a:srgbClr val="FFFF00"/>
          </a:solidFill>
        </p:spPr>
        <p:txBody>
          <a:bodyPr/>
          <a:lstStyle/>
          <a:p>
            <a:pPr algn="ctr"/>
            <a:r>
              <a:rPr lang="en-GB" dirty="0"/>
              <a:t>Paper 1- Mock Revision </a:t>
            </a:r>
          </a:p>
        </p:txBody>
      </p:sp>
      <p:sp>
        <p:nvSpPr>
          <p:cNvPr id="3" name="Content Placeholder 2">
            <a:extLst>
              <a:ext uri="{FF2B5EF4-FFF2-40B4-BE49-F238E27FC236}">
                <a16:creationId xmlns:a16="http://schemas.microsoft.com/office/drawing/2014/main" id="{6402E3D0-3B24-CD33-37F1-965B5E112E30}"/>
              </a:ext>
            </a:extLst>
          </p:cNvPr>
          <p:cNvSpPr>
            <a:spLocks noGrp="1"/>
          </p:cNvSpPr>
          <p:nvPr>
            <p:ph idx="1"/>
          </p:nvPr>
        </p:nvSpPr>
        <p:spPr/>
        <p:txBody>
          <a:bodyPr>
            <a:normAutofit lnSpcReduction="10000"/>
          </a:bodyPr>
          <a:lstStyle/>
          <a:p>
            <a:pPr marL="0" indent="0">
              <a:buNone/>
            </a:pPr>
            <a:r>
              <a:rPr lang="en-GB" dirty="0"/>
              <a:t>For your mocks, you will have 3 papers. </a:t>
            </a:r>
          </a:p>
          <a:p>
            <a:r>
              <a:rPr lang="en-GB" dirty="0"/>
              <a:t>Paper 1- Origins and Meaning, Good and Evil- 1 hour 30 mins</a:t>
            </a:r>
          </a:p>
          <a:p>
            <a:r>
              <a:rPr lang="en-GB" dirty="0"/>
              <a:t>Paper 2-Sin and Forgiveness, Life and Death- 1 hour 30 mins</a:t>
            </a:r>
          </a:p>
          <a:p>
            <a:r>
              <a:rPr lang="en-GB" dirty="0"/>
              <a:t>Paper 3- Judaism beliefs and practises- 1 hour</a:t>
            </a:r>
          </a:p>
          <a:p>
            <a:endParaRPr lang="en-GB" dirty="0"/>
          </a:p>
          <a:p>
            <a:r>
              <a:rPr lang="en-GB" dirty="0"/>
              <a:t>Use your revision packs to help you revise. Use exam papers online to revise. </a:t>
            </a:r>
          </a:p>
          <a:p>
            <a:r>
              <a:rPr lang="en-GB" dirty="0"/>
              <a:t>In your revision packs are a Paper 1 and Paper 3. These papers are to be completed for homework and handed in during your first lesson after your Feb half term. </a:t>
            </a:r>
          </a:p>
        </p:txBody>
      </p:sp>
    </p:spTree>
    <p:extLst>
      <p:ext uri="{BB962C8B-B14F-4D97-AF65-F5344CB8AC3E}">
        <p14:creationId xmlns:p14="http://schemas.microsoft.com/office/powerpoint/2010/main" val="147335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Sanctity of life / Imago Dei</a:t>
            </a:r>
          </a:p>
        </p:txBody>
      </p:sp>
      <p:sp>
        <p:nvSpPr>
          <p:cNvPr id="3" name="Content Placeholder 2"/>
          <p:cNvSpPr>
            <a:spLocks noGrp="1"/>
          </p:cNvSpPr>
          <p:nvPr>
            <p:ph sz="half" idx="1"/>
          </p:nvPr>
        </p:nvSpPr>
        <p:spPr>
          <a:xfrm>
            <a:off x="838200" y="1825625"/>
            <a:ext cx="10683240" cy="4226040"/>
          </a:xfrm>
        </p:spPr>
        <p:txBody>
          <a:bodyPr>
            <a:normAutofit/>
          </a:bodyPr>
          <a:lstStyle/>
          <a:p>
            <a:pPr marL="0" indent="0">
              <a:buNone/>
            </a:pPr>
            <a:r>
              <a:rPr lang="en-GB" b="1" u="sng" dirty="0"/>
              <a:t>Imago Dei</a:t>
            </a:r>
            <a:r>
              <a:rPr lang="en-GB" b="1" dirty="0"/>
              <a:t> </a:t>
            </a:r>
            <a:r>
              <a:rPr lang="en-GB" dirty="0"/>
              <a:t>= Latin for ‘the image of God’.</a:t>
            </a:r>
          </a:p>
          <a:p>
            <a:pPr marL="0" indent="0">
              <a:buNone/>
            </a:pPr>
            <a:r>
              <a:rPr lang="en-GB" b="1" u="sng" dirty="0"/>
              <a:t>Dignity</a:t>
            </a:r>
            <a:r>
              <a:rPr lang="en-GB" dirty="0"/>
              <a:t> = humans are worthy of respect.</a:t>
            </a:r>
          </a:p>
          <a:p>
            <a:pPr marL="0" indent="0">
              <a:buNone/>
            </a:pPr>
            <a:r>
              <a:rPr lang="en-GB" b="1" u="sng" dirty="0"/>
              <a:t>Sanctity of life</a:t>
            </a:r>
            <a:r>
              <a:rPr lang="en-GB" b="1" dirty="0"/>
              <a:t> </a:t>
            </a:r>
            <a:r>
              <a:rPr lang="en-GB" dirty="0"/>
              <a:t>= human life is a gift from God and belongs to God alone</a:t>
            </a:r>
          </a:p>
          <a:p>
            <a:pPr marL="0" indent="0">
              <a:buNone/>
            </a:pPr>
            <a:r>
              <a:rPr lang="en-US" i="1" dirty="0"/>
              <a:t>“So God created mankind in his own image, in the image of God he created them; male and female he created them.” (Genesis 1:27)</a:t>
            </a:r>
          </a:p>
          <a:p>
            <a:pPr marL="0" indent="0">
              <a:buNone/>
            </a:pPr>
            <a:endParaRPr lang="en-GB" dirty="0"/>
          </a:p>
          <a:p>
            <a:endParaRPr lang="en-GB" dirty="0"/>
          </a:p>
        </p:txBody>
      </p:sp>
    </p:spTree>
    <p:extLst>
      <p:ext uri="{BB962C8B-B14F-4D97-AF65-F5344CB8AC3E}">
        <p14:creationId xmlns:p14="http://schemas.microsoft.com/office/powerpoint/2010/main" val="190649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 Catherine of Siena</a:t>
            </a:r>
          </a:p>
        </p:txBody>
      </p:sp>
      <p:sp>
        <p:nvSpPr>
          <p:cNvPr id="5" name="Content Placeholder 4"/>
          <p:cNvSpPr>
            <a:spLocks noGrp="1"/>
          </p:cNvSpPr>
          <p:nvPr>
            <p:ph idx="1"/>
          </p:nvPr>
        </p:nvSpPr>
        <p:spPr/>
        <p:txBody>
          <a:bodyPr/>
          <a:lstStyle/>
          <a:p>
            <a:r>
              <a:rPr lang="en-GB" dirty="0"/>
              <a:t>Humans originate from God- ‘Her dignity is that of her creation, seeming that she is made in the image of God.’</a:t>
            </a:r>
          </a:p>
          <a:p>
            <a:r>
              <a:rPr lang="en-GB" dirty="0"/>
              <a:t>Conscience - when we look in a mirror we see our face, the good and the bad. ‘In that same mirror of the goodness of God, the soul knows her own indignity, which is the consequence of her own fault.’</a:t>
            </a:r>
          </a:p>
          <a:p>
            <a:r>
              <a:rPr lang="en-GB" dirty="0"/>
              <a:t>Love- ‘You are taken with love for her; for by love indeed you created her.’</a:t>
            </a:r>
          </a:p>
        </p:txBody>
      </p:sp>
    </p:spTree>
    <p:extLst>
      <p:ext uri="{BB962C8B-B14F-4D97-AF65-F5344CB8AC3E}">
        <p14:creationId xmlns:p14="http://schemas.microsoft.com/office/powerpoint/2010/main" val="1174085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Stewardship </a:t>
            </a:r>
          </a:p>
        </p:txBody>
      </p:sp>
      <p:sp>
        <p:nvSpPr>
          <p:cNvPr id="3" name="Content Placeholder 2"/>
          <p:cNvSpPr>
            <a:spLocks noGrp="1"/>
          </p:cNvSpPr>
          <p:nvPr>
            <p:ph idx="1"/>
          </p:nvPr>
        </p:nvSpPr>
        <p:spPr/>
        <p:txBody>
          <a:bodyPr>
            <a:normAutofit lnSpcReduction="10000"/>
          </a:bodyPr>
          <a:lstStyle/>
          <a:p>
            <a:r>
              <a:rPr lang="en-GB" dirty="0"/>
              <a:t>God created all living beings</a:t>
            </a:r>
          </a:p>
          <a:p>
            <a:r>
              <a:rPr lang="en-GB" dirty="0"/>
              <a:t>God created the world with the right conditions to sustain life</a:t>
            </a:r>
          </a:p>
          <a:p>
            <a:r>
              <a:rPr lang="en-GB" dirty="0"/>
              <a:t>The earth belongs to God; we are ‘care-takers’ of God’s world</a:t>
            </a:r>
          </a:p>
          <a:p>
            <a:r>
              <a:rPr lang="en-GB" dirty="0"/>
              <a:t>Pope Francis- </a:t>
            </a:r>
            <a:r>
              <a:rPr lang="en-GB" dirty="0" err="1"/>
              <a:t>Laudato</a:t>
            </a:r>
            <a:r>
              <a:rPr lang="en-GB" dirty="0"/>
              <a:t> Si: encourages Catholics to think about the gift of creation and future generations. He gives practical ways that people can show good stewardship</a:t>
            </a:r>
          </a:p>
          <a:p>
            <a:r>
              <a:rPr lang="en-GB" dirty="0"/>
              <a:t>Love your neighbour as yourself</a:t>
            </a:r>
          </a:p>
          <a:p>
            <a:r>
              <a:rPr lang="en-GB" dirty="0"/>
              <a:t>The common good- every individual has a responsibility to contribute</a:t>
            </a:r>
          </a:p>
          <a:p>
            <a:r>
              <a:rPr lang="en-GB" dirty="0"/>
              <a:t>Universal destination of goods- the current generation does not own the world, they are to look after it for future generations </a:t>
            </a:r>
          </a:p>
        </p:txBody>
      </p:sp>
    </p:spTree>
    <p:extLst>
      <p:ext uri="{BB962C8B-B14F-4D97-AF65-F5344CB8AC3E}">
        <p14:creationId xmlns:p14="http://schemas.microsoft.com/office/powerpoint/2010/main" val="419138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Humanist views</a:t>
            </a:r>
          </a:p>
        </p:txBody>
      </p:sp>
      <p:sp>
        <p:nvSpPr>
          <p:cNvPr id="3" name="Content Placeholder 2"/>
          <p:cNvSpPr>
            <a:spLocks noGrp="1"/>
          </p:cNvSpPr>
          <p:nvPr>
            <p:ph idx="1"/>
          </p:nvPr>
        </p:nvSpPr>
        <p:spPr/>
        <p:txBody>
          <a:bodyPr/>
          <a:lstStyle/>
          <a:p>
            <a:r>
              <a:rPr lang="en-GB" dirty="0"/>
              <a:t>Good without God- agree with the idea of stewardship/ if we do not preserve the environment we are damaging ourselves without realising it</a:t>
            </a:r>
          </a:p>
          <a:p>
            <a:r>
              <a:rPr lang="en-GB" dirty="0"/>
              <a:t>We should care about future generations</a:t>
            </a:r>
          </a:p>
          <a:p>
            <a:r>
              <a:rPr lang="en-GB" dirty="0"/>
              <a:t>Population control; demand for the earth’s resources means that we should use birth control programmes </a:t>
            </a:r>
          </a:p>
          <a:p>
            <a:r>
              <a:rPr lang="en-GB" dirty="0"/>
              <a:t>Speciesism- Peter Singer/ humans are prejudice towards animals/ bees are threatened globally and a third of all the food we eat is pollinated by bees</a:t>
            </a:r>
          </a:p>
        </p:txBody>
      </p:sp>
    </p:spTree>
    <p:extLst>
      <p:ext uri="{BB962C8B-B14F-4D97-AF65-F5344CB8AC3E}">
        <p14:creationId xmlns:p14="http://schemas.microsoft.com/office/powerpoint/2010/main" val="343913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Jewish views </a:t>
            </a:r>
          </a:p>
        </p:txBody>
      </p:sp>
      <p:sp>
        <p:nvSpPr>
          <p:cNvPr id="3" name="Content Placeholder 2"/>
          <p:cNvSpPr>
            <a:spLocks noGrp="1"/>
          </p:cNvSpPr>
          <p:nvPr>
            <p:ph idx="1"/>
          </p:nvPr>
        </p:nvSpPr>
        <p:spPr/>
        <p:txBody>
          <a:bodyPr/>
          <a:lstStyle/>
          <a:p>
            <a:r>
              <a:rPr lang="en-GB" dirty="0"/>
              <a:t>In the first book of the Torah, God gave humans the duty to take care of the world</a:t>
            </a:r>
          </a:p>
          <a:p>
            <a:r>
              <a:rPr lang="en-GB" dirty="0"/>
              <a:t>It is their responsibility to make the world a better place to live</a:t>
            </a:r>
          </a:p>
          <a:p>
            <a:r>
              <a:rPr lang="en-GB" dirty="0" err="1"/>
              <a:t>Tikkun</a:t>
            </a:r>
            <a:r>
              <a:rPr lang="en-GB" dirty="0"/>
              <a:t> </a:t>
            </a:r>
            <a:r>
              <a:rPr lang="en-GB" dirty="0" err="1"/>
              <a:t>olam</a:t>
            </a:r>
            <a:r>
              <a:rPr lang="en-GB" dirty="0"/>
              <a:t>- healing the world. This includes not wasting or destroying the environment </a:t>
            </a:r>
          </a:p>
          <a:p>
            <a:r>
              <a:rPr lang="en-GB" dirty="0"/>
              <a:t>Sukkot celebrates God’s creation and the keeping of Sukkot is a mitzvoth </a:t>
            </a:r>
          </a:p>
          <a:p>
            <a:r>
              <a:rPr lang="en-GB" dirty="0" err="1"/>
              <a:t>Tu</a:t>
            </a:r>
            <a:r>
              <a:rPr lang="en-GB" dirty="0"/>
              <a:t> </a:t>
            </a:r>
            <a:r>
              <a:rPr lang="en-GB" dirty="0" err="1"/>
              <a:t>BiShvat</a:t>
            </a:r>
            <a:r>
              <a:rPr lang="en-GB" dirty="0"/>
              <a:t>- festival of planting trees </a:t>
            </a:r>
          </a:p>
        </p:txBody>
      </p:sp>
    </p:spTree>
    <p:extLst>
      <p:ext uri="{BB962C8B-B14F-4D97-AF65-F5344CB8AC3E}">
        <p14:creationId xmlns:p14="http://schemas.microsoft.com/office/powerpoint/2010/main" val="55049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80" y="241115"/>
            <a:ext cx="5257800" cy="1023100"/>
          </a:xfrm>
        </p:spPr>
        <p:txBody>
          <a:bodyPr>
            <a:normAutofit fontScale="90000"/>
          </a:bodyPr>
          <a:lstStyle/>
          <a:p>
            <a:pPr algn="ctr"/>
            <a:r>
              <a:rPr lang="en-GB" dirty="0"/>
              <a:t>Michelangelo’s Creation of Adam</a:t>
            </a: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995" y="1388226"/>
            <a:ext cx="5470800" cy="4205559"/>
          </a:xfrm>
        </p:spPr>
      </p:pic>
      <p:pic>
        <p:nvPicPr>
          <p:cNvPr id="3" name="Picture 2">
            <a:extLst>
              <a:ext uri="{FF2B5EF4-FFF2-40B4-BE49-F238E27FC236}">
                <a16:creationId xmlns:a16="http://schemas.microsoft.com/office/drawing/2014/main" id="{4C6793AA-E775-45EA-AA92-75E688CA3687}"/>
              </a:ext>
            </a:extLst>
          </p:cNvPr>
          <p:cNvPicPr>
            <a:picLocks noChangeAspect="1"/>
          </p:cNvPicPr>
          <p:nvPr/>
        </p:nvPicPr>
        <p:blipFill>
          <a:blip r:embed="rId3"/>
          <a:stretch>
            <a:fillRect/>
          </a:stretch>
        </p:blipFill>
        <p:spPr>
          <a:xfrm>
            <a:off x="6702641" y="1388226"/>
            <a:ext cx="4738206" cy="4182218"/>
          </a:xfrm>
          <a:prstGeom prst="rect">
            <a:avLst/>
          </a:prstGeom>
        </p:spPr>
      </p:pic>
      <p:sp>
        <p:nvSpPr>
          <p:cNvPr id="5" name="Title 1">
            <a:extLst>
              <a:ext uri="{FF2B5EF4-FFF2-40B4-BE49-F238E27FC236}">
                <a16:creationId xmlns:a16="http://schemas.microsoft.com/office/drawing/2014/main" id="{1DDCB566-62B3-4715-AFBA-210909DDCADA}"/>
              </a:ext>
            </a:extLst>
          </p:cNvPr>
          <p:cNvSpPr txBox="1">
            <a:spLocks/>
          </p:cNvSpPr>
          <p:nvPr/>
        </p:nvSpPr>
        <p:spPr>
          <a:xfrm>
            <a:off x="6377741" y="89883"/>
            <a:ext cx="53880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The Tree of Life Apse Mosaic </a:t>
            </a:r>
            <a:endParaRPr lang="en-GB" dirty="0"/>
          </a:p>
        </p:txBody>
      </p:sp>
      <p:sp>
        <p:nvSpPr>
          <p:cNvPr id="4" name="TextBox 3">
            <a:extLst>
              <a:ext uri="{FF2B5EF4-FFF2-40B4-BE49-F238E27FC236}">
                <a16:creationId xmlns:a16="http://schemas.microsoft.com/office/drawing/2014/main" id="{8DEB09E2-582E-4A8E-9732-02FDE66F9257}"/>
              </a:ext>
            </a:extLst>
          </p:cNvPr>
          <p:cNvSpPr txBox="1"/>
          <p:nvPr/>
        </p:nvSpPr>
        <p:spPr>
          <a:xfrm>
            <a:off x="923278" y="5788241"/>
            <a:ext cx="8833281" cy="830997"/>
          </a:xfrm>
          <a:prstGeom prst="rect">
            <a:avLst/>
          </a:prstGeom>
          <a:solidFill>
            <a:srgbClr val="FFFF00"/>
          </a:solidFill>
        </p:spPr>
        <p:txBody>
          <a:bodyPr wrap="square" rtlCol="0">
            <a:spAutoFit/>
          </a:bodyPr>
          <a:lstStyle/>
          <a:p>
            <a:pPr algn="ctr"/>
            <a:r>
              <a:rPr lang="en-GB" sz="2400" b="1" dirty="0"/>
              <a:t>Starter task. You have 5 minutes to write down what each of these pieces of work teach us about Catholic beliefs.</a:t>
            </a:r>
          </a:p>
        </p:txBody>
      </p:sp>
    </p:spTree>
    <p:extLst>
      <p:ext uri="{BB962C8B-B14F-4D97-AF65-F5344CB8AC3E}">
        <p14:creationId xmlns:p14="http://schemas.microsoft.com/office/powerpoint/2010/main" val="2260769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70" y="116827"/>
            <a:ext cx="10196679" cy="1023100"/>
          </a:xfrm>
        </p:spPr>
        <p:txBody>
          <a:bodyPr>
            <a:normAutofit/>
          </a:bodyPr>
          <a:lstStyle/>
          <a:p>
            <a:pPr algn="ctr"/>
            <a:r>
              <a:rPr lang="en-GB" dirty="0"/>
              <a:t>Michelangelo’s Creation of Adam</a:t>
            </a: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379" y="1191185"/>
            <a:ext cx="11099242" cy="5549988"/>
          </a:xfrm>
        </p:spPr>
      </p:pic>
    </p:spTree>
    <p:extLst>
      <p:ext uri="{BB962C8B-B14F-4D97-AF65-F5344CB8AC3E}">
        <p14:creationId xmlns:p14="http://schemas.microsoft.com/office/powerpoint/2010/main" val="1621301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3100"/>
          </a:xfrm>
        </p:spPr>
        <p:txBody>
          <a:bodyPr/>
          <a:lstStyle/>
          <a:p>
            <a:r>
              <a:rPr lang="en-GB" dirty="0"/>
              <a:t>Michelangelo’s Creation of Adam</a:t>
            </a:r>
          </a:p>
        </p:txBody>
      </p:sp>
      <p:sp>
        <p:nvSpPr>
          <p:cNvPr id="3" name="Content Placeholder 2"/>
          <p:cNvSpPr>
            <a:spLocks noGrp="1"/>
          </p:cNvSpPr>
          <p:nvPr>
            <p:ph idx="1"/>
          </p:nvPr>
        </p:nvSpPr>
        <p:spPr>
          <a:xfrm>
            <a:off x="547253" y="1609494"/>
            <a:ext cx="10866121" cy="4699866"/>
          </a:xfrm>
        </p:spPr>
        <p:txBody>
          <a:bodyPr>
            <a:normAutofit fontScale="85000" lnSpcReduction="10000"/>
          </a:bodyPr>
          <a:lstStyle/>
          <a:p>
            <a:r>
              <a:rPr lang="en-GB" dirty="0">
                <a:solidFill>
                  <a:srgbClr val="000000"/>
                </a:solidFill>
                <a:latin typeface="Helvetica Neue"/>
              </a:rPr>
              <a:t>Adam has a very relaxed posture. He seems less engaged in responding to the touch of God. This may be linked to Adam’s sinful nature. </a:t>
            </a:r>
          </a:p>
          <a:p>
            <a:r>
              <a:rPr lang="en-GB" dirty="0">
                <a:solidFill>
                  <a:srgbClr val="000000"/>
                </a:solidFill>
                <a:latin typeface="Helvetica Neue"/>
              </a:rPr>
              <a:t>Adam is depicted as a perfect human- link to everything that God created was good</a:t>
            </a:r>
            <a:endParaRPr lang="en-GB" dirty="0"/>
          </a:p>
          <a:p>
            <a:r>
              <a:rPr lang="en-GB" dirty="0">
                <a:solidFill>
                  <a:srgbClr val="000000"/>
                </a:solidFill>
                <a:latin typeface="Helvetica Neue"/>
              </a:rPr>
              <a:t>Adam’s body appears to shrink away from the body of God. This might reflect Michelangelo's understanding of being created in the image and likeness of God.</a:t>
            </a:r>
            <a:endParaRPr lang="en-GB" dirty="0"/>
          </a:p>
          <a:p>
            <a:r>
              <a:rPr lang="en-GB" dirty="0">
                <a:solidFill>
                  <a:srgbClr val="000000"/>
                </a:solidFill>
                <a:latin typeface="Helvetica Neue"/>
              </a:rPr>
              <a:t>God is shown as being an elderly yet muscular, grey haired man with a long beard. His beard also suggests the movement of flight forward as his beard waves behind him. This depicts God as a fatherly figure.</a:t>
            </a:r>
          </a:p>
          <a:p>
            <a:r>
              <a:rPr lang="en-GB" dirty="0">
                <a:solidFill>
                  <a:srgbClr val="000000"/>
                </a:solidFill>
                <a:latin typeface="Helvetica Neue"/>
              </a:rPr>
              <a:t>The cloud could represent God’s transcendence, it could be a brain showing God’s omniscience or a womb showing that God gives life</a:t>
            </a:r>
          </a:p>
          <a:p>
            <a:r>
              <a:rPr lang="en-GB" dirty="0">
                <a:solidFill>
                  <a:srgbClr val="000000"/>
                </a:solidFill>
                <a:latin typeface="Helvetica Neue"/>
              </a:rPr>
              <a:t>The woman could be Eve- not yet created, yet already in the mind of God</a:t>
            </a:r>
            <a:endParaRPr lang="en-GB" dirty="0"/>
          </a:p>
          <a:p>
            <a:endParaRPr lang="en-GB" dirty="0"/>
          </a:p>
        </p:txBody>
      </p:sp>
    </p:spTree>
    <p:extLst>
      <p:ext uri="{BB962C8B-B14F-4D97-AF65-F5344CB8AC3E}">
        <p14:creationId xmlns:p14="http://schemas.microsoft.com/office/powerpoint/2010/main" val="2108419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Tree of Life Apse Mosaic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888" y="1278385"/>
            <a:ext cx="8516096" cy="546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540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507" y="1308962"/>
            <a:ext cx="5006545" cy="321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5765" y="2270122"/>
            <a:ext cx="2226737" cy="1323439"/>
          </a:xfrm>
          <a:prstGeom prst="rect">
            <a:avLst/>
          </a:prstGeom>
        </p:spPr>
        <p:txBody>
          <a:bodyPr wrap="square">
            <a:spAutoFit/>
          </a:bodyPr>
          <a:lstStyle/>
          <a:p>
            <a:r>
              <a:rPr lang="en-GB" sz="2000" dirty="0">
                <a:solidFill>
                  <a:srgbClr val="000000"/>
                </a:solidFill>
                <a:latin typeface="Helvetica Neue"/>
              </a:rPr>
              <a:t>The Risen Jesus is depicted at the top of the entire mosaic</a:t>
            </a:r>
            <a:endParaRPr lang="en-GB" sz="2000" dirty="0"/>
          </a:p>
        </p:txBody>
      </p:sp>
      <p:sp>
        <p:nvSpPr>
          <p:cNvPr id="4" name="Rectangle 3"/>
          <p:cNvSpPr/>
          <p:nvPr/>
        </p:nvSpPr>
        <p:spPr>
          <a:xfrm>
            <a:off x="125765" y="84437"/>
            <a:ext cx="3245052" cy="830997"/>
          </a:xfrm>
          <a:prstGeom prst="rect">
            <a:avLst/>
          </a:prstGeom>
          <a:solidFill>
            <a:srgbClr val="FFFF00"/>
          </a:solidFill>
        </p:spPr>
        <p:txBody>
          <a:bodyPr wrap="square">
            <a:spAutoFit/>
          </a:bodyPr>
          <a:lstStyle/>
          <a:p>
            <a:pPr algn="ctr"/>
            <a:r>
              <a:rPr lang="en-GB" sz="2400" b="1" u="sng" dirty="0">
                <a:solidFill>
                  <a:srgbClr val="000000"/>
                </a:solidFill>
                <a:latin typeface="Helvetica Neue"/>
              </a:rPr>
              <a:t>Representations of Jesus</a:t>
            </a:r>
            <a:endParaRPr lang="en-GB" sz="2400" b="1" u="sng" dirty="0"/>
          </a:p>
        </p:txBody>
      </p:sp>
      <p:cxnSp>
        <p:nvCxnSpPr>
          <p:cNvPr id="15" name="Straight Arrow Connector 14"/>
          <p:cNvCxnSpPr/>
          <p:nvPr/>
        </p:nvCxnSpPr>
        <p:spPr>
          <a:xfrm flipH="1" flipV="1">
            <a:off x="6004255" y="2270122"/>
            <a:ext cx="2674232" cy="8882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2456847" y="1695796"/>
            <a:ext cx="2892624" cy="7405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a:off x="6004255" y="1160276"/>
            <a:ext cx="1919980" cy="94284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8417397" y="84437"/>
            <a:ext cx="3707326" cy="1754326"/>
          </a:xfrm>
          <a:prstGeom prst="rect">
            <a:avLst/>
          </a:prstGeom>
        </p:spPr>
        <p:txBody>
          <a:bodyPr wrap="square">
            <a:spAutoFit/>
          </a:bodyPr>
          <a:lstStyle/>
          <a:p>
            <a:r>
              <a:rPr lang="en-GB" dirty="0">
                <a:solidFill>
                  <a:srgbClr val="000000"/>
                </a:solidFill>
                <a:latin typeface="Helvetica Neue"/>
              </a:rPr>
              <a:t>The alpha and omega are the first and last letters of the Greek alphabet, which express completion. We are reminded that Jesus is eternal because he is God</a:t>
            </a:r>
            <a:endParaRPr lang="en-GB" dirty="0"/>
          </a:p>
        </p:txBody>
      </p:sp>
      <p:sp>
        <p:nvSpPr>
          <p:cNvPr id="21" name="Rectangle 20"/>
          <p:cNvSpPr/>
          <p:nvPr/>
        </p:nvSpPr>
        <p:spPr>
          <a:xfrm>
            <a:off x="8696860" y="3267024"/>
            <a:ext cx="3148400" cy="1754326"/>
          </a:xfrm>
          <a:prstGeom prst="rect">
            <a:avLst/>
          </a:prstGeom>
        </p:spPr>
        <p:txBody>
          <a:bodyPr wrap="square">
            <a:spAutoFit/>
          </a:bodyPr>
          <a:lstStyle/>
          <a:p>
            <a:r>
              <a:rPr lang="en-GB" dirty="0">
                <a:solidFill>
                  <a:srgbClr val="000000"/>
                </a:solidFill>
                <a:latin typeface="Helvetica Neue"/>
              </a:rPr>
              <a:t>The Chi-Ro is a frequent symbol used in Christianity (which looks like the letters X and P). They are the first 2 letters of the word Christ in Greek. </a:t>
            </a:r>
            <a:endParaRPr lang="en-GB" dirty="0"/>
          </a:p>
        </p:txBody>
      </p:sp>
      <p:cxnSp>
        <p:nvCxnSpPr>
          <p:cNvPr id="24" name="Straight Arrow Connector 23"/>
          <p:cNvCxnSpPr/>
          <p:nvPr/>
        </p:nvCxnSpPr>
        <p:spPr>
          <a:xfrm flipH="1" flipV="1">
            <a:off x="5867973" y="4487029"/>
            <a:ext cx="34063" cy="71673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7" name="Rectangle 26"/>
          <p:cNvSpPr/>
          <p:nvPr/>
        </p:nvSpPr>
        <p:spPr>
          <a:xfrm>
            <a:off x="3213463" y="5304305"/>
            <a:ext cx="5099589" cy="1015663"/>
          </a:xfrm>
          <a:prstGeom prst="rect">
            <a:avLst/>
          </a:prstGeom>
        </p:spPr>
        <p:txBody>
          <a:bodyPr wrap="square">
            <a:spAutoFit/>
          </a:bodyPr>
          <a:lstStyle/>
          <a:p>
            <a:r>
              <a:rPr lang="en-GB" sz="2000" dirty="0">
                <a:solidFill>
                  <a:srgbClr val="000000"/>
                </a:solidFill>
                <a:latin typeface="Helvetica Neue"/>
              </a:rPr>
              <a:t>Christ is presented as a lamb. Jesus is described as the ‘Lamb of God’ because his death saved humanity from sin</a:t>
            </a:r>
            <a:endParaRPr lang="en-GB" sz="2000" dirty="0"/>
          </a:p>
        </p:txBody>
      </p:sp>
    </p:spTree>
    <p:extLst>
      <p:ext uri="{BB962C8B-B14F-4D97-AF65-F5344CB8AC3E}">
        <p14:creationId xmlns:p14="http://schemas.microsoft.com/office/powerpoint/2010/main" val="18762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1"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7196" y="1512916"/>
            <a:ext cx="9257607" cy="1140836"/>
          </a:xfrm>
          <a:solidFill>
            <a:srgbClr val="FFFF00"/>
          </a:solidFill>
        </p:spPr>
        <p:txBody>
          <a:bodyPr/>
          <a:lstStyle/>
          <a:p>
            <a:r>
              <a:rPr lang="en-GB" dirty="0"/>
              <a:t>Origins and meaning revision </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37946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689" y="1299341"/>
            <a:ext cx="5006545" cy="321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798893" y="1990811"/>
            <a:ext cx="3204685" cy="1477328"/>
          </a:xfrm>
          <a:prstGeom prst="rect">
            <a:avLst/>
          </a:prstGeom>
        </p:spPr>
        <p:txBody>
          <a:bodyPr wrap="square">
            <a:spAutoFit/>
          </a:bodyPr>
          <a:lstStyle/>
          <a:p>
            <a:r>
              <a:rPr lang="en-GB" dirty="0">
                <a:solidFill>
                  <a:srgbClr val="000000"/>
                </a:solidFill>
                <a:latin typeface="Helvetica Neue"/>
              </a:rPr>
              <a:t>The 12 doves represent the 12 disciples and the Holy Spirit; this is a reminder of Pentecost and the ‘birthday of the Church’</a:t>
            </a:r>
            <a:endParaRPr lang="en-GB" dirty="0"/>
          </a:p>
        </p:txBody>
      </p:sp>
      <p:cxnSp>
        <p:nvCxnSpPr>
          <p:cNvPr id="7" name="Straight Arrow Connector 6"/>
          <p:cNvCxnSpPr/>
          <p:nvPr/>
        </p:nvCxnSpPr>
        <p:spPr>
          <a:xfrm>
            <a:off x="2460809" y="1597249"/>
            <a:ext cx="1228957" cy="60056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5113868" y="4565741"/>
            <a:ext cx="8384" cy="9997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6142154" y="2867974"/>
            <a:ext cx="2466666" cy="1861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125765" y="84437"/>
            <a:ext cx="3245052" cy="461665"/>
          </a:xfrm>
          <a:prstGeom prst="rect">
            <a:avLst/>
          </a:prstGeom>
          <a:solidFill>
            <a:srgbClr val="FFFF00"/>
          </a:solidFill>
        </p:spPr>
        <p:txBody>
          <a:bodyPr wrap="square">
            <a:spAutoFit/>
          </a:bodyPr>
          <a:lstStyle/>
          <a:p>
            <a:pPr algn="ctr"/>
            <a:r>
              <a:rPr lang="en-GB" sz="2400" b="1" u="sng" dirty="0">
                <a:solidFill>
                  <a:srgbClr val="000000"/>
                </a:solidFill>
                <a:latin typeface="Helvetica Neue"/>
              </a:rPr>
              <a:t>The 12 Apostles </a:t>
            </a:r>
            <a:endParaRPr lang="en-GB" sz="2400" b="1" u="sng" dirty="0"/>
          </a:p>
        </p:txBody>
      </p:sp>
      <p:sp>
        <p:nvSpPr>
          <p:cNvPr id="19" name="Rectangle 18"/>
          <p:cNvSpPr>
            <a:spLocks noChangeArrowheads="1"/>
          </p:cNvSpPr>
          <p:nvPr/>
        </p:nvSpPr>
        <p:spPr bwMode="auto">
          <a:xfrm rot="10800000" flipV="1">
            <a:off x="3464550" y="5596284"/>
            <a:ext cx="5637886"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dirty="0">
                <a:latin typeface="Helvetica Neue"/>
              </a:rPr>
              <a:t>The Apostles are depicted as twelve lambs. The apostles lived sacrificial lives by giving up their homes and families to follow Jesus.</a:t>
            </a:r>
            <a:endParaRPr lang="en-US" altLang="en-US" sz="1400" dirty="0"/>
          </a:p>
        </p:txBody>
      </p:sp>
      <p:sp>
        <p:nvSpPr>
          <p:cNvPr id="21" name="Rectangle 20"/>
          <p:cNvSpPr/>
          <p:nvPr/>
        </p:nvSpPr>
        <p:spPr>
          <a:xfrm>
            <a:off x="356205" y="883523"/>
            <a:ext cx="2104604" cy="1754326"/>
          </a:xfrm>
          <a:prstGeom prst="rect">
            <a:avLst/>
          </a:prstGeom>
        </p:spPr>
        <p:txBody>
          <a:bodyPr wrap="square">
            <a:spAutoFit/>
          </a:bodyPr>
          <a:lstStyle/>
          <a:p>
            <a:r>
              <a:rPr lang="en-GB" dirty="0">
                <a:solidFill>
                  <a:srgbClr val="000000"/>
                </a:solidFill>
                <a:latin typeface="Helvetica Neue"/>
              </a:rPr>
              <a:t>The 4 evangelists (Matthew, Mark, Luke and John) were instrumental in spreading the Good News</a:t>
            </a:r>
            <a:endParaRPr lang="en-GB" dirty="0"/>
          </a:p>
        </p:txBody>
      </p:sp>
    </p:spTree>
    <p:extLst>
      <p:ext uri="{BB962C8B-B14F-4D97-AF65-F5344CB8AC3E}">
        <p14:creationId xmlns:p14="http://schemas.microsoft.com/office/powerpoint/2010/main" val="38144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cross tree of life apse mosa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803" y="797965"/>
            <a:ext cx="3543300" cy="5133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5765" y="84437"/>
            <a:ext cx="3245052" cy="461665"/>
          </a:xfrm>
          <a:prstGeom prst="rect">
            <a:avLst/>
          </a:prstGeom>
          <a:solidFill>
            <a:srgbClr val="FFFF00"/>
          </a:solidFill>
        </p:spPr>
        <p:txBody>
          <a:bodyPr wrap="square">
            <a:spAutoFit/>
          </a:bodyPr>
          <a:lstStyle/>
          <a:p>
            <a:pPr algn="ctr"/>
            <a:r>
              <a:rPr lang="en-GB" sz="2400" b="1" u="sng" dirty="0">
                <a:solidFill>
                  <a:srgbClr val="000000"/>
                </a:solidFill>
                <a:latin typeface="Helvetica Neue"/>
              </a:rPr>
              <a:t>The Tree of Life</a:t>
            </a:r>
            <a:endParaRPr lang="en-GB" sz="2400" b="1" u="sng" dirty="0"/>
          </a:p>
        </p:txBody>
      </p:sp>
      <p:sp>
        <p:nvSpPr>
          <p:cNvPr id="6" name="Rectangle 5"/>
          <p:cNvSpPr/>
          <p:nvPr/>
        </p:nvSpPr>
        <p:spPr>
          <a:xfrm>
            <a:off x="156269" y="781340"/>
            <a:ext cx="2686683" cy="1815882"/>
          </a:xfrm>
          <a:prstGeom prst="rect">
            <a:avLst/>
          </a:prstGeom>
        </p:spPr>
        <p:txBody>
          <a:bodyPr wrap="square">
            <a:spAutoFit/>
          </a:bodyPr>
          <a:lstStyle/>
          <a:p>
            <a:r>
              <a:rPr lang="en-GB" sz="1600" dirty="0">
                <a:solidFill>
                  <a:srgbClr val="000000"/>
                </a:solidFill>
                <a:latin typeface="Helvetica Neue"/>
              </a:rPr>
              <a:t>At the top of the cross we see the hand of God reaching down to earth from heaven handing a crown to Christ. This shows how a transcendent God became immanent. </a:t>
            </a:r>
            <a:endParaRPr lang="en-GB" sz="1600" dirty="0"/>
          </a:p>
        </p:txBody>
      </p:sp>
      <p:cxnSp>
        <p:nvCxnSpPr>
          <p:cNvPr id="7" name="Straight Arrow Connector 6"/>
          <p:cNvCxnSpPr/>
          <p:nvPr/>
        </p:nvCxnSpPr>
        <p:spPr>
          <a:xfrm flipH="1" flipV="1">
            <a:off x="2718262" y="1512916"/>
            <a:ext cx="3016192" cy="29789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5985164" y="1097280"/>
            <a:ext cx="2435629" cy="10099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8484523" y="247996"/>
            <a:ext cx="3502430" cy="923330"/>
          </a:xfrm>
          <a:prstGeom prst="rect">
            <a:avLst/>
          </a:prstGeom>
        </p:spPr>
        <p:txBody>
          <a:bodyPr wrap="square">
            <a:spAutoFit/>
          </a:bodyPr>
          <a:lstStyle/>
          <a:p>
            <a:r>
              <a:rPr lang="en-GB" dirty="0">
                <a:solidFill>
                  <a:srgbClr val="000000"/>
                </a:solidFill>
                <a:latin typeface="Helvetica Neue"/>
              </a:rPr>
              <a:t>Jesus is placed on a black cross but this emphasises the brightness of his figure against it</a:t>
            </a:r>
            <a:endParaRPr lang="en-GB" dirty="0"/>
          </a:p>
        </p:txBody>
      </p:sp>
      <p:sp>
        <p:nvSpPr>
          <p:cNvPr id="14" name="Rectangle 13"/>
          <p:cNvSpPr/>
          <p:nvPr/>
        </p:nvSpPr>
        <p:spPr>
          <a:xfrm>
            <a:off x="8420793" y="2107277"/>
            <a:ext cx="3566160" cy="3139321"/>
          </a:xfrm>
          <a:prstGeom prst="rect">
            <a:avLst/>
          </a:prstGeom>
        </p:spPr>
        <p:txBody>
          <a:bodyPr wrap="square">
            <a:spAutoFit/>
          </a:bodyPr>
          <a:lstStyle/>
          <a:p>
            <a:r>
              <a:rPr lang="en-GB" dirty="0">
                <a:solidFill>
                  <a:srgbClr val="000000"/>
                </a:solidFill>
                <a:latin typeface="Helvetica Neue"/>
              </a:rPr>
              <a:t>The cross emerges from a tree; this is considered the tree of life. This phrase is a reference to the book of Revelation, ‘On each side of the river stood the tree of life.. The leaves of the tree are for the healing of the nations.’</a:t>
            </a:r>
          </a:p>
          <a:p>
            <a:r>
              <a:rPr lang="en-GB" dirty="0">
                <a:solidFill>
                  <a:srgbClr val="000000"/>
                </a:solidFill>
                <a:latin typeface="Helvetica Neue"/>
              </a:rPr>
              <a:t>This is a reminder that all people are saved through the crucifixion and that his death ‘healed’ the world.</a:t>
            </a:r>
            <a:endParaRPr lang="en-GB" dirty="0"/>
          </a:p>
        </p:txBody>
      </p:sp>
      <p:cxnSp>
        <p:nvCxnSpPr>
          <p:cNvPr id="15" name="Straight Arrow Connector 14"/>
          <p:cNvCxnSpPr/>
          <p:nvPr/>
        </p:nvCxnSpPr>
        <p:spPr>
          <a:xfrm flipH="1">
            <a:off x="5972176" y="3021312"/>
            <a:ext cx="2357177" cy="148695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156268" y="3021312"/>
            <a:ext cx="2686683" cy="1200329"/>
          </a:xfrm>
          <a:prstGeom prst="rect">
            <a:avLst/>
          </a:prstGeom>
        </p:spPr>
        <p:txBody>
          <a:bodyPr wrap="square">
            <a:spAutoFit/>
          </a:bodyPr>
          <a:lstStyle/>
          <a:p>
            <a:r>
              <a:rPr lang="en-GB" dirty="0">
                <a:solidFill>
                  <a:srgbClr val="000000"/>
                </a:solidFill>
                <a:latin typeface="Helvetica Neue"/>
              </a:rPr>
              <a:t>The cross is a complete crucifixion scene with Mary and St. John standing by the cross. </a:t>
            </a:r>
            <a:endParaRPr lang="en-GB" dirty="0"/>
          </a:p>
        </p:txBody>
      </p:sp>
      <p:cxnSp>
        <p:nvCxnSpPr>
          <p:cNvPr id="18" name="Straight Arrow Connector 17"/>
          <p:cNvCxnSpPr/>
          <p:nvPr/>
        </p:nvCxnSpPr>
        <p:spPr>
          <a:xfrm flipH="1">
            <a:off x="2635135" y="3269439"/>
            <a:ext cx="2513792" cy="3050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flipV="1">
            <a:off x="2974845" y="5396324"/>
            <a:ext cx="2503026" cy="402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125765" y="4508269"/>
            <a:ext cx="2686683" cy="2062103"/>
          </a:xfrm>
          <a:prstGeom prst="rect">
            <a:avLst/>
          </a:prstGeom>
        </p:spPr>
        <p:txBody>
          <a:bodyPr wrap="square">
            <a:spAutoFit/>
          </a:bodyPr>
          <a:lstStyle/>
          <a:p>
            <a:r>
              <a:rPr lang="en-GB" sz="1600" dirty="0">
                <a:solidFill>
                  <a:srgbClr val="000000"/>
                </a:solidFill>
                <a:latin typeface="Helvetica Neue"/>
              </a:rPr>
              <a:t>The tree and serpent at the base could be a reminder of the Garden of Eden and the tree of knowledge; this reinforces the message that sin ruins life on earth as well as the relationship between God and humans</a:t>
            </a:r>
            <a:endParaRPr lang="en-GB" sz="1600" dirty="0"/>
          </a:p>
        </p:txBody>
      </p:sp>
    </p:spTree>
    <p:extLst>
      <p:ext uri="{BB962C8B-B14F-4D97-AF65-F5344CB8AC3E}">
        <p14:creationId xmlns:p14="http://schemas.microsoft.com/office/powerpoint/2010/main" val="32825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7"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Bible interpretations </a:t>
            </a:r>
          </a:p>
        </p:txBody>
      </p:sp>
      <p:sp>
        <p:nvSpPr>
          <p:cNvPr id="4" name="Content Placeholder 3"/>
          <p:cNvSpPr>
            <a:spLocks noGrp="1"/>
          </p:cNvSpPr>
          <p:nvPr>
            <p:ph sz="half" idx="1"/>
          </p:nvPr>
        </p:nvSpPr>
        <p:spPr>
          <a:xfrm>
            <a:off x="572193" y="1825625"/>
            <a:ext cx="5181600" cy="4351338"/>
          </a:xfrm>
        </p:spPr>
        <p:txBody>
          <a:bodyPr>
            <a:normAutofit/>
          </a:bodyPr>
          <a:lstStyle/>
          <a:p>
            <a:pPr marL="0" indent="0">
              <a:buNone/>
            </a:pPr>
            <a:r>
              <a:rPr lang="en-GB" u="sng" dirty="0"/>
              <a:t>Fundamental </a:t>
            </a:r>
          </a:p>
          <a:p>
            <a:r>
              <a:rPr lang="en-GB" dirty="0"/>
              <a:t>Direct revelation</a:t>
            </a:r>
          </a:p>
          <a:p>
            <a:r>
              <a:rPr lang="en-GB" dirty="0"/>
              <a:t>Word of God</a:t>
            </a:r>
          </a:p>
          <a:p>
            <a:r>
              <a:rPr lang="en-GB" dirty="0"/>
              <a:t>Take scripture literally</a:t>
            </a:r>
          </a:p>
          <a:p>
            <a:r>
              <a:rPr lang="en-GB" dirty="0"/>
              <a:t>No contradictions</a:t>
            </a:r>
          </a:p>
          <a:p>
            <a:r>
              <a:rPr lang="en-GB" dirty="0"/>
              <a:t>Should be followed word for word </a:t>
            </a:r>
          </a:p>
          <a:p>
            <a:pPr marL="0" indent="0">
              <a:buNone/>
            </a:pPr>
            <a:endParaRPr lang="en-GB" dirty="0"/>
          </a:p>
        </p:txBody>
      </p:sp>
      <p:sp>
        <p:nvSpPr>
          <p:cNvPr id="5" name="Content Placeholder 4"/>
          <p:cNvSpPr>
            <a:spLocks noGrp="1"/>
          </p:cNvSpPr>
          <p:nvPr>
            <p:ph sz="half" idx="2"/>
          </p:nvPr>
        </p:nvSpPr>
        <p:spPr>
          <a:xfrm>
            <a:off x="6288578" y="1559616"/>
            <a:ext cx="5276650" cy="4815425"/>
          </a:xfrm>
        </p:spPr>
        <p:txBody>
          <a:bodyPr>
            <a:normAutofit/>
          </a:bodyPr>
          <a:lstStyle/>
          <a:p>
            <a:pPr marL="0" indent="0">
              <a:buNone/>
            </a:pPr>
            <a:r>
              <a:rPr lang="en-GB" u="sng" dirty="0"/>
              <a:t>Liberal </a:t>
            </a:r>
          </a:p>
          <a:p>
            <a:r>
              <a:rPr lang="en-GB" dirty="0"/>
              <a:t>The Bible is the word of God</a:t>
            </a:r>
          </a:p>
          <a:p>
            <a:r>
              <a:rPr lang="en-GB" dirty="0"/>
              <a:t>Writers were inspired by God</a:t>
            </a:r>
          </a:p>
          <a:p>
            <a:r>
              <a:rPr lang="en-GB" dirty="0"/>
              <a:t>The words/ stories may have changed over time</a:t>
            </a:r>
          </a:p>
          <a:p>
            <a:r>
              <a:rPr lang="en-GB" dirty="0"/>
              <a:t>Not supposed to be read literally, but metaphorically </a:t>
            </a:r>
          </a:p>
          <a:p>
            <a:r>
              <a:rPr lang="en-GB" dirty="0"/>
              <a:t>The messages and morals are more important than historical truth</a:t>
            </a:r>
          </a:p>
          <a:p>
            <a:endParaRPr lang="en-GB" dirty="0"/>
          </a:p>
          <a:p>
            <a:pPr marL="0" indent="0">
              <a:buNone/>
            </a:pPr>
            <a:endParaRPr lang="en-GB" dirty="0"/>
          </a:p>
        </p:txBody>
      </p:sp>
    </p:spTree>
    <p:extLst>
      <p:ext uri="{BB962C8B-B14F-4D97-AF65-F5344CB8AC3E}">
        <p14:creationId xmlns:p14="http://schemas.microsoft.com/office/powerpoint/2010/main" val="3831392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558"/>
            <a:ext cx="10515600" cy="1325563"/>
          </a:xfrm>
        </p:spPr>
        <p:txBody>
          <a:bodyPr/>
          <a:lstStyle/>
          <a:p>
            <a:r>
              <a:rPr lang="en-GB" dirty="0"/>
              <a:t>The Torah</a:t>
            </a:r>
          </a:p>
        </p:txBody>
      </p:sp>
      <p:sp>
        <p:nvSpPr>
          <p:cNvPr id="3" name="Content Placeholder 2"/>
          <p:cNvSpPr>
            <a:spLocks noGrp="1"/>
          </p:cNvSpPr>
          <p:nvPr>
            <p:ph idx="1"/>
          </p:nvPr>
        </p:nvSpPr>
        <p:spPr>
          <a:xfrm>
            <a:off x="538941" y="1609494"/>
            <a:ext cx="11182003" cy="4857808"/>
          </a:xfrm>
        </p:spPr>
        <p:txBody>
          <a:bodyPr>
            <a:normAutofit/>
          </a:bodyPr>
          <a:lstStyle/>
          <a:p>
            <a:r>
              <a:rPr lang="en-GB" dirty="0"/>
              <a:t>The first five books of the </a:t>
            </a:r>
            <a:r>
              <a:rPr lang="en-GB" dirty="0" err="1"/>
              <a:t>Tenakh</a:t>
            </a:r>
            <a:r>
              <a:rPr lang="en-GB" dirty="0"/>
              <a:t> (Torah, Nevi'im and Ketuvim) </a:t>
            </a:r>
          </a:p>
          <a:p>
            <a:r>
              <a:rPr lang="en-GB" dirty="0"/>
              <a:t>The holiest and most authoritative scripture for Jews. </a:t>
            </a:r>
          </a:p>
          <a:p>
            <a:r>
              <a:rPr lang="en-GB" dirty="0"/>
              <a:t>Moses is believed to have received the Torah from God on Mount Sinai.</a:t>
            </a:r>
          </a:p>
          <a:p>
            <a:r>
              <a:rPr lang="en-GB" dirty="0"/>
              <a:t>Orthodox believe it was given by God to Moses and must be taken literally and not changed. Many will seek to obey the mitzvoth as duties in life. Society may change but Jewish teachings don’t. </a:t>
            </a:r>
          </a:p>
          <a:p>
            <a:r>
              <a:rPr lang="en-GB" dirty="0"/>
              <a:t>For many Reform and Liberal Jews, it is not necessary to take the scriptures literally and they believe that sometimes they have to be adapted for modern life.</a:t>
            </a:r>
          </a:p>
        </p:txBody>
      </p:sp>
    </p:spTree>
    <p:extLst>
      <p:ext uri="{BB962C8B-B14F-4D97-AF65-F5344CB8AC3E}">
        <p14:creationId xmlns:p14="http://schemas.microsoft.com/office/powerpoint/2010/main" val="1092704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95469"/>
            <a:ext cx="9144000" cy="1114493"/>
          </a:xfrm>
          <a:solidFill>
            <a:srgbClr val="FFFF00"/>
          </a:solidFill>
        </p:spPr>
        <p:txBody>
          <a:bodyPr/>
          <a:lstStyle/>
          <a:p>
            <a:r>
              <a:rPr lang="en-GB" dirty="0"/>
              <a:t>Good and Evil </a:t>
            </a:r>
          </a:p>
        </p:txBody>
      </p:sp>
      <p:sp>
        <p:nvSpPr>
          <p:cNvPr id="3" name="Subtitle 2"/>
          <p:cNvSpPr>
            <a:spLocks noGrp="1"/>
          </p:cNvSpPr>
          <p:nvPr>
            <p:ph type="subTitle" idx="1"/>
          </p:nvPr>
        </p:nvSpPr>
        <p:spPr/>
        <p:txBody>
          <a:bodyPr/>
          <a:lstStyle/>
          <a:p>
            <a:r>
              <a:rPr lang="en-GB" dirty="0"/>
              <a:t>Revision </a:t>
            </a:r>
          </a:p>
        </p:txBody>
      </p:sp>
    </p:spTree>
    <p:extLst>
      <p:ext uri="{BB962C8B-B14F-4D97-AF65-F5344CB8AC3E}">
        <p14:creationId xmlns:p14="http://schemas.microsoft.com/office/powerpoint/2010/main" val="3781747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69316179"/>
              </p:ext>
            </p:extLst>
          </p:nvPr>
        </p:nvGraphicFramePr>
        <p:xfrm>
          <a:off x="574724" y="283333"/>
          <a:ext cx="2390418" cy="6143546"/>
        </p:xfrm>
        <a:graphic>
          <a:graphicData uri="http://schemas.openxmlformats.org/drawingml/2006/table">
            <a:tbl>
              <a:tblPr>
                <a:tableStyleId>{2D5ABB26-0587-4C30-8999-92F81FD0307C}</a:tableStyleId>
              </a:tblPr>
              <a:tblGrid>
                <a:gridCol w="2390418">
                  <a:extLst>
                    <a:ext uri="{9D8B030D-6E8A-4147-A177-3AD203B41FA5}">
                      <a16:colId xmlns:a16="http://schemas.microsoft.com/office/drawing/2014/main" val="3006077777"/>
                    </a:ext>
                  </a:extLst>
                </a:gridCol>
              </a:tblGrid>
              <a:tr h="877277">
                <a:tc>
                  <a:txBody>
                    <a:bodyPr/>
                    <a:lstStyle/>
                    <a:p>
                      <a:pPr marL="0" marR="0" indent="0" algn="l" rtl="0">
                        <a:lnSpc>
                          <a:spcPct val="119000"/>
                        </a:lnSpc>
                        <a:spcBef>
                          <a:spcPts val="0"/>
                        </a:spcBef>
                        <a:spcAft>
                          <a:spcPts val="600"/>
                        </a:spcAft>
                        <a:buFont typeface="+mj-lt"/>
                        <a:buNone/>
                      </a:pPr>
                      <a:r>
                        <a:rPr lang="en-GB" sz="2800" u="none" kern="1400" dirty="0">
                          <a:ln>
                            <a:noFill/>
                          </a:ln>
                          <a:effectLst/>
                        </a:rPr>
                        <a:t>Conscience</a:t>
                      </a:r>
                      <a:endParaRPr lang="en-GB" sz="2800" u="none" kern="1400" dirty="0">
                        <a:ln>
                          <a:noFill/>
                        </a:ln>
                        <a:solidFill>
                          <a:srgbClr val="000000"/>
                        </a:solidFill>
                        <a:effectLst/>
                        <a:latin typeface="Calibri" panose="020F0502020204030204" pitchFamily="34" charset="0"/>
                      </a:endParaRPr>
                    </a:p>
                  </a:txBody>
                  <a:tcPr marL="66972" marR="66972" marT="0" marB="0"/>
                </a:tc>
                <a:extLst>
                  <a:ext uri="{0D108BD9-81ED-4DB2-BD59-A6C34878D82A}">
                    <a16:rowId xmlns:a16="http://schemas.microsoft.com/office/drawing/2014/main" val="1921199312"/>
                  </a:ext>
                </a:extLst>
              </a:tr>
              <a:tr h="605845">
                <a:tc>
                  <a:txBody>
                    <a:bodyPr/>
                    <a:lstStyle/>
                    <a:p>
                      <a:pPr marL="0" marR="0" indent="0" algn="l" rtl="0">
                        <a:lnSpc>
                          <a:spcPct val="119000"/>
                        </a:lnSpc>
                        <a:spcBef>
                          <a:spcPts val="0"/>
                        </a:spcBef>
                        <a:spcAft>
                          <a:spcPts val="600"/>
                        </a:spcAft>
                        <a:buFont typeface="+mj-lt"/>
                        <a:buNone/>
                      </a:pPr>
                      <a:r>
                        <a:rPr lang="en-GB" sz="2800" u="none" kern="1400">
                          <a:ln>
                            <a:noFill/>
                          </a:ln>
                          <a:effectLst/>
                        </a:rPr>
                        <a:t>Evil</a:t>
                      </a:r>
                      <a:endParaRPr lang="en-GB" sz="2800" u="none" kern="1400">
                        <a:ln>
                          <a:noFill/>
                        </a:ln>
                        <a:solidFill>
                          <a:srgbClr val="000000"/>
                        </a:solidFill>
                        <a:effectLst/>
                        <a:latin typeface="Calibri" panose="020F0502020204030204" pitchFamily="34" charset="0"/>
                      </a:endParaRPr>
                    </a:p>
                  </a:txBody>
                  <a:tcPr marL="66972" marR="66972" marT="0" marB="0"/>
                </a:tc>
                <a:extLst>
                  <a:ext uri="{0D108BD9-81ED-4DB2-BD59-A6C34878D82A}">
                    <a16:rowId xmlns:a16="http://schemas.microsoft.com/office/drawing/2014/main" val="241123940"/>
                  </a:ext>
                </a:extLst>
              </a:tr>
              <a:tr h="865020">
                <a:tc>
                  <a:txBody>
                    <a:bodyPr/>
                    <a:lstStyle/>
                    <a:p>
                      <a:pPr marL="0" marR="0" indent="0" algn="l" rtl="0">
                        <a:lnSpc>
                          <a:spcPct val="119000"/>
                        </a:lnSpc>
                        <a:spcBef>
                          <a:spcPts val="0"/>
                        </a:spcBef>
                        <a:spcAft>
                          <a:spcPts val="1400"/>
                        </a:spcAft>
                        <a:buFont typeface="+mj-lt"/>
                        <a:buNone/>
                      </a:pPr>
                      <a:r>
                        <a:rPr lang="en-GB" sz="2800" u="none" kern="1400" dirty="0">
                          <a:ln>
                            <a:noFill/>
                          </a:ln>
                          <a:effectLst/>
                        </a:rPr>
                        <a:t>Free Will</a:t>
                      </a:r>
                      <a:endParaRPr lang="en-GB" sz="2800" u="none" kern="1400" dirty="0">
                        <a:ln>
                          <a:noFill/>
                        </a:ln>
                        <a:solidFill>
                          <a:srgbClr val="000000"/>
                        </a:solidFill>
                        <a:effectLst/>
                        <a:latin typeface="Calibri" panose="020F0502020204030204" pitchFamily="34" charset="0"/>
                      </a:endParaRPr>
                    </a:p>
                  </a:txBody>
                  <a:tcPr marL="66972" marR="66972" marT="0" marB="0"/>
                </a:tc>
                <a:extLst>
                  <a:ext uri="{0D108BD9-81ED-4DB2-BD59-A6C34878D82A}">
                    <a16:rowId xmlns:a16="http://schemas.microsoft.com/office/drawing/2014/main" val="3092066921"/>
                  </a:ext>
                </a:extLst>
              </a:tr>
              <a:tr h="604989">
                <a:tc>
                  <a:txBody>
                    <a:bodyPr/>
                    <a:lstStyle/>
                    <a:p>
                      <a:pPr marL="0" marR="0" indent="0" algn="l" rtl="0">
                        <a:lnSpc>
                          <a:spcPct val="119000"/>
                        </a:lnSpc>
                        <a:spcBef>
                          <a:spcPts val="0"/>
                        </a:spcBef>
                        <a:spcAft>
                          <a:spcPts val="600"/>
                        </a:spcAft>
                        <a:buFont typeface="+mj-lt"/>
                        <a:buNone/>
                      </a:pPr>
                      <a:r>
                        <a:rPr lang="en-GB" sz="2800" u="none" kern="1400">
                          <a:ln>
                            <a:noFill/>
                          </a:ln>
                          <a:effectLst/>
                        </a:rPr>
                        <a:t>Goodness</a:t>
                      </a:r>
                      <a:endParaRPr lang="en-GB" sz="2800" u="none" kern="1400">
                        <a:ln>
                          <a:noFill/>
                        </a:ln>
                        <a:solidFill>
                          <a:srgbClr val="000000"/>
                        </a:solidFill>
                        <a:effectLst/>
                        <a:latin typeface="Calibri" panose="020F0502020204030204" pitchFamily="34" charset="0"/>
                      </a:endParaRPr>
                    </a:p>
                  </a:txBody>
                  <a:tcPr marL="66972" marR="66972" marT="0" marB="0"/>
                </a:tc>
                <a:extLst>
                  <a:ext uri="{0D108BD9-81ED-4DB2-BD59-A6C34878D82A}">
                    <a16:rowId xmlns:a16="http://schemas.microsoft.com/office/drawing/2014/main" val="497865282"/>
                  </a:ext>
                </a:extLst>
              </a:tr>
              <a:tr h="613744">
                <a:tc>
                  <a:txBody>
                    <a:bodyPr/>
                    <a:lstStyle/>
                    <a:p>
                      <a:pPr marL="0" marR="0" indent="0" algn="l" rtl="0">
                        <a:lnSpc>
                          <a:spcPct val="119000"/>
                        </a:lnSpc>
                        <a:spcBef>
                          <a:spcPts val="0"/>
                        </a:spcBef>
                        <a:spcAft>
                          <a:spcPts val="600"/>
                        </a:spcAft>
                        <a:buFont typeface="+mj-lt"/>
                        <a:buNone/>
                      </a:pPr>
                      <a:r>
                        <a:rPr lang="en-GB" sz="2800" u="none" kern="1400">
                          <a:ln>
                            <a:noFill/>
                          </a:ln>
                          <a:effectLst/>
                        </a:rPr>
                        <a:t>Incarnation</a:t>
                      </a:r>
                      <a:endParaRPr lang="en-GB" sz="2800" u="none" kern="1400">
                        <a:ln>
                          <a:noFill/>
                        </a:ln>
                        <a:solidFill>
                          <a:srgbClr val="000000"/>
                        </a:solidFill>
                        <a:effectLst/>
                        <a:latin typeface="Calibri" panose="020F0502020204030204" pitchFamily="34" charset="0"/>
                      </a:endParaRPr>
                    </a:p>
                  </a:txBody>
                  <a:tcPr marL="66972" marR="66972" marT="0" marB="0"/>
                </a:tc>
                <a:extLst>
                  <a:ext uri="{0D108BD9-81ED-4DB2-BD59-A6C34878D82A}">
                    <a16:rowId xmlns:a16="http://schemas.microsoft.com/office/drawing/2014/main" val="3519336004"/>
                  </a:ext>
                </a:extLst>
              </a:tr>
              <a:tr h="1105789">
                <a:tc>
                  <a:txBody>
                    <a:bodyPr/>
                    <a:lstStyle/>
                    <a:p>
                      <a:pPr marL="0" marR="0" indent="0" algn="l" rtl="0">
                        <a:lnSpc>
                          <a:spcPct val="119000"/>
                        </a:lnSpc>
                        <a:spcBef>
                          <a:spcPts val="0"/>
                        </a:spcBef>
                        <a:spcAft>
                          <a:spcPts val="600"/>
                        </a:spcAft>
                        <a:buFont typeface="+mj-lt"/>
                        <a:buNone/>
                      </a:pPr>
                      <a:r>
                        <a:rPr lang="en-GB" sz="2800" u="none" kern="1400">
                          <a:ln>
                            <a:noFill/>
                          </a:ln>
                          <a:effectLst/>
                        </a:rPr>
                        <a:t>Natural Law</a:t>
                      </a:r>
                      <a:endParaRPr lang="en-GB" sz="2800" u="none" kern="1400">
                        <a:ln>
                          <a:noFill/>
                        </a:ln>
                        <a:solidFill>
                          <a:srgbClr val="000000"/>
                        </a:solidFill>
                        <a:effectLst/>
                        <a:latin typeface="Calibri" panose="020F0502020204030204" pitchFamily="34" charset="0"/>
                      </a:endParaRPr>
                    </a:p>
                  </a:txBody>
                  <a:tcPr marL="66972" marR="66972" marT="0" marB="0"/>
                </a:tc>
                <a:extLst>
                  <a:ext uri="{0D108BD9-81ED-4DB2-BD59-A6C34878D82A}">
                    <a16:rowId xmlns:a16="http://schemas.microsoft.com/office/drawing/2014/main" val="966178068"/>
                  </a:ext>
                </a:extLst>
              </a:tr>
              <a:tr h="612868">
                <a:tc>
                  <a:txBody>
                    <a:bodyPr/>
                    <a:lstStyle/>
                    <a:p>
                      <a:pPr marL="0" marR="0" indent="0" algn="l" rtl="0">
                        <a:lnSpc>
                          <a:spcPct val="119000"/>
                        </a:lnSpc>
                        <a:spcBef>
                          <a:spcPts val="0"/>
                        </a:spcBef>
                        <a:spcAft>
                          <a:spcPts val="600"/>
                        </a:spcAft>
                        <a:buFont typeface="+mj-lt"/>
                        <a:buNone/>
                      </a:pPr>
                      <a:r>
                        <a:rPr lang="en-GB" sz="2800" u="none" kern="1400">
                          <a:ln>
                            <a:noFill/>
                          </a:ln>
                          <a:effectLst/>
                        </a:rPr>
                        <a:t>Privation</a:t>
                      </a:r>
                      <a:endParaRPr lang="en-GB" sz="2800" u="none" kern="1400">
                        <a:ln>
                          <a:noFill/>
                        </a:ln>
                        <a:solidFill>
                          <a:srgbClr val="000000"/>
                        </a:solidFill>
                        <a:effectLst/>
                        <a:latin typeface="Calibri" panose="020F0502020204030204" pitchFamily="34" charset="0"/>
                      </a:endParaRPr>
                    </a:p>
                  </a:txBody>
                  <a:tcPr marL="66972" marR="66972" marT="0" marB="0"/>
                </a:tc>
                <a:extLst>
                  <a:ext uri="{0D108BD9-81ED-4DB2-BD59-A6C34878D82A}">
                    <a16:rowId xmlns:a16="http://schemas.microsoft.com/office/drawing/2014/main" val="2135085880"/>
                  </a:ext>
                </a:extLst>
              </a:tr>
              <a:tr h="858014">
                <a:tc>
                  <a:txBody>
                    <a:bodyPr/>
                    <a:lstStyle/>
                    <a:p>
                      <a:pPr marL="0" marR="0" indent="0" algn="l" rtl="0">
                        <a:lnSpc>
                          <a:spcPct val="119000"/>
                        </a:lnSpc>
                        <a:spcBef>
                          <a:spcPts val="0"/>
                        </a:spcBef>
                        <a:spcAft>
                          <a:spcPts val="600"/>
                        </a:spcAft>
                        <a:buFont typeface="+mj-lt"/>
                        <a:buNone/>
                      </a:pPr>
                      <a:r>
                        <a:rPr lang="en-GB" sz="2800" u="none" kern="1400" dirty="0">
                          <a:ln>
                            <a:noFill/>
                          </a:ln>
                          <a:effectLst/>
                        </a:rPr>
                        <a:t>Suffering</a:t>
                      </a:r>
                      <a:endParaRPr lang="en-GB" sz="2800" u="none" kern="1400" dirty="0">
                        <a:ln>
                          <a:noFill/>
                        </a:ln>
                        <a:solidFill>
                          <a:srgbClr val="000000"/>
                        </a:solidFill>
                        <a:effectLst/>
                        <a:latin typeface="Calibri" panose="020F0502020204030204" pitchFamily="34" charset="0"/>
                      </a:endParaRPr>
                    </a:p>
                  </a:txBody>
                  <a:tcPr marL="66972" marR="66972" marT="0" marB="0"/>
                </a:tc>
                <a:extLst>
                  <a:ext uri="{0D108BD9-81ED-4DB2-BD59-A6C34878D82A}">
                    <a16:rowId xmlns:a16="http://schemas.microsoft.com/office/drawing/2014/main" val="1992640066"/>
                  </a:ext>
                </a:extLst>
              </a:tr>
            </a:tbl>
          </a:graphicData>
        </a:graphic>
      </p:graphicFrame>
      <p:sp>
        <p:nvSpPr>
          <p:cNvPr id="5" name="Control 1"/>
          <p:cNvSpPr>
            <a:spLocks noChangeArrowheads="1" noChangeShapeType="1"/>
          </p:cNvSpPr>
          <p:nvPr/>
        </p:nvSpPr>
        <p:spPr bwMode="auto">
          <a:xfrm>
            <a:off x="1471018" y="6426880"/>
            <a:ext cx="10720982" cy="567126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704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74724" y="283333"/>
          <a:ext cx="10951867" cy="6143546"/>
        </p:xfrm>
        <a:graphic>
          <a:graphicData uri="http://schemas.openxmlformats.org/drawingml/2006/table">
            <a:tbl>
              <a:tblPr/>
              <a:tblGrid>
                <a:gridCol w="1950544">
                  <a:extLst>
                    <a:ext uri="{9D8B030D-6E8A-4147-A177-3AD203B41FA5}">
                      <a16:colId xmlns:a16="http://schemas.microsoft.com/office/drawing/2014/main" val="3006077777"/>
                    </a:ext>
                  </a:extLst>
                </a:gridCol>
                <a:gridCol w="9001323">
                  <a:extLst>
                    <a:ext uri="{9D8B030D-6E8A-4147-A177-3AD203B41FA5}">
                      <a16:colId xmlns:a16="http://schemas.microsoft.com/office/drawing/2014/main" val="384864082"/>
                    </a:ext>
                  </a:extLst>
                </a:gridCol>
              </a:tblGrid>
              <a:tr h="877277">
                <a:tc>
                  <a:txBody>
                    <a:bodyPr/>
                    <a:lstStyle/>
                    <a:p>
                      <a:pPr marR="0" indent="0" algn="l" rtl="0">
                        <a:lnSpc>
                          <a:spcPct val="119000"/>
                        </a:lnSpc>
                        <a:spcBef>
                          <a:spcPts val="0"/>
                        </a:spcBef>
                        <a:spcAft>
                          <a:spcPts val="600"/>
                        </a:spcAft>
                      </a:pPr>
                      <a:r>
                        <a:rPr lang="en-GB" sz="1600" b="1" kern="1400" dirty="0">
                          <a:ln>
                            <a:noFill/>
                          </a:ln>
                          <a:solidFill>
                            <a:srgbClr val="000000"/>
                          </a:solidFill>
                          <a:effectLst/>
                          <a:latin typeface="Arial" panose="020B0604020202020204" pitchFamily="34" charset="0"/>
                        </a:rPr>
                        <a:t>Conscience</a:t>
                      </a:r>
                      <a:endParaRPr lang="en-GB" sz="1600" kern="1400" dirty="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600" b="1" kern="1400">
                          <a:ln>
                            <a:noFill/>
                          </a:ln>
                          <a:solidFill>
                            <a:srgbClr val="000000"/>
                          </a:solidFill>
                          <a:effectLst/>
                          <a:latin typeface="Arial" panose="020B0604020202020204" pitchFamily="34" charset="0"/>
                        </a:rPr>
                        <a:t>human reason making moral decisions.</a:t>
                      </a:r>
                      <a:r>
                        <a:rPr lang="en-GB" sz="1600" kern="1400">
                          <a:ln>
                            <a:noFill/>
                          </a:ln>
                          <a:solidFill>
                            <a:srgbClr val="000000"/>
                          </a:solidFill>
                          <a:effectLst/>
                          <a:latin typeface="Arial" panose="020B0604020202020204" pitchFamily="34" charset="0"/>
                        </a:rPr>
                        <a:t> The knowledge we have of what is right and wrong and the God-given compulsion within all human beings to do what is right and to avoid what is evil.</a:t>
                      </a:r>
                      <a:endParaRPr lang="en-GB" sz="1600" kern="140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199312"/>
                  </a:ext>
                </a:extLst>
              </a:tr>
              <a:tr h="605845">
                <a:tc>
                  <a:txBody>
                    <a:bodyPr/>
                    <a:lstStyle/>
                    <a:p>
                      <a:pPr marR="0" indent="0" algn="l" rtl="0">
                        <a:lnSpc>
                          <a:spcPct val="119000"/>
                        </a:lnSpc>
                        <a:spcBef>
                          <a:spcPts val="0"/>
                        </a:spcBef>
                        <a:spcAft>
                          <a:spcPts val="600"/>
                        </a:spcAft>
                      </a:pPr>
                      <a:r>
                        <a:rPr lang="en-GB" sz="1600" b="1" kern="1400">
                          <a:ln>
                            <a:noFill/>
                          </a:ln>
                          <a:solidFill>
                            <a:srgbClr val="000000"/>
                          </a:solidFill>
                          <a:effectLst/>
                          <a:latin typeface="Arial" panose="020B0604020202020204" pitchFamily="34" charset="0"/>
                        </a:rPr>
                        <a:t>Evil</a:t>
                      </a:r>
                      <a:endParaRPr lang="en-GB" sz="1600" kern="140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600" b="1" kern="1400" dirty="0">
                          <a:ln>
                            <a:noFill/>
                          </a:ln>
                          <a:solidFill>
                            <a:srgbClr val="000000"/>
                          </a:solidFill>
                          <a:effectLst/>
                          <a:latin typeface="Arial" panose="020B0604020202020204" pitchFamily="34" charset="0"/>
                        </a:rPr>
                        <a:t>the absence of good</a:t>
                      </a:r>
                      <a:r>
                        <a:rPr lang="en-GB" sz="1600" kern="1400" dirty="0">
                          <a:ln>
                            <a:noFill/>
                          </a:ln>
                          <a:solidFill>
                            <a:srgbClr val="000000"/>
                          </a:solidFill>
                          <a:effectLst/>
                          <a:latin typeface="Arial" panose="020B0604020202020204" pitchFamily="34" charset="0"/>
                        </a:rPr>
                        <a:t> and the impulse to seek our own desires at the expense of the good of others which often results in suffering.</a:t>
                      </a:r>
                      <a:endParaRPr lang="en-GB" sz="1600" kern="1400" dirty="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23940"/>
                  </a:ext>
                </a:extLst>
              </a:tr>
              <a:tr h="865020">
                <a:tc>
                  <a:txBody>
                    <a:bodyPr/>
                    <a:lstStyle/>
                    <a:p>
                      <a:pPr marR="0" indent="0" algn="l" rtl="0">
                        <a:lnSpc>
                          <a:spcPct val="119000"/>
                        </a:lnSpc>
                        <a:spcBef>
                          <a:spcPts val="0"/>
                        </a:spcBef>
                        <a:spcAft>
                          <a:spcPts val="1400"/>
                        </a:spcAft>
                      </a:pPr>
                      <a:r>
                        <a:rPr lang="en-GB" sz="1600" b="1" u="sng" kern="1400" dirty="0">
                          <a:ln>
                            <a:noFill/>
                          </a:ln>
                          <a:solidFill>
                            <a:srgbClr val="085296"/>
                          </a:solidFill>
                          <a:effectLst/>
                          <a:latin typeface="Arial" panose="020B0604020202020204" pitchFamily="34" charset="0"/>
                        </a:rPr>
                        <a:t>Free Will</a:t>
                      </a:r>
                      <a:endParaRPr lang="en-GB" sz="1600" kern="1400" dirty="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600" kern="1400" dirty="0">
                          <a:ln>
                            <a:noFill/>
                          </a:ln>
                          <a:solidFill>
                            <a:srgbClr val="000000"/>
                          </a:solidFill>
                          <a:effectLst/>
                          <a:latin typeface="Arial" panose="020B0604020202020204" pitchFamily="34" charset="0"/>
                        </a:rPr>
                        <a:t>the decision-making part of a person’s mind is called the will. A will is free if a person can </a:t>
                      </a:r>
                      <a:r>
                        <a:rPr lang="en-GB" sz="1600" b="1" kern="1400" dirty="0">
                          <a:ln>
                            <a:noFill/>
                          </a:ln>
                          <a:solidFill>
                            <a:srgbClr val="000000"/>
                          </a:solidFill>
                          <a:effectLst/>
                          <a:latin typeface="Arial" panose="020B0604020202020204" pitchFamily="34" charset="0"/>
                        </a:rPr>
                        <a:t>choose right from wrong</a:t>
                      </a:r>
                      <a:r>
                        <a:rPr lang="en-GB" sz="1600" kern="1400" dirty="0">
                          <a:ln>
                            <a:noFill/>
                          </a:ln>
                          <a:solidFill>
                            <a:srgbClr val="000000"/>
                          </a:solidFill>
                          <a:effectLst/>
                          <a:latin typeface="Arial" panose="020B0604020202020204" pitchFamily="34" charset="0"/>
                        </a:rPr>
                        <a:t> </a:t>
                      </a:r>
                      <a:r>
                        <a:rPr lang="en-GB" sz="1600" b="1" kern="1400" dirty="0">
                          <a:ln>
                            <a:noFill/>
                          </a:ln>
                          <a:solidFill>
                            <a:srgbClr val="000000"/>
                          </a:solidFill>
                          <a:effectLst/>
                          <a:latin typeface="Arial" panose="020B0604020202020204" pitchFamily="34" charset="0"/>
                        </a:rPr>
                        <a:t>without being controlled</a:t>
                      </a:r>
                      <a:r>
                        <a:rPr lang="en-GB" sz="1600" kern="1400" dirty="0">
                          <a:ln>
                            <a:noFill/>
                          </a:ln>
                          <a:solidFill>
                            <a:srgbClr val="000000"/>
                          </a:solidFill>
                          <a:effectLst/>
                          <a:latin typeface="Arial" panose="020B0604020202020204" pitchFamily="34" charset="0"/>
                        </a:rPr>
                        <a:t> by other forces.</a:t>
                      </a:r>
                      <a:endParaRPr lang="en-GB" sz="1600" kern="1400" dirty="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066921"/>
                  </a:ext>
                </a:extLst>
              </a:tr>
              <a:tr h="604989">
                <a:tc>
                  <a:txBody>
                    <a:bodyPr/>
                    <a:lstStyle/>
                    <a:p>
                      <a:pPr marR="0" indent="0" algn="l" rtl="0">
                        <a:lnSpc>
                          <a:spcPct val="119000"/>
                        </a:lnSpc>
                        <a:spcBef>
                          <a:spcPts val="0"/>
                        </a:spcBef>
                        <a:spcAft>
                          <a:spcPts val="600"/>
                        </a:spcAft>
                      </a:pPr>
                      <a:r>
                        <a:rPr lang="en-GB" sz="1600" b="1" kern="1400">
                          <a:ln>
                            <a:noFill/>
                          </a:ln>
                          <a:solidFill>
                            <a:srgbClr val="000000"/>
                          </a:solidFill>
                          <a:effectLst/>
                          <a:latin typeface="Arial" panose="020B0604020202020204" pitchFamily="34" charset="0"/>
                        </a:rPr>
                        <a:t>Goodness</a:t>
                      </a:r>
                      <a:endParaRPr lang="en-GB" sz="1600" kern="140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600" b="1" kern="1400" dirty="0">
                          <a:ln>
                            <a:noFill/>
                          </a:ln>
                          <a:solidFill>
                            <a:srgbClr val="000000"/>
                          </a:solidFill>
                          <a:effectLst/>
                          <a:latin typeface="Arial" panose="020B0604020202020204" pitchFamily="34" charset="0"/>
                        </a:rPr>
                        <a:t>the quality of being like God:</a:t>
                      </a:r>
                      <a:r>
                        <a:rPr lang="en-GB" sz="1600" kern="1400" dirty="0">
                          <a:ln>
                            <a:noFill/>
                          </a:ln>
                          <a:solidFill>
                            <a:srgbClr val="000000"/>
                          </a:solidFill>
                          <a:effectLst/>
                          <a:latin typeface="Arial" panose="020B0604020202020204" pitchFamily="34" charset="0"/>
                        </a:rPr>
                        <a:t> seeking the well-being of others selflessly.</a:t>
                      </a:r>
                      <a:endParaRPr lang="en-GB" sz="1600" kern="1400" dirty="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865282"/>
                  </a:ext>
                </a:extLst>
              </a:tr>
              <a:tr h="613744">
                <a:tc>
                  <a:txBody>
                    <a:bodyPr/>
                    <a:lstStyle/>
                    <a:p>
                      <a:pPr marR="0" indent="0" algn="l" rtl="0">
                        <a:lnSpc>
                          <a:spcPct val="119000"/>
                        </a:lnSpc>
                        <a:spcBef>
                          <a:spcPts val="0"/>
                        </a:spcBef>
                        <a:spcAft>
                          <a:spcPts val="600"/>
                        </a:spcAft>
                      </a:pPr>
                      <a:r>
                        <a:rPr lang="en-GB" sz="1600" b="1" kern="1400">
                          <a:ln>
                            <a:noFill/>
                          </a:ln>
                          <a:solidFill>
                            <a:srgbClr val="000000"/>
                          </a:solidFill>
                          <a:effectLst/>
                          <a:latin typeface="Arial" panose="020B0604020202020204" pitchFamily="34" charset="0"/>
                        </a:rPr>
                        <a:t>Incarnation</a:t>
                      </a:r>
                      <a:endParaRPr lang="en-GB" sz="1600" kern="140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600" b="1" kern="1400" dirty="0">
                          <a:ln>
                            <a:noFill/>
                          </a:ln>
                          <a:solidFill>
                            <a:srgbClr val="000000"/>
                          </a:solidFill>
                          <a:effectLst/>
                          <a:latin typeface="Arial" panose="020B0604020202020204" pitchFamily="34" charset="0"/>
                        </a:rPr>
                        <a:t>“Made flesh”</a:t>
                      </a:r>
                      <a:r>
                        <a:rPr lang="en-GB" sz="1600" kern="1400" dirty="0">
                          <a:ln>
                            <a:noFill/>
                          </a:ln>
                          <a:solidFill>
                            <a:srgbClr val="000000"/>
                          </a:solidFill>
                          <a:effectLst/>
                          <a:latin typeface="Arial" panose="020B0604020202020204" pitchFamily="34" charset="0"/>
                        </a:rPr>
                        <a:t> The Christian belief that God became man in the person of Jesus, fully human and fully divine.</a:t>
                      </a:r>
                      <a:endParaRPr lang="en-GB" sz="1600" kern="1400" dirty="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336004"/>
                  </a:ext>
                </a:extLst>
              </a:tr>
              <a:tr h="1105789">
                <a:tc>
                  <a:txBody>
                    <a:bodyPr/>
                    <a:lstStyle/>
                    <a:p>
                      <a:pPr marR="0" indent="0" algn="l" rtl="0">
                        <a:lnSpc>
                          <a:spcPct val="119000"/>
                        </a:lnSpc>
                        <a:spcBef>
                          <a:spcPts val="0"/>
                        </a:spcBef>
                        <a:spcAft>
                          <a:spcPts val="600"/>
                        </a:spcAft>
                      </a:pPr>
                      <a:r>
                        <a:rPr lang="en-GB" sz="1600" b="1" kern="1400">
                          <a:ln>
                            <a:noFill/>
                          </a:ln>
                          <a:solidFill>
                            <a:srgbClr val="000000"/>
                          </a:solidFill>
                          <a:effectLst/>
                          <a:latin typeface="Arial" panose="020B0604020202020204" pitchFamily="34" charset="0"/>
                        </a:rPr>
                        <a:t>Natural Law</a:t>
                      </a:r>
                      <a:endParaRPr lang="en-GB" sz="1600" kern="140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600" kern="1400" dirty="0">
                          <a:ln>
                            <a:noFill/>
                          </a:ln>
                          <a:solidFill>
                            <a:srgbClr val="000000"/>
                          </a:solidFill>
                          <a:effectLst/>
                          <a:latin typeface="Arial" panose="020B0604020202020204" pitchFamily="34" charset="0"/>
                        </a:rPr>
                        <a:t>the </a:t>
                      </a:r>
                      <a:r>
                        <a:rPr lang="en-GB" sz="1600" b="1" kern="1400" dirty="0">
                          <a:ln>
                            <a:noFill/>
                          </a:ln>
                          <a:solidFill>
                            <a:srgbClr val="000000"/>
                          </a:solidFill>
                          <a:effectLst/>
                          <a:latin typeface="Arial" panose="020B0604020202020204" pitchFamily="34" charset="0"/>
                        </a:rPr>
                        <a:t>moral laws of right and wrong which are universal</a:t>
                      </a:r>
                      <a:r>
                        <a:rPr lang="en-GB" sz="1600" kern="1400" dirty="0">
                          <a:ln>
                            <a:noFill/>
                          </a:ln>
                          <a:solidFill>
                            <a:srgbClr val="000000"/>
                          </a:solidFill>
                          <a:effectLst/>
                          <a:latin typeface="Arial" panose="020B0604020202020204" pitchFamily="34" charset="0"/>
                        </a:rPr>
                        <a:t> and not dependent on human laws. The belief in natural law is the belief that the moral law is discoverable by every human being and is the same for all human beings in all places at all times.</a:t>
                      </a:r>
                      <a:endParaRPr lang="en-GB" sz="1600" kern="1400" dirty="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178068"/>
                  </a:ext>
                </a:extLst>
              </a:tr>
              <a:tr h="612868">
                <a:tc>
                  <a:txBody>
                    <a:bodyPr/>
                    <a:lstStyle/>
                    <a:p>
                      <a:pPr marR="0" indent="0" algn="l" rtl="0">
                        <a:lnSpc>
                          <a:spcPct val="119000"/>
                        </a:lnSpc>
                        <a:spcBef>
                          <a:spcPts val="0"/>
                        </a:spcBef>
                        <a:spcAft>
                          <a:spcPts val="600"/>
                        </a:spcAft>
                      </a:pPr>
                      <a:r>
                        <a:rPr lang="en-GB" sz="1600" b="1" kern="1400">
                          <a:ln>
                            <a:noFill/>
                          </a:ln>
                          <a:solidFill>
                            <a:srgbClr val="000000"/>
                          </a:solidFill>
                          <a:effectLst/>
                          <a:latin typeface="Arial" panose="020B0604020202020204" pitchFamily="34" charset="0"/>
                        </a:rPr>
                        <a:t>Privation</a:t>
                      </a:r>
                      <a:endParaRPr lang="en-GB" sz="1600" kern="140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600" kern="1400" dirty="0">
                          <a:ln>
                            <a:noFill/>
                          </a:ln>
                          <a:solidFill>
                            <a:srgbClr val="000000"/>
                          </a:solidFill>
                          <a:effectLst/>
                          <a:latin typeface="Arial" panose="020B0604020202020204" pitchFamily="34" charset="0"/>
                        </a:rPr>
                        <a:t>the loss or absence of a quality or something that is normally present. Evil is a privation of good.</a:t>
                      </a:r>
                      <a:endParaRPr lang="en-GB" sz="1600" kern="1400" dirty="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085880"/>
                  </a:ext>
                </a:extLst>
              </a:tr>
              <a:tr h="858014">
                <a:tc>
                  <a:txBody>
                    <a:bodyPr/>
                    <a:lstStyle/>
                    <a:p>
                      <a:pPr marR="0" indent="0" algn="l" rtl="0">
                        <a:lnSpc>
                          <a:spcPct val="119000"/>
                        </a:lnSpc>
                        <a:spcBef>
                          <a:spcPts val="0"/>
                        </a:spcBef>
                        <a:spcAft>
                          <a:spcPts val="600"/>
                        </a:spcAft>
                      </a:pPr>
                      <a:r>
                        <a:rPr lang="en-GB" sz="1600" b="1" kern="1400">
                          <a:ln>
                            <a:noFill/>
                          </a:ln>
                          <a:solidFill>
                            <a:srgbClr val="000000"/>
                          </a:solidFill>
                          <a:effectLst/>
                          <a:latin typeface="Arial" panose="020B0604020202020204" pitchFamily="34" charset="0"/>
                        </a:rPr>
                        <a:t>Suffering</a:t>
                      </a:r>
                      <a:endParaRPr lang="en-GB" sz="1600" kern="140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GB" sz="1600" b="1" kern="1400" dirty="0">
                          <a:ln>
                            <a:noFill/>
                          </a:ln>
                          <a:solidFill>
                            <a:srgbClr val="000000"/>
                          </a:solidFill>
                          <a:effectLst/>
                          <a:latin typeface="Arial" panose="020B0604020202020204" pitchFamily="34" charset="0"/>
                        </a:rPr>
                        <a:t>pain or loss which harms human beings.</a:t>
                      </a:r>
                      <a:r>
                        <a:rPr lang="en-GB" sz="1600" kern="1400" dirty="0">
                          <a:ln>
                            <a:noFill/>
                          </a:ln>
                          <a:solidFill>
                            <a:srgbClr val="000000"/>
                          </a:solidFill>
                          <a:effectLst/>
                          <a:latin typeface="Arial" panose="020B0604020202020204" pitchFamily="34" charset="0"/>
                        </a:rPr>
                        <a:t> Some suffering is caused by other human beings (often called moral evil); some is not (often called natural evil).</a:t>
                      </a:r>
                      <a:endParaRPr lang="en-GB" sz="1600" kern="1400" dirty="0">
                        <a:ln>
                          <a:noFill/>
                        </a:ln>
                        <a:solidFill>
                          <a:srgbClr val="000000"/>
                        </a:solidFill>
                        <a:effectLst/>
                        <a:latin typeface="Calibri" panose="020F0502020204030204" pitchFamily="34" charset="0"/>
                      </a:endParaRPr>
                    </a:p>
                  </a:txBody>
                  <a:tcPr marL="66972" marR="6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640066"/>
                  </a:ext>
                </a:extLst>
              </a:tr>
            </a:tbl>
          </a:graphicData>
        </a:graphic>
      </p:graphicFrame>
      <p:sp>
        <p:nvSpPr>
          <p:cNvPr id="5" name="Control 1"/>
          <p:cNvSpPr>
            <a:spLocks noChangeArrowheads="1" noChangeShapeType="1"/>
          </p:cNvSpPr>
          <p:nvPr/>
        </p:nvSpPr>
        <p:spPr bwMode="auto">
          <a:xfrm>
            <a:off x="1471018" y="6426880"/>
            <a:ext cx="10720982" cy="567126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sz="3200"/>
          </a:p>
        </p:txBody>
      </p:sp>
    </p:spTree>
    <p:extLst>
      <p:ext uri="{BB962C8B-B14F-4D97-AF65-F5344CB8AC3E}">
        <p14:creationId xmlns:p14="http://schemas.microsoft.com/office/powerpoint/2010/main" val="3798442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GB" dirty="0"/>
              <a:t>St. Augustine - Enchiridion</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a:t>Evil helps us to appreciate good- the existence of evil helps people to appreciate the good in the world which otherwise they would not notice</a:t>
            </a:r>
          </a:p>
          <a:p>
            <a:pPr marL="514350" indent="-514350">
              <a:buFont typeface="+mj-lt"/>
              <a:buAutoNum type="arabicPeriod"/>
            </a:pPr>
            <a:r>
              <a:rPr lang="en-GB" dirty="0"/>
              <a:t>Evil is not a thing- he said that evil is the PRIVATION of good, just as darkness is the absence of light. </a:t>
            </a:r>
          </a:p>
          <a:p>
            <a:pPr marL="514350" indent="-514350">
              <a:buFont typeface="+mj-lt"/>
              <a:buAutoNum type="arabicPeriod"/>
            </a:pPr>
            <a:r>
              <a:rPr lang="en-GB" dirty="0"/>
              <a:t>Evil makes us better- God allows suffering because he is omnipotent and all good. He is always able to being about a greater good. </a:t>
            </a:r>
          </a:p>
          <a:p>
            <a:pPr marL="514350" indent="-514350">
              <a:buFont typeface="+mj-lt"/>
              <a:buAutoNum type="arabicPeriod"/>
            </a:pPr>
            <a:endParaRPr lang="en-GB" dirty="0"/>
          </a:p>
        </p:txBody>
      </p:sp>
    </p:spTree>
    <p:extLst>
      <p:ext uri="{BB962C8B-B14F-4D97-AF65-F5344CB8AC3E}">
        <p14:creationId xmlns:p14="http://schemas.microsoft.com/office/powerpoint/2010/main" val="2932825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7451" y="145531"/>
            <a:ext cx="5246716" cy="876041"/>
          </a:xfrm>
          <a:solidFill>
            <a:srgbClr val="FFFF00"/>
          </a:solidFill>
        </p:spPr>
        <p:txBody>
          <a:bodyPr/>
          <a:lstStyle/>
          <a:p>
            <a:pPr algn="ctr"/>
            <a:r>
              <a:rPr lang="en-GB" dirty="0"/>
              <a:t>Incarnation</a:t>
            </a:r>
          </a:p>
        </p:txBody>
      </p:sp>
      <p:sp>
        <p:nvSpPr>
          <p:cNvPr id="3" name="Content Placeholder 2"/>
          <p:cNvSpPr>
            <a:spLocks noGrp="1"/>
          </p:cNvSpPr>
          <p:nvPr>
            <p:ph idx="1"/>
          </p:nvPr>
        </p:nvSpPr>
        <p:spPr>
          <a:xfrm>
            <a:off x="335924" y="1150361"/>
            <a:ext cx="11551276" cy="5585290"/>
          </a:xfrm>
        </p:spPr>
        <p:txBody>
          <a:bodyPr>
            <a:normAutofit fontScale="92500" lnSpcReduction="10000"/>
          </a:bodyPr>
          <a:lstStyle/>
          <a:p>
            <a:r>
              <a:rPr lang="en-GB" dirty="0"/>
              <a:t>The Word became flesh. That is Incarnation.</a:t>
            </a:r>
          </a:p>
          <a:p>
            <a:r>
              <a:rPr lang="en-GB" dirty="0"/>
              <a:t>Incarnation refers to the central Christian belief that the Son of God assumed human nature and, as stated in the Gospel of John, “became flesh / and made his dwelling among us” (1:14).</a:t>
            </a:r>
          </a:p>
          <a:p>
            <a:r>
              <a:rPr lang="en-GB" dirty="0"/>
              <a:t>In Christian terms the Incarnation means that God became human by the power of the Holy Spirit. </a:t>
            </a:r>
          </a:p>
          <a:p>
            <a:r>
              <a:rPr lang="en-GB" dirty="0"/>
              <a:t>Jesus was born as a human, took on a human body, a full human nature and lived among mankind as one of them. </a:t>
            </a:r>
          </a:p>
          <a:p>
            <a:r>
              <a:rPr lang="en-GB" dirty="0"/>
              <a:t>In doing this Jesus did not stop being God but, in some way we cannot understand, Jesus had dual nature. He was not part God and part man but wholly God and wholly man. </a:t>
            </a:r>
          </a:p>
          <a:p>
            <a:r>
              <a:rPr lang="en-GB" dirty="0"/>
              <a:t>The kenosis hymn shows that Jesus emptied himself when he came to earth / He became flesh and became more lowly than any other person (a slave) and gave his life for us/ He suffered on earth and Christians can learn from this</a:t>
            </a:r>
          </a:p>
          <a:p>
            <a:endParaRPr lang="en-GB" dirty="0"/>
          </a:p>
          <a:p>
            <a:endParaRPr lang="en-GB" dirty="0"/>
          </a:p>
        </p:txBody>
      </p:sp>
    </p:spTree>
    <p:extLst>
      <p:ext uri="{BB962C8B-B14F-4D97-AF65-F5344CB8AC3E}">
        <p14:creationId xmlns:p14="http://schemas.microsoft.com/office/powerpoint/2010/main" val="1127880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Kenosis hymn</a:t>
            </a:r>
          </a:p>
        </p:txBody>
      </p:sp>
      <p:sp>
        <p:nvSpPr>
          <p:cNvPr id="3" name="Content Placeholder 2"/>
          <p:cNvSpPr>
            <a:spLocks noGrp="1"/>
          </p:cNvSpPr>
          <p:nvPr>
            <p:ph idx="1"/>
          </p:nvPr>
        </p:nvSpPr>
        <p:spPr/>
        <p:txBody>
          <a:bodyPr/>
          <a:lstStyle/>
          <a:p>
            <a:r>
              <a:rPr lang="en-GB" dirty="0"/>
              <a:t>Kenosis = emptying </a:t>
            </a:r>
          </a:p>
          <a:p>
            <a:r>
              <a:rPr lang="en-GB" dirty="0"/>
              <a:t>St Paul’s letter to the Philippians</a:t>
            </a:r>
          </a:p>
          <a:p>
            <a:r>
              <a:rPr lang="en-GB" dirty="0"/>
              <a:t>It says that Christians should be like Jesus who, even though he was God, put aside his equality with God to become human</a:t>
            </a:r>
          </a:p>
          <a:p>
            <a:r>
              <a:rPr lang="en-GB" dirty="0"/>
              <a:t>He made himself even lower by accepting a humiliating and degrading execution</a:t>
            </a:r>
          </a:p>
          <a:p>
            <a:r>
              <a:rPr lang="en-GB" dirty="0"/>
              <a:t>It was an early hymn that Christians used to sing about Jesus </a:t>
            </a:r>
          </a:p>
          <a:p>
            <a:r>
              <a:rPr lang="en-GB" dirty="0"/>
              <a:t>Jesus emptied himself of his equality with God</a:t>
            </a:r>
          </a:p>
          <a:p>
            <a:endParaRPr lang="en-GB" dirty="0"/>
          </a:p>
        </p:txBody>
      </p:sp>
    </p:spTree>
    <p:extLst>
      <p:ext uri="{BB962C8B-B14F-4D97-AF65-F5344CB8AC3E}">
        <p14:creationId xmlns:p14="http://schemas.microsoft.com/office/powerpoint/2010/main" val="1609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BF31C6B-92F5-4DE3-90DD-772938348A96}"/>
              </a:ext>
            </a:extLst>
          </p:cNvPr>
          <p:cNvGraphicFramePr>
            <a:graphicFrameLocks noGrp="1"/>
          </p:cNvGraphicFramePr>
          <p:nvPr>
            <p:extLst>
              <p:ext uri="{D42A27DB-BD31-4B8C-83A1-F6EECF244321}">
                <p14:modId xmlns:p14="http://schemas.microsoft.com/office/powerpoint/2010/main" val="1693557983"/>
              </p:ext>
            </p:extLst>
          </p:nvPr>
        </p:nvGraphicFramePr>
        <p:xfrm>
          <a:off x="1211061" y="520607"/>
          <a:ext cx="2970321" cy="6056626"/>
        </p:xfrm>
        <a:graphic>
          <a:graphicData uri="http://schemas.openxmlformats.org/drawingml/2006/table">
            <a:tbl>
              <a:tblPr firstRow="1" firstCol="1" bandRow="1">
                <a:tableStyleId>{5940675A-B579-460E-94D1-54222C63F5DA}</a:tableStyleId>
              </a:tblPr>
              <a:tblGrid>
                <a:gridCol w="2970321">
                  <a:extLst>
                    <a:ext uri="{9D8B030D-6E8A-4147-A177-3AD203B41FA5}">
                      <a16:colId xmlns:a16="http://schemas.microsoft.com/office/drawing/2014/main" val="3816350592"/>
                    </a:ext>
                  </a:extLst>
                </a:gridCol>
              </a:tblGrid>
              <a:tr h="752986">
                <a:tc>
                  <a:txBody>
                    <a:bodyPr/>
                    <a:lstStyle/>
                    <a:p>
                      <a:pPr marL="0" marR="0">
                        <a:spcBef>
                          <a:spcPts val="0"/>
                        </a:spcBef>
                        <a:spcAft>
                          <a:spcPts val="0"/>
                        </a:spcAft>
                      </a:pPr>
                      <a:r>
                        <a:rPr lang="en-GB" sz="3200" dirty="0" err="1">
                          <a:effectLst/>
                        </a:rPr>
                        <a:t>Creatio</a:t>
                      </a:r>
                      <a:r>
                        <a:rPr lang="en-GB" sz="3200" dirty="0">
                          <a:effectLst/>
                        </a:rPr>
                        <a:t> ex nihilo</a:t>
                      </a:r>
                      <a:endParaRPr lang="en-GB"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32121912"/>
                  </a:ext>
                </a:extLst>
              </a:tr>
              <a:tr h="752986">
                <a:tc>
                  <a:txBody>
                    <a:bodyPr/>
                    <a:lstStyle/>
                    <a:p>
                      <a:pPr marL="0" marR="0">
                        <a:spcBef>
                          <a:spcPts val="0"/>
                        </a:spcBef>
                        <a:spcAft>
                          <a:spcPts val="0"/>
                        </a:spcAft>
                      </a:pPr>
                      <a:r>
                        <a:rPr lang="en-GB" sz="3200" dirty="0">
                          <a:effectLst/>
                        </a:rPr>
                        <a:t>Evolution </a:t>
                      </a:r>
                      <a:endParaRPr lang="en-GB"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93948352"/>
                  </a:ext>
                </a:extLst>
              </a:tr>
              <a:tr h="785724">
                <a:tc>
                  <a:txBody>
                    <a:bodyPr/>
                    <a:lstStyle/>
                    <a:p>
                      <a:pPr marL="0" marR="0">
                        <a:spcBef>
                          <a:spcPts val="0"/>
                        </a:spcBef>
                        <a:spcAft>
                          <a:spcPts val="0"/>
                        </a:spcAft>
                      </a:pPr>
                      <a:r>
                        <a:rPr lang="en-GB" sz="3200">
                          <a:effectLst/>
                        </a:rPr>
                        <a:t>Imago Dei</a:t>
                      </a:r>
                      <a:endParaRPr lang="en-GB"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0872836"/>
                  </a:ext>
                </a:extLst>
              </a:tr>
              <a:tr h="752986">
                <a:tc>
                  <a:txBody>
                    <a:bodyPr/>
                    <a:lstStyle/>
                    <a:p>
                      <a:pPr marL="0" marR="0">
                        <a:spcBef>
                          <a:spcPts val="0"/>
                        </a:spcBef>
                        <a:spcAft>
                          <a:spcPts val="0"/>
                        </a:spcAft>
                      </a:pPr>
                      <a:r>
                        <a:rPr lang="en-GB" sz="3200">
                          <a:effectLst/>
                        </a:rPr>
                        <a:t>Inspiration</a:t>
                      </a:r>
                      <a:endParaRPr lang="en-GB"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90662129"/>
                  </a:ext>
                </a:extLst>
              </a:tr>
              <a:tr h="752986">
                <a:tc>
                  <a:txBody>
                    <a:bodyPr/>
                    <a:lstStyle/>
                    <a:p>
                      <a:pPr marL="0" marR="0">
                        <a:spcBef>
                          <a:spcPts val="0"/>
                        </a:spcBef>
                        <a:spcAft>
                          <a:spcPts val="0"/>
                        </a:spcAft>
                      </a:pPr>
                      <a:r>
                        <a:rPr lang="en-GB" sz="3200">
                          <a:effectLst/>
                        </a:rPr>
                        <a:t>Omnipotence</a:t>
                      </a:r>
                      <a:endParaRPr lang="en-GB"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89977177"/>
                  </a:ext>
                </a:extLst>
              </a:tr>
              <a:tr h="752986">
                <a:tc>
                  <a:txBody>
                    <a:bodyPr/>
                    <a:lstStyle/>
                    <a:p>
                      <a:pPr marL="0" marR="0">
                        <a:spcBef>
                          <a:spcPts val="0"/>
                        </a:spcBef>
                        <a:spcAft>
                          <a:spcPts val="0"/>
                        </a:spcAft>
                      </a:pPr>
                      <a:r>
                        <a:rPr lang="en-GB" sz="3200">
                          <a:effectLst/>
                        </a:rPr>
                        <a:t>Revelation</a:t>
                      </a:r>
                      <a:endParaRPr lang="en-GB"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9736439"/>
                  </a:ext>
                </a:extLst>
              </a:tr>
              <a:tr h="752986">
                <a:tc>
                  <a:txBody>
                    <a:bodyPr/>
                    <a:lstStyle/>
                    <a:p>
                      <a:pPr marL="0" marR="0">
                        <a:spcBef>
                          <a:spcPts val="0"/>
                        </a:spcBef>
                        <a:spcAft>
                          <a:spcPts val="0"/>
                        </a:spcAft>
                      </a:pPr>
                      <a:r>
                        <a:rPr lang="en-GB" sz="3200">
                          <a:effectLst/>
                        </a:rPr>
                        <a:t>Stewardship</a:t>
                      </a:r>
                      <a:endParaRPr lang="en-GB"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34922092"/>
                  </a:ext>
                </a:extLst>
              </a:tr>
              <a:tr h="752986">
                <a:tc>
                  <a:txBody>
                    <a:bodyPr/>
                    <a:lstStyle/>
                    <a:p>
                      <a:pPr marL="0" marR="0">
                        <a:spcBef>
                          <a:spcPts val="0"/>
                        </a:spcBef>
                        <a:spcAft>
                          <a:spcPts val="0"/>
                        </a:spcAft>
                      </a:pPr>
                      <a:r>
                        <a:rPr lang="en-GB" sz="3200" dirty="0">
                          <a:effectLst/>
                        </a:rPr>
                        <a:t>Transcendence</a:t>
                      </a:r>
                      <a:endParaRPr lang="en-GB"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3811869"/>
                  </a:ext>
                </a:extLst>
              </a:tr>
            </a:tbl>
          </a:graphicData>
        </a:graphic>
      </p:graphicFrame>
    </p:spTree>
    <p:extLst>
      <p:ext uri="{BB962C8B-B14F-4D97-AF65-F5344CB8AC3E}">
        <p14:creationId xmlns:p14="http://schemas.microsoft.com/office/powerpoint/2010/main" val="1077034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418" y="205242"/>
            <a:ext cx="9052775" cy="1008108"/>
          </a:xfrm>
          <a:solidFill>
            <a:srgbClr val="FFFF00"/>
          </a:solidFill>
        </p:spPr>
        <p:txBody>
          <a:bodyPr>
            <a:normAutofit/>
          </a:bodyPr>
          <a:lstStyle/>
          <a:p>
            <a:pPr algn="ctr"/>
            <a:r>
              <a:rPr lang="en-GB" b="1" dirty="0"/>
              <a:t>The Incarnation and evil</a:t>
            </a:r>
            <a:endParaRPr lang="en-GB" dirty="0"/>
          </a:p>
        </p:txBody>
      </p:sp>
      <p:sp>
        <p:nvSpPr>
          <p:cNvPr id="3" name="Content Placeholder 2"/>
          <p:cNvSpPr>
            <a:spLocks noGrp="1"/>
          </p:cNvSpPr>
          <p:nvPr>
            <p:ph idx="1"/>
          </p:nvPr>
        </p:nvSpPr>
        <p:spPr>
          <a:xfrm>
            <a:off x="122349" y="1310470"/>
            <a:ext cx="11726213" cy="5180481"/>
          </a:xfrm>
        </p:spPr>
        <p:txBody>
          <a:bodyPr>
            <a:normAutofit/>
          </a:bodyPr>
          <a:lstStyle/>
          <a:p>
            <a:r>
              <a:rPr lang="en-GB" sz="3200" dirty="0"/>
              <a:t>Jesus’ incarnation and suffering gives Christians a way of being able to continue to believe in the goodness of God, even in the face of human suffering.</a:t>
            </a:r>
          </a:p>
          <a:p>
            <a:r>
              <a:rPr lang="en-GB" sz="3200" dirty="0"/>
              <a:t>The answer to the Problem of Evil is one that human minds might not be able to ever understand but many Christians still trust in the goodness of God. </a:t>
            </a:r>
          </a:p>
          <a:p>
            <a:r>
              <a:rPr lang="en-GB" sz="3200" dirty="0"/>
              <a:t>Jewish people reject Jesus as they do not believe that He was the son of God. </a:t>
            </a:r>
          </a:p>
          <a:p>
            <a:r>
              <a:rPr lang="en-GB" sz="3200" dirty="0"/>
              <a:t>Therefore they do not believe in the incarnation. </a:t>
            </a:r>
          </a:p>
          <a:p>
            <a:r>
              <a:rPr lang="en-GB" sz="3200" dirty="0"/>
              <a:t>Remember- One God (10 Commandments/Shema prayer)</a:t>
            </a:r>
          </a:p>
        </p:txBody>
      </p:sp>
    </p:spTree>
    <p:extLst>
      <p:ext uri="{BB962C8B-B14F-4D97-AF65-F5344CB8AC3E}">
        <p14:creationId xmlns:p14="http://schemas.microsoft.com/office/powerpoint/2010/main" val="2755734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Christian responses to suffering/ ambivalence</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a:t>The meaning of suffering: sometimes it brings about good</a:t>
            </a:r>
          </a:p>
          <a:p>
            <a:pPr marL="514350" indent="-514350">
              <a:buFont typeface="+mj-lt"/>
              <a:buAutoNum type="arabicPeriod"/>
            </a:pPr>
            <a:r>
              <a:rPr lang="en-GB" dirty="0"/>
              <a:t>Suffering as a sign of love: love is impossible without suffering. Jesus said: ‘Greater love has no one than this; to lay down one’s life for one’s friend.’</a:t>
            </a:r>
          </a:p>
          <a:p>
            <a:pPr marL="514350" indent="-514350">
              <a:buFont typeface="+mj-lt"/>
              <a:buAutoNum type="arabicPeriod"/>
            </a:pPr>
            <a:r>
              <a:rPr lang="en-GB" dirty="0"/>
              <a:t>Suffering as a proof of commitment- no pain, no gain</a:t>
            </a:r>
          </a:p>
          <a:p>
            <a:pPr marL="514350" indent="-514350">
              <a:buFont typeface="+mj-lt"/>
              <a:buAutoNum type="arabicPeriod"/>
            </a:pPr>
            <a:r>
              <a:rPr lang="en-GB" dirty="0"/>
              <a:t>Suffering as a blessing- in the beatitudes, some of those who Jesus classes as ‘blessed’ are those who suffer</a:t>
            </a:r>
          </a:p>
          <a:p>
            <a:pPr marL="514350" indent="-514350">
              <a:buFont typeface="+mj-lt"/>
              <a:buAutoNum type="arabicPeriod"/>
            </a:pPr>
            <a:r>
              <a:rPr lang="en-GB" dirty="0"/>
              <a:t>The suffering and death of Jesus: this shows how through Jesus’ suffering, we are saved from sin</a:t>
            </a:r>
          </a:p>
        </p:txBody>
      </p:sp>
    </p:spTree>
    <p:extLst>
      <p:ext uri="{BB962C8B-B14F-4D97-AF65-F5344CB8AC3E}">
        <p14:creationId xmlns:p14="http://schemas.microsoft.com/office/powerpoint/2010/main" val="2019893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GB" dirty="0"/>
              <a:t>Jewish views on Suffering</a:t>
            </a:r>
          </a:p>
        </p:txBody>
      </p:sp>
      <p:sp>
        <p:nvSpPr>
          <p:cNvPr id="3" name="Content Placeholder 2"/>
          <p:cNvSpPr>
            <a:spLocks noGrp="1"/>
          </p:cNvSpPr>
          <p:nvPr>
            <p:ph idx="1"/>
          </p:nvPr>
        </p:nvSpPr>
        <p:spPr/>
        <p:txBody>
          <a:bodyPr>
            <a:normAutofit/>
          </a:bodyPr>
          <a:lstStyle/>
          <a:p>
            <a:r>
              <a:rPr lang="en-GB" dirty="0"/>
              <a:t>For Jews suffering comes from 2 sources- human and nature</a:t>
            </a:r>
          </a:p>
          <a:p>
            <a:r>
              <a:rPr lang="en-GB" dirty="0"/>
              <a:t>Suffering is a result of the human inclination to choose evil</a:t>
            </a:r>
          </a:p>
          <a:p>
            <a:r>
              <a:rPr lang="en-GB" dirty="0"/>
              <a:t>Some suffering can come from God as a test or punishment </a:t>
            </a:r>
          </a:p>
          <a:p>
            <a:r>
              <a:rPr lang="en-GB" dirty="0"/>
              <a:t>They should not question why God has sent suffering</a:t>
            </a:r>
          </a:p>
        </p:txBody>
      </p:sp>
    </p:spTree>
    <p:extLst>
      <p:ext uri="{BB962C8B-B14F-4D97-AF65-F5344CB8AC3E}">
        <p14:creationId xmlns:p14="http://schemas.microsoft.com/office/powerpoint/2010/main" val="1715354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635"/>
            <a:ext cx="10515600" cy="1128985"/>
          </a:xfrm>
          <a:solidFill>
            <a:srgbClr val="FFFF00"/>
          </a:solidFill>
        </p:spPr>
        <p:txBody>
          <a:bodyPr/>
          <a:lstStyle/>
          <a:p>
            <a:pPr algn="ctr"/>
            <a:r>
              <a:rPr lang="en-GB" dirty="0"/>
              <a:t>Isaiah 53- overview</a:t>
            </a:r>
          </a:p>
        </p:txBody>
      </p:sp>
      <p:sp>
        <p:nvSpPr>
          <p:cNvPr id="4" name="Content Placeholder 3"/>
          <p:cNvSpPr>
            <a:spLocks noGrp="1"/>
          </p:cNvSpPr>
          <p:nvPr>
            <p:ph sz="half" idx="1"/>
          </p:nvPr>
        </p:nvSpPr>
        <p:spPr/>
        <p:txBody>
          <a:bodyPr/>
          <a:lstStyle/>
          <a:p>
            <a:pPr marL="0" indent="0">
              <a:buNone/>
            </a:pPr>
            <a:r>
              <a:rPr lang="en-GB" b="1" dirty="0"/>
              <a:t>Catholic view</a:t>
            </a:r>
          </a:p>
          <a:p>
            <a:r>
              <a:rPr lang="en-GB" dirty="0"/>
              <a:t>A prophecy of Jesus</a:t>
            </a:r>
          </a:p>
          <a:p>
            <a:r>
              <a:rPr lang="en-GB" dirty="0"/>
              <a:t>Jesus is the suffering servant in the passage</a:t>
            </a:r>
          </a:p>
          <a:p>
            <a:r>
              <a:rPr lang="en-GB" dirty="0"/>
              <a:t>The acceptance of suffering by the servant brought about salvation</a:t>
            </a:r>
          </a:p>
          <a:p>
            <a:endParaRPr lang="en-GB" dirty="0"/>
          </a:p>
        </p:txBody>
      </p:sp>
      <p:sp>
        <p:nvSpPr>
          <p:cNvPr id="5" name="Content Placeholder 4"/>
          <p:cNvSpPr>
            <a:spLocks noGrp="1"/>
          </p:cNvSpPr>
          <p:nvPr>
            <p:ph sz="half" idx="2"/>
          </p:nvPr>
        </p:nvSpPr>
        <p:spPr/>
        <p:txBody>
          <a:bodyPr/>
          <a:lstStyle/>
          <a:p>
            <a:pPr marL="0" indent="0">
              <a:buNone/>
            </a:pPr>
            <a:r>
              <a:rPr lang="en-GB" b="1" dirty="0"/>
              <a:t>Jewish view</a:t>
            </a:r>
          </a:p>
          <a:p>
            <a:r>
              <a:rPr lang="en-GB" dirty="0"/>
              <a:t>A metaphorical description of the suffering of Israel </a:t>
            </a:r>
          </a:p>
          <a:p>
            <a:r>
              <a:rPr lang="en-GB" dirty="0"/>
              <a:t>The messianic age is yet to come</a:t>
            </a:r>
          </a:p>
          <a:p>
            <a:r>
              <a:rPr lang="en-GB" dirty="0"/>
              <a:t>For Jews, suffering comes from 2 sources, humans and nature </a:t>
            </a:r>
          </a:p>
          <a:p>
            <a:r>
              <a:rPr lang="en-GB" dirty="0"/>
              <a:t>Humans should not question why God has sent suffering</a:t>
            </a:r>
          </a:p>
        </p:txBody>
      </p:sp>
    </p:spTree>
    <p:extLst>
      <p:ext uri="{BB962C8B-B14F-4D97-AF65-F5344CB8AC3E}">
        <p14:creationId xmlns:p14="http://schemas.microsoft.com/office/powerpoint/2010/main" val="1513642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96C8-A49F-811E-7563-193CDAEB4E12}"/>
              </a:ext>
            </a:extLst>
          </p:cNvPr>
          <p:cNvSpPr>
            <a:spLocks noGrp="1"/>
          </p:cNvSpPr>
          <p:nvPr>
            <p:ph type="title"/>
          </p:nvPr>
        </p:nvSpPr>
        <p:spPr>
          <a:solidFill>
            <a:srgbClr val="FFFF00"/>
          </a:solidFill>
        </p:spPr>
        <p:txBody>
          <a:bodyPr/>
          <a:lstStyle/>
          <a:p>
            <a:pPr algn="ctr"/>
            <a:r>
              <a:rPr lang="en-GB" dirty="0"/>
              <a:t>Plan your answer for these questions </a:t>
            </a:r>
          </a:p>
        </p:txBody>
      </p:sp>
      <p:sp>
        <p:nvSpPr>
          <p:cNvPr id="3" name="Content Placeholder 2">
            <a:extLst>
              <a:ext uri="{FF2B5EF4-FFF2-40B4-BE49-F238E27FC236}">
                <a16:creationId xmlns:a16="http://schemas.microsoft.com/office/drawing/2014/main" id="{E4E4D1A6-2CC1-D5B4-0965-7B903C53C548}"/>
              </a:ext>
            </a:extLst>
          </p:cNvPr>
          <p:cNvSpPr>
            <a:spLocks noGrp="1"/>
          </p:cNvSpPr>
          <p:nvPr>
            <p:ph sz="half" idx="1"/>
          </p:nvPr>
        </p:nvSpPr>
        <p:spPr>
          <a:xfrm>
            <a:off x="838199" y="1825625"/>
            <a:ext cx="10515600" cy="4351338"/>
          </a:xfrm>
        </p:spPr>
        <p:txBody>
          <a:bodyPr>
            <a:normAutofit/>
          </a:bodyPr>
          <a:lstStyle/>
          <a:p>
            <a:r>
              <a:rPr lang="en-GB" dirty="0"/>
              <a:t>Describe two different Christian beliefs about the origin of evil. (5 marks) </a:t>
            </a:r>
          </a:p>
          <a:p>
            <a:endParaRPr lang="en-GB" dirty="0"/>
          </a:p>
          <a:p>
            <a:r>
              <a:rPr lang="en-GB" dirty="0"/>
              <a:t>Explain the significance of Jesus' crucifixion in relation to the problem of evil. (8 marks)</a:t>
            </a:r>
          </a:p>
          <a:p>
            <a:endParaRPr lang="en-GB" dirty="0"/>
          </a:p>
          <a:p>
            <a:r>
              <a:rPr lang="en-GB" dirty="0"/>
              <a:t>‘Suffering proves that God does not exist.’ Evaluate this statement considering Christian responses. (15 marks)</a:t>
            </a:r>
          </a:p>
        </p:txBody>
      </p:sp>
    </p:spTree>
    <p:extLst>
      <p:ext uri="{BB962C8B-B14F-4D97-AF65-F5344CB8AC3E}">
        <p14:creationId xmlns:p14="http://schemas.microsoft.com/office/powerpoint/2010/main" val="2462426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Statues and sculptures </a:t>
            </a:r>
          </a:p>
        </p:txBody>
      </p:sp>
      <p:sp>
        <p:nvSpPr>
          <p:cNvPr id="3" name="Content Placeholder 2"/>
          <p:cNvSpPr>
            <a:spLocks noGrp="1"/>
          </p:cNvSpPr>
          <p:nvPr>
            <p:ph idx="1"/>
          </p:nvPr>
        </p:nvSpPr>
        <p:spPr/>
        <p:txBody>
          <a:bodyPr/>
          <a:lstStyle/>
          <a:p>
            <a:r>
              <a:rPr lang="en-US" dirty="0"/>
              <a:t>Catholics do not worship statues (that would be idolatry)</a:t>
            </a:r>
          </a:p>
          <a:p>
            <a:r>
              <a:rPr lang="en-GB" dirty="0"/>
              <a:t>They are used as an aid to prayer and can help some worshippers to focus</a:t>
            </a:r>
          </a:p>
          <a:p>
            <a:r>
              <a:rPr lang="en-GB" dirty="0"/>
              <a:t>Catholics may pray to Mary and ask for intercession </a:t>
            </a:r>
          </a:p>
          <a:p>
            <a:endParaRPr lang="en-US" dirty="0">
              <a:solidFill>
                <a:srgbClr val="FF6600"/>
              </a:solidFill>
            </a:endParaRPr>
          </a:p>
          <a:p>
            <a:r>
              <a:rPr lang="en-US" dirty="0">
                <a:solidFill>
                  <a:srgbClr val="FF6600"/>
                </a:solidFill>
              </a:rPr>
              <a:t>Jews do not use statues as a focus for prayer as it goes against the commandment ‘You shall have no other God’s before me.’</a:t>
            </a:r>
          </a:p>
          <a:p>
            <a:endParaRPr lang="en-GB" dirty="0"/>
          </a:p>
        </p:txBody>
      </p:sp>
    </p:spTree>
    <p:extLst>
      <p:ext uri="{BB962C8B-B14F-4D97-AF65-F5344CB8AC3E}">
        <p14:creationId xmlns:p14="http://schemas.microsoft.com/office/powerpoint/2010/main" val="2473746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ichelangelo pi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074" y="2204891"/>
            <a:ext cx="5499280" cy="31620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2655" y="1081506"/>
            <a:ext cx="2865548" cy="2246769"/>
          </a:xfrm>
          <a:prstGeom prst="rect">
            <a:avLst/>
          </a:prstGeom>
        </p:spPr>
        <p:txBody>
          <a:bodyPr wrap="square">
            <a:spAutoFit/>
          </a:bodyPr>
          <a:lstStyle/>
          <a:p>
            <a:r>
              <a:rPr lang="en-GB" sz="2000" b="0" i="0" dirty="0">
                <a:solidFill>
                  <a:srgbClr val="000000"/>
                </a:solidFill>
                <a:effectLst/>
                <a:latin typeface="Open Sans"/>
              </a:rPr>
              <a:t>Mary’s hands do not touch Jesus’ body at all – she has her hands on the cloth that he is wrapped in. This recognises the belief that the body is sacred.</a:t>
            </a:r>
            <a:endParaRPr lang="en-GB" sz="2000" dirty="0"/>
          </a:p>
        </p:txBody>
      </p:sp>
      <p:sp>
        <p:nvSpPr>
          <p:cNvPr id="3" name="Rectangle 2"/>
          <p:cNvSpPr/>
          <p:nvPr/>
        </p:nvSpPr>
        <p:spPr>
          <a:xfrm>
            <a:off x="470080" y="5473582"/>
            <a:ext cx="9090338" cy="1015663"/>
          </a:xfrm>
          <a:prstGeom prst="rect">
            <a:avLst/>
          </a:prstGeom>
        </p:spPr>
        <p:txBody>
          <a:bodyPr wrap="square">
            <a:spAutoFit/>
          </a:bodyPr>
          <a:lstStyle/>
          <a:p>
            <a:r>
              <a:rPr lang="en-GB" sz="2000" b="0" i="0" dirty="0">
                <a:solidFill>
                  <a:srgbClr val="000000"/>
                </a:solidFill>
                <a:effectLst/>
                <a:latin typeface="Open Sans"/>
              </a:rPr>
              <a:t>Both figures are shown to be perfect even through their horrific suffering. This was because during the Renaissance period, people believed that human beauty was the reflection of God’s beauty and so they possess ‘divine beauty’</a:t>
            </a:r>
            <a:endParaRPr lang="en-GB" sz="2000" dirty="0"/>
          </a:p>
        </p:txBody>
      </p:sp>
      <p:sp>
        <p:nvSpPr>
          <p:cNvPr id="11" name="Rectangle 10"/>
          <p:cNvSpPr/>
          <p:nvPr/>
        </p:nvSpPr>
        <p:spPr>
          <a:xfrm>
            <a:off x="9560418" y="3178361"/>
            <a:ext cx="2268829" cy="1921671"/>
          </a:xfrm>
          <a:prstGeom prst="rect">
            <a:avLst/>
          </a:prstGeom>
        </p:spPr>
        <p:txBody>
          <a:bodyPr wrap="square">
            <a:spAutoFit/>
          </a:bodyPr>
          <a:lstStyle/>
          <a:p>
            <a:r>
              <a:rPr lang="en-GB" sz="2000" b="0" i="0" dirty="0">
                <a:solidFill>
                  <a:srgbClr val="000000"/>
                </a:solidFill>
                <a:effectLst/>
                <a:latin typeface="Open Sans"/>
              </a:rPr>
              <a:t>Mary appears graceful and accepting of the events through her facial expression.</a:t>
            </a:r>
            <a:endParaRPr lang="en-GB" sz="2000" dirty="0"/>
          </a:p>
        </p:txBody>
      </p:sp>
      <p:sp>
        <p:nvSpPr>
          <p:cNvPr id="12" name="Rectangle 11"/>
          <p:cNvSpPr/>
          <p:nvPr/>
        </p:nvSpPr>
        <p:spPr>
          <a:xfrm>
            <a:off x="7199291" y="117101"/>
            <a:ext cx="5076424" cy="1938992"/>
          </a:xfrm>
          <a:prstGeom prst="rect">
            <a:avLst/>
          </a:prstGeom>
        </p:spPr>
        <p:txBody>
          <a:bodyPr wrap="square">
            <a:spAutoFit/>
          </a:bodyPr>
          <a:lstStyle/>
          <a:p>
            <a:r>
              <a:rPr lang="en-GB" sz="2400" b="0" i="0" dirty="0">
                <a:solidFill>
                  <a:srgbClr val="000000"/>
                </a:solidFill>
                <a:effectLst/>
                <a:latin typeface="Open Sans"/>
              </a:rPr>
              <a:t>Jesus has been depicted as though he is sleeping peacefully – his lifeless body doesn’t reflect the horrific torture and suffering that he has gone through.</a:t>
            </a:r>
            <a:endParaRPr lang="en-GB" sz="2400" dirty="0"/>
          </a:p>
        </p:txBody>
      </p:sp>
      <p:sp>
        <p:nvSpPr>
          <p:cNvPr id="10" name="Title 9"/>
          <p:cNvSpPr>
            <a:spLocks noGrp="1"/>
          </p:cNvSpPr>
          <p:nvPr>
            <p:ph type="title"/>
          </p:nvPr>
        </p:nvSpPr>
        <p:spPr>
          <a:xfrm>
            <a:off x="3168203" y="213534"/>
            <a:ext cx="3449391" cy="576716"/>
          </a:xfrm>
          <a:solidFill>
            <a:srgbClr val="FFFF00"/>
          </a:solidFill>
        </p:spPr>
        <p:txBody>
          <a:bodyPr>
            <a:normAutofit fontScale="90000"/>
          </a:bodyPr>
          <a:lstStyle/>
          <a:p>
            <a:pPr algn="ctr"/>
            <a:r>
              <a:rPr lang="en-GB" dirty="0"/>
              <a:t>The Pieta </a:t>
            </a:r>
          </a:p>
        </p:txBody>
      </p:sp>
    </p:spTree>
    <p:extLst>
      <p:ext uri="{BB962C8B-B14F-4D97-AF65-F5344CB8AC3E}">
        <p14:creationId xmlns:p14="http://schemas.microsoft.com/office/powerpoint/2010/main" val="1848100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od lu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051" y="548551"/>
            <a:ext cx="4867186" cy="567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1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46125" y="357056"/>
          <a:ext cx="11057740" cy="6056626"/>
        </p:xfrm>
        <a:graphic>
          <a:graphicData uri="http://schemas.openxmlformats.org/drawingml/2006/table">
            <a:tbl>
              <a:tblPr firstRow="1" firstCol="1" bandRow="1">
                <a:tableStyleId>{5940675A-B579-460E-94D1-54222C63F5DA}</a:tableStyleId>
              </a:tblPr>
              <a:tblGrid>
                <a:gridCol w="1797830">
                  <a:extLst>
                    <a:ext uri="{9D8B030D-6E8A-4147-A177-3AD203B41FA5}">
                      <a16:colId xmlns:a16="http://schemas.microsoft.com/office/drawing/2014/main" val="2019189815"/>
                    </a:ext>
                  </a:extLst>
                </a:gridCol>
                <a:gridCol w="9259910">
                  <a:extLst>
                    <a:ext uri="{9D8B030D-6E8A-4147-A177-3AD203B41FA5}">
                      <a16:colId xmlns:a16="http://schemas.microsoft.com/office/drawing/2014/main" val="3398326794"/>
                    </a:ext>
                  </a:extLst>
                </a:gridCol>
              </a:tblGrid>
              <a:tr h="752986">
                <a:tc>
                  <a:txBody>
                    <a:bodyPr/>
                    <a:lstStyle/>
                    <a:p>
                      <a:pPr marL="0" marR="0">
                        <a:spcBef>
                          <a:spcPts val="0"/>
                        </a:spcBef>
                        <a:spcAft>
                          <a:spcPts val="0"/>
                        </a:spcAft>
                      </a:pPr>
                      <a:r>
                        <a:rPr lang="en-GB" sz="2000" dirty="0" err="1">
                          <a:effectLst/>
                        </a:rPr>
                        <a:t>Creatio</a:t>
                      </a:r>
                      <a:r>
                        <a:rPr lang="en-GB" sz="2000" dirty="0">
                          <a:effectLst/>
                        </a:rPr>
                        <a:t> ex nihilo</a:t>
                      </a:r>
                      <a:endParaRPr lang="en-GB"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2000" dirty="0">
                          <a:effectLst/>
                        </a:rPr>
                        <a:t>Creation out of nothing. Before God created the universe, nothing existed. Only God can create out of nothing.</a:t>
                      </a:r>
                      <a:endParaRPr lang="en-GB"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88665543"/>
                  </a:ext>
                </a:extLst>
              </a:tr>
              <a:tr h="752986">
                <a:tc>
                  <a:txBody>
                    <a:bodyPr/>
                    <a:lstStyle/>
                    <a:p>
                      <a:pPr marL="0" marR="0">
                        <a:spcBef>
                          <a:spcPts val="0"/>
                        </a:spcBef>
                        <a:spcAft>
                          <a:spcPts val="0"/>
                        </a:spcAft>
                      </a:pPr>
                      <a:r>
                        <a:rPr lang="en-GB" sz="2000" dirty="0">
                          <a:effectLst/>
                        </a:rPr>
                        <a:t>Evolution </a:t>
                      </a:r>
                      <a:endParaRPr lang="en-GB"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2000" dirty="0">
                          <a:effectLst/>
                        </a:rPr>
                        <a:t>The process of mutation and natural selection which leads to changes in species over time to suit particular environments.</a:t>
                      </a:r>
                      <a:endParaRPr lang="en-GB"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06717447"/>
                  </a:ext>
                </a:extLst>
              </a:tr>
              <a:tr h="785724">
                <a:tc>
                  <a:txBody>
                    <a:bodyPr/>
                    <a:lstStyle/>
                    <a:p>
                      <a:pPr marL="0" marR="0">
                        <a:spcBef>
                          <a:spcPts val="0"/>
                        </a:spcBef>
                        <a:spcAft>
                          <a:spcPts val="0"/>
                        </a:spcAft>
                      </a:pPr>
                      <a:r>
                        <a:rPr lang="en-GB" sz="2000">
                          <a:effectLst/>
                        </a:rPr>
                        <a:t>Imago Dei</a:t>
                      </a:r>
                      <a:endParaRPr lang="en-GB"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2000" dirty="0">
                          <a:effectLst/>
                        </a:rPr>
                        <a:t>in the image of God. </a:t>
                      </a:r>
                      <a:endParaRPr lang="en-GB"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58846092"/>
                  </a:ext>
                </a:extLst>
              </a:tr>
              <a:tr h="752986">
                <a:tc>
                  <a:txBody>
                    <a:bodyPr/>
                    <a:lstStyle/>
                    <a:p>
                      <a:pPr marL="0" marR="0">
                        <a:spcBef>
                          <a:spcPts val="0"/>
                        </a:spcBef>
                        <a:spcAft>
                          <a:spcPts val="0"/>
                        </a:spcAft>
                      </a:pPr>
                      <a:r>
                        <a:rPr lang="en-GB" sz="2000">
                          <a:effectLst/>
                        </a:rPr>
                        <a:t>Inspiration</a:t>
                      </a:r>
                      <a:endParaRPr lang="en-GB"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2000" dirty="0">
                          <a:effectLst/>
                        </a:rPr>
                        <a:t>“God breathed”.  The belief that the Spirit of God guides an individual to act or write what is good or true,</a:t>
                      </a:r>
                      <a:endParaRPr lang="en-GB"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79521750"/>
                  </a:ext>
                </a:extLst>
              </a:tr>
              <a:tr h="752986">
                <a:tc>
                  <a:txBody>
                    <a:bodyPr/>
                    <a:lstStyle/>
                    <a:p>
                      <a:pPr marL="0" marR="0">
                        <a:spcBef>
                          <a:spcPts val="0"/>
                        </a:spcBef>
                        <a:spcAft>
                          <a:spcPts val="0"/>
                        </a:spcAft>
                      </a:pPr>
                      <a:r>
                        <a:rPr lang="en-GB" sz="2000">
                          <a:effectLst/>
                        </a:rPr>
                        <a:t>Omnipotence</a:t>
                      </a:r>
                      <a:endParaRPr lang="en-GB"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2000" dirty="0">
                          <a:effectLst/>
                        </a:rPr>
                        <a:t>The belief that God is all powerful.</a:t>
                      </a:r>
                      <a:endParaRPr lang="en-GB"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46033917"/>
                  </a:ext>
                </a:extLst>
              </a:tr>
              <a:tr h="752986">
                <a:tc>
                  <a:txBody>
                    <a:bodyPr/>
                    <a:lstStyle/>
                    <a:p>
                      <a:pPr marL="0" marR="0">
                        <a:spcBef>
                          <a:spcPts val="0"/>
                        </a:spcBef>
                        <a:spcAft>
                          <a:spcPts val="0"/>
                        </a:spcAft>
                      </a:pPr>
                      <a:r>
                        <a:rPr lang="en-GB" sz="2000">
                          <a:effectLst/>
                        </a:rPr>
                        <a:t>Revelation</a:t>
                      </a:r>
                      <a:endParaRPr lang="en-GB"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2000" dirty="0">
                          <a:effectLst/>
                        </a:rPr>
                        <a:t>the ways in which God makes himself known to human beings.  </a:t>
                      </a:r>
                      <a:endParaRPr lang="en-GB"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25637618"/>
                  </a:ext>
                </a:extLst>
              </a:tr>
              <a:tr h="752986">
                <a:tc>
                  <a:txBody>
                    <a:bodyPr/>
                    <a:lstStyle/>
                    <a:p>
                      <a:pPr marL="0" marR="0">
                        <a:spcBef>
                          <a:spcPts val="0"/>
                        </a:spcBef>
                        <a:spcAft>
                          <a:spcPts val="0"/>
                        </a:spcAft>
                      </a:pPr>
                      <a:r>
                        <a:rPr lang="en-GB" sz="2000">
                          <a:effectLst/>
                        </a:rPr>
                        <a:t>Stewardship</a:t>
                      </a:r>
                      <a:endParaRPr lang="en-GB"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2000" dirty="0">
                          <a:effectLst/>
                        </a:rPr>
                        <a:t>The duty to care for creation responsibly as stewards and to protect it for future generations.</a:t>
                      </a:r>
                      <a:endParaRPr lang="en-GB"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39844729"/>
                  </a:ext>
                </a:extLst>
              </a:tr>
              <a:tr h="752986">
                <a:tc>
                  <a:txBody>
                    <a:bodyPr/>
                    <a:lstStyle/>
                    <a:p>
                      <a:pPr marL="0" marR="0">
                        <a:spcBef>
                          <a:spcPts val="0"/>
                        </a:spcBef>
                        <a:spcAft>
                          <a:spcPts val="0"/>
                        </a:spcAft>
                      </a:pPr>
                      <a:r>
                        <a:rPr lang="en-GB" sz="2000">
                          <a:effectLst/>
                        </a:rPr>
                        <a:t>Transcendence</a:t>
                      </a:r>
                      <a:endParaRPr lang="en-GB"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2000" dirty="0">
                          <a:effectLst/>
                        </a:rPr>
                        <a:t>Existing outside of space and time</a:t>
                      </a:r>
                      <a:endParaRPr lang="en-GB"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38101763"/>
                  </a:ext>
                </a:extLst>
              </a:tr>
            </a:tbl>
          </a:graphicData>
        </a:graphic>
      </p:graphicFrame>
    </p:spTree>
    <p:extLst>
      <p:ext uri="{BB962C8B-B14F-4D97-AF65-F5344CB8AC3E}">
        <p14:creationId xmlns:p14="http://schemas.microsoft.com/office/powerpoint/2010/main" val="1377930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Genesis 1</a:t>
            </a:r>
          </a:p>
        </p:txBody>
      </p:sp>
      <p:sp>
        <p:nvSpPr>
          <p:cNvPr id="3" name="Content Placeholder 2"/>
          <p:cNvSpPr>
            <a:spLocks noGrp="1"/>
          </p:cNvSpPr>
          <p:nvPr>
            <p:ph idx="1"/>
          </p:nvPr>
        </p:nvSpPr>
        <p:spPr/>
        <p:txBody>
          <a:bodyPr/>
          <a:lstStyle/>
          <a:p>
            <a:r>
              <a:rPr lang="en-GB" dirty="0"/>
              <a:t>God created the world </a:t>
            </a:r>
            <a:r>
              <a:rPr lang="en-GB" dirty="0" err="1"/>
              <a:t>creatio</a:t>
            </a:r>
            <a:r>
              <a:rPr lang="en-GB" dirty="0"/>
              <a:t> ex nihilo</a:t>
            </a:r>
          </a:p>
          <a:p>
            <a:r>
              <a:rPr lang="en-GB" dirty="0"/>
              <a:t>God created the world in 7 days</a:t>
            </a:r>
          </a:p>
          <a:p>
            <a:r>
              <a:rPr lang="en-GB" dirty="0"/>
              <a:t>God created man on day 6 </a:t>
            </a:r>
          </a:p>
          <a:p>
            <a:r>
              <a:rPr lang="en-GB" dirty="0"/>
              <a:t>(Imago Dei) “So God created them in his own image.” (Genesis 1:27)   </a:t>
            </a:r>
          </a:p>
          <a:p>
            <a:r>
              <a:rPr lang="en-GB" dirty="0"/>
              <a:t>God commanded things into existence/ created through word alone</a:t>
            </a:r>
          </a:p>
          <a:p>
            <a:r>
              <a:rPr lang="en-GB" dirty="0"/>
              <a:t>Omnipotent </a:t>
            </a:r>
          </a:p>
          <a:p>
            <a:r>
              <a:rPr lang="en-GB" dirty="0"/>
              <a:t>Transcendent </a:t>
            </a:r>
          </a:p>
        </p:txBody>
      </p:sp>
    </p:spTree>
    <p:extLst>
      <p:ext uri="{BB962C8B-B14F-4D97-AF65-F5344CB8AC3E}">
        <p14:creationId xmlns:p14="http://schemas.microsoft.com/office/powerpoint/2010/main" val="138709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69276" y="244699"/>
            <a:ext cx="6103513" cy="930834"/>
          </a:xfrm>
          <a:solidFill>
            <a:schemeClr val="bg1"/>
          </a:solidFill>
        </p:spPr>
        <p:txBody>
          <a:bodyPr/>
          <a:lstStyle/>
          <a:p>
            <a:r>
              <a:rPr lang="en-GB" dirty="0"/>
              <a:t>Interpretations of Genesis</a:t>
            </a:r>
          </a:p>
        </p:txBody>
      </p:sp>
      <p:sp>
        <p:nvSpPr>
          <p:cNvPr id="5" name="Content Placeholder 4"/>
          <p:cNvSpPr>
            <a:spLocks noGrp="1"/>
          </p:cNvSpPr>
          <p:nvPr>
            <p:ph sz="half" idx="1"/>
          </p:nvPr>
        </p:nvSpPr>
        <p:spPr>
          <a:xfrm>
            <a:off x="374560" y="1825625"/>
            <a:ext cx="5181600" cy="4351338"/>
          </a:xfrm>
        </p:spPr>
        <p:txBody>
          <a:bodyPr>
            <a:normAutofit lnSpcReduction="10000"/>
          </a:bodyPr>
          <a:lstStyle/>
          <a:p>
            <a:pPr marL="0" indent="0">
              <a:buNone/>
            </a:pPr>
            <a:r>
              <a:rPr lang="en-GB" b="1" dirty="0"/>
              <a:t>Fundamental view of Genesis</a:t>
            </a:r>
          </a:p>
          <a:p>
            <a:r>
              <a:rPr lang="en-GB" dirty="0"/>
              <a:t>Direct revelation</a:t>
            </a:r>
          </a:p>
          <a:p>
            <a:r>
              <a:rPr lang="en-GB" dirty="0"/>
              <a:t>Word of God</a:t>
            </a:r>
          </a:p>
          <a:p>
            <a:r>
              <a:rPr lang="en-GB" dirty="0"/>
              <a:t>Take scripture literally</a:t>
            </a:r>
          </a:p>
          <a:p>
            <a:r>
              <a:rPr lang="en-GB" dirty="0"/>
              <a:t>No contradictions</a:t>
            </a:r>
          </a:p>
          <a:p>
            <a:r>
              <a:rPr lang="en-GB" dirty="0"/>
              <a:t>Do not accept scientific theories of creation</a:t>
            </a:r>
          </a:p>
          <a:p>
            <a:r>
              <a:rPr lang="en-GB" dirty="0"/>
              <a:t>The world was created in 7 days by God as stated in Genesis</a:t>
            </a:r>
          </a:p>
          <a:p>
            <a:pPr marL="0" indent="0">
              <a:buNone/>
            </a:pPr>
            <a:endParaRPr lang="en-GB" dirty="0"/>
          </a:p>
        </p:txBody>
      </p:sp>
      <p:sp>
        <p:nvSpPr>
          <p:cNvPr id="6" name="Content Placeholder 5"/>
          <p:cNvSpPr>
            <a:spLocks noGrp="1"/>
          </p:cNvSpPr>
          <p:nvPr>
            <p:ph sz="half" idx="2"/>
          </p:nvPr>
        </p:nvSpPr>
        <p:spPr>
          <a:xfrm>
            <a:off x="6349285" y="1835328"/>
            <a:ext cx="5537915" cy="4745775"/>
          </a:xfrm>
        </p:spPr>
        <p:txBody>
          <a:bodyPr>
            <a:normAutofit lnSpcReduction="10000"/>
          </a:bodyPr>
          <a:lstStyle/>
          <a:p>
            <a:pPr marL="0" indent="0">
              <a:buNone/>
            </a:pPr>
            <a:r>
              <a:rPr lang="en-GB" b="1" dirty="0"/>
              <a:t>Liberal view of Genesis (Catholic)</a:t>
            </a:r>
          </a:p>
          <a:p>
            <a:r>
              <a:rPr lang="en-GB" dirty="0"/>
              <a:t>Writers were inspired by God/ the words/ stories may have changed over time</a:t>
            </a:r>
          </a:p>
          <a:p>
            <a:r>
              <a:rPr lang="en-GB" dirty="0"/>
              <a:t>Not supposed to be read literally, but metaphorically </a:t>
            </a:r>
          </a:p>
          <a:p>
            <a:r>
              <a:rPr lang="en-GB" dirty="0"/>
              <a:t>God may be responsible for the Big Bang</a:t>
            </a:r>
          </a:p>
          <a:p>
            <a:r>
              <a:rPr lang="en-GB" dirty="0"/>
              <a:t>Scientific theories of creation are accepted e.g. one day in Genesis may be a period of time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8319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6"/>
            <a:ext cx="10508087" cy="860944"/>
          </a:xfrm>
        </p:spPr>
        <p:txBody>
          <a:bodyPr/>
          <a:lstStyle/>
          <a:p>
            <a:r>
              <a:rPr lang="en-GB" dirty="0"/>
              <a:t>Jewish beliefs about creation </a:t>
            </a:r>
          </a:p>
        </p:txBody>
      </p:sp>
      <p:sp>
        <p:nvSpPr>
          <p:cNvPr id="3" name="Content Placeholder 2"/>
          <p:cNvSpPr>
            <a:spLocks noGrp="1"/>
          </p:cNvSpPr>
          <p:nvPr>
            <p:ph idx="1"/>
          </p:nvPr>
        </p:nvSpPr>
        <p:spPr>
          <a:xfrm>
            <a:off x="261812" y="1167865"/>
            <a:ext cx="11715539" cy="5542028"/>
          </a:xfrm>
        </p:spPr>
        <p:txBody>
          <a:bodyPr>
            <a:normAutofit fontScale="92500" lnSpcReduction="10000"/>
          </a:bodyPr>
          <a:lstStyle/>
          <a:p>
            <a:r>
              <a:rPr lang="en-GB" dirty="0"/>
              <a:t>In Jewish belief, God is the source of all life and referred to throughout the Torah as the sole creator.</a:t>
            </a:r>
          </a:p>
          <a:p>
            <a:r>
              <a:rPr lang="en-GB" dirty="0"/>
              <a:t>Genesis (the first book of the Torah) tells two creation stories:</a:t>
            </a:r>
          </a:p>
          <a:p>
            <a:pPr marL="514350" indent="-514350">
              <a:buFont typeface="+mj-lt"/>
              <a:buAutoNum type="arabicPeriod"/>
            </a:pPr>
            <a:r>
              <a:rPr lang="en-GB" dirty="0"/>
              <a:t>The 7 days of creation. Each week observant Jews celebrate Shabbat and keep it as a day of rest.</a:t>
            </a:r>
          </a:p>
          <a:p>
            <a:pPr marL="514350" indent="-514350">
              <a:buFont typeface="+mj-lt"/>
              <a:buAutoNum type="arabicPeriod"/>
            </a:pPr>
            <a:r>
              <a:rPr lang="en-GB" dirty="0"/>
              <a:t>The second creation story in Genesis describes how Adam and Eve were created and placed in the Garden of Eden. In both, humans are created on the sixth day. Adam, the first human being, was made in the image of God, from dust from the earth. Adam and Eve had power over all things.</a:t>
            </a:r>
          </a:p>
          <a:p>
            <a:r>
              <a:rPr lang="en-GB" dirty="0"/>
              <a:t>Traditionally Rosh Hashanah is the celebration of the day when God created the world and marks the beginning of the New Year.</a:t>
            </a:r>
          </a:p>
          <a:p>
            <a:r>
              <a:rPr lang="en-GB" dirty="0"/>
              <a:t>Orthodox Jews = true accounts. </a:t>
            </a:r>
          </a:p>
          <a:p>
            <a:r>
              <a:rPr lang="en-GB" dirty="0"/>
              <a:t>Reform Jews = stories which shouldn’t be considered as historical facts/ would accept scientific theories </a:t>
            </a:r>
          </a:p>
        </p:txBody>
      </p:sp>
    </p:spTree>
    <p:extLst>
      <p:ext uri="{BB962C8B-B14F-4D97-AF65-F5344CB8AC3E}">
        <p14:creationId xmlns:p14="http://schemas.microsoft.com/office/powerpoint/2010/main" val="1893331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Scientific theories of creation </a:t>
            </a:r>
          </a:p>
        </p:txBody>
      </p:sp>
      <p:sp>
        <p:nvSpPr>
          <p:cNvPr id="3" name="Content Placeholder 2"/>
          <p:cNvSpPr>
            <a:spLocks noGrp="1"/>
          </p:cNvSpPr>
          <p:nvPr>
            <p:ph sz="half" idx="1"/>
          </p:nvPr>
        </p:nvSpPr>
        <p:spPr/>
        <p:txBody>
          <a:bodyPr/>
          <a:lstStyle/>
          <a:p>
            <a:pPr marL="0" indent="0">
              <a:buNone/>
            </a:pPr>
            <a:r>
              <a:rPr lang="en-GB" dirty="0"/>
              <a:t>Evolution- The process of mutation and natural selection which leads to changes in species over time to suit particular environments.</a:t>
            </a:r>
            <a:endParaRPr lang="en-GB" dirty="0">
              <a:latin typeface="Times New Roman" panose="02020603050405020304" pitchFamily="18" charset="0"/>
              <a:ea typeface="Times New Roman" panose="02020603050405020304" pitchFamily="18" charset="0"/>
            </a:endParaRPr>
          </a:p>
          <a:p>
            <a:endParaRPr lang="en-GB" dirty="0"/>
          </a:p>
        </p:txBody>
      </p:sp>
      <p:sp>
        <p:nvSpPr>
          <p:cNvPr id="4" name="Content Placeholder 3"/>
          <p:cNvSpPr>
            <a:spLocks noGrp="1"/>
          </p:cNvSpPr>
          <p:nvPr>
            <p:ph sz="half" idx="2"/>
          </p:nvPr>
        </p:nvSpPr>
        <p:spPr/>
        <p:txBody>
          <a:bodyPr/>
          <a:lstStyle/>
          <a:p>
            <a:pPr marL="0" indent="0">
              <a:buNone/>
            </a:pPr>
            <a:r>
              <a:rPr lang="en-GB" dirty="0"/>
              <a:t>Big Bang- the rapid expansion of matter from a state of extremely high density and temperature which marks the origin of the universe</a:t>
            </a:r>
          </a:p>
          <a:p>
            <a:r>
              <a:rPr lang="en-GB" dirty="0"/>
              <a:t>George Lemaitre</a:t>
            </a:r>
          </a:p>
          <a:p>
            <a:r>
              <a:rPr lang="en-GB" dirty="0"/>
              <a:t>Built on by Stephen Hawking</a:t>
            </a:r>
          </a:p>
        </p:txBody>
      </p:sp>
    </p:spTree>
    <p:extLst>
      <p:ext uri="{BB962C8B-B14F-4D97-AF65-F5344CB8AC3E}">
        <p14:creationId xmlns:p14="http://schemas.microsoft.com/office/powerpoint/2010/main" val="305929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Catholic views</a:t>
            </a:r>
          </a:p>
        </p:txBody>
      </p:sp>
      <p:sp>
        <p:nvSpPr>
          <p:cNvPr id="5" name="Content Placeholder 4"/>
          <p:cNvSpPr>
            <a:spLocks noGrp="1"/>
          </p:cNvSpPr>
          <p:nvPr>
            <p:ph idx="1"/>
          </p:nvPr>
        </p:nvSpPr>
        <p:spPr/>
        <p:txBody>
          <a:bodyPr/>
          <a:lstStyle/>
          <a:p>
            <a:r>
              <a:rPr lang="en-GB" dirty="0"/>
              <a:t>Accept the Big Bang</a:t>
            </a:r>
          </a:p>
          <a:p>
            <a:r>
              <a:rPr lang="en-GB" dirty="0"/>
              <a:t>Accept evolution</a:t>
            </a:r>
          </a:p>
          <a:p>
            <a:r>
              <a:rPr lang="en-GB" dirty="0"/>
              <a:t>George Lemaitre</a:t>
            </a:r>
          </a:p>
          <a:p>
            <a:r>
              <a:rPr lang="en-GB" dirty="0"/>
              <a:t>Liberal view!!</a:t>
            </a:r>
          </a:p>
        </p:txBody>
      </p:sp>
    </p:spTree>
    <p:extLst>
      <p:ext uri="{BB962C8B-B14F-4D97-AF65-F5344CB8AC3E}">
        <p14:creationId xmlns:p14="http://schemas.microsoft.com/office/powerpoint/2010/main" val="4254108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53EF2A8BAE09449D5A093B10DB72FA" ma:contentTypeVersion="17" ma:contentTypeDescription="Create a new document." ma:contentTypeScope="" ma:versionID="3ef8cc0ad72f79db80a70f945998be0b">
  <xsd:schema xmlns:xsd="http://www.w3.org/2001/XMLSchema" xmlns:xs="http://www.w3.org/2001/XMLSchema" xmlns:p="http://schemas.microsoft.com/office/2006/metadata/properties" xmlns:ns3="ae9be84b-3d64-4aee-93db-88f557ccaf05" xmlns:ns4="f4c8e422-46c8-4a8b-8f18-8ff3a3cdd6cb" targetNamespace="http://schemas.microsoft.com/office/2006/metadata/properties" ma:root="true" ma:fieldsID="3ff696924e5d7ddf5381f8d12120fa3f" ns3:_="" ns4:_="">
    <xsd:import namespace="ae9be84b-3d64-4aee-93db-88f557ccaf05"/>
    <xsd:import namespace="f4c8e422-46c8-4a8b-8f18-8ff3a3cdd6c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be84b-3d64-4aee-93db-88f557ccaf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c8e422-46c8-4a8b-8f18-8ff3a3cdd6c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2FBC7-16AA-4B72-9E46-550C436BC326}">
  <ds:schemaRefs>
    <ds:schemaRef ds:uri="http://schemas.microsoft.com/sharepoint/v3/contenttype/forms"/>
  </ds:schemaRefs>
</ds:datastoreItem>
</file>

<file path=customXml/itemProps2.xml><?xml version="1.0" encoding="utf-8"?>
<ds:datastoreItem xmlns:ds="http://schemas.openxmlformats.org/officeDocument/2006/customXml" ds:itemID="{794C8200-D195-4C15-B789-9FD79C3DF1A5}">
  <ds:schemaRefs>
    <ds:schemaRef ds:uri="http://www.w3.org/XML/1998/namespace"/>
    <ds:schemaRef ds:uri="http://schemas.microsoft.com/office/2006/metadata/properties"/>
    <ds:schemaRef ds:uri="http://purl.org/dc/elements/1.1/"/>
    <ds:schemaRef ds:uri="http://schemas.microsoft.com/office/infopath/2007/PartnerControls"/>
    <ds:schemaRef ds:uri="http://purl.org/dc/terms/"/>
    <ds:schemaRef ds:uri="ae9be84b-3d64-4aee-93db-88f557ccaf05"/>
    <ds:schemaRef ds:uri="http://schemas.microsoft.com/office/2006/documentManagement/types"/>
    <ds:schemaRef ds:uri="http://schemas.openxmlformats.org/package/2006/metadata/core-properties"/>
    <ds:schemaRef ds:uri="f4c8e422-46c8-4a8b-8f18-8ff3a3cdd6cb"/>
    <ds:schemaRef ds:uri="http://purl.org/dc/dcmitype/"/>
  </ds:schemaRefs>
</ds:datastoreItem>
</file>

<file path=customXml/itemProps3.xml><?xml version="1.0" encoding="utf-8"?>
<ds:datastoreItem xmlns:ds="http://schemas.openxmlformats.org/officeDocument/2006/customXml" ds:itemID="{E20A20A6-71BB-43DB-8241-6A581CCB8D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be84b-3d64-4aee-93db-88f557ccaf05"/>
    <ds:schemaRef ds:uri="f4c8e422-46c8-4a8b-8f18-8ff3a3cdd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4041</TotalTime>
  <Words>2884</Words>
  <Application>Microsoft Office PowerPoint</Application>
  <PresentationFormat>Widescreen</PresentationFormat>
  <Paragraphs>237</Paragraphs>
  <Slides>37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Helvetica Neue</vt:lpstr>
      <vt:lpstr>Open Sans</vt:lpstr>
      <vt:lpstr>Times New Roman</vt:lpstr>
      <vt:lpstr>Office Theme</vt:lpstr>
      <vt:lpstr>Paper 1- Mock Revision </vt:lpstr>
      <vt:lpstr>Origins and meaning revision </vt:lpstr>
      <vt:lpstr>PowerPoint Presentation</vt:lpstr>
      <vt:lpstr>PowerPoint Presentation</vt:lpstr>
      <vt:lpstr>Genesis 1</vt:lpstr>
      <vt:lpstr>Interpretations of Genesis</vt:lpstr>
      <vt:lpstr>Jewish beliefs about creation </vt:lpstr>
      <vt:lpstr>Scientific theories of creation </vt:lpstr>
      <vt:lpstr>Catholic views</vt:lpstr>
      <vt:lpstr>Sanctity of life / Imago Dei</vt:lpstr>
      <vt:lpstr>St. Catherine of Siena</vt:lpstr>
      <vt:lpstr>Stewardship </vt:lpstr>
      <vt:lpstr>Humanist views</vt:lpstr>
      <vt:lpstr>Jewish views </vt:lpstr>
      <vt:lpstr>Michelangelo’s Creation of Adam</vt:lpstr>
      <vt:lpstr>Michelangelo’s Creation of Adam</vt:lpstr>
      <vt:lpstr>Michelangelo’s Creation of Adam</vt:lpstr>
      <vt:lpstr>The Tree of Life Apse Mosaic </vt:lpstr>
      <vt:lpstr>PowerPoint Presentation</vt:lpstr>
      <vt:lpstr>PowerPoint Presentation</vt:lpstr>
      <vt:lpstr>PowerPoint Presentation</vt:lpstr>
      <vt:lpstr>Bible interpretations </vt:lpstr>
      <vt:lpstr>The Torah</vt:lpstr>
      <vt:lpstr>Good and Evil </vt:lpstr>
      <vt:lpstr>PowerPoint Presentation</vt:lpstr>
      <vt:lpstr>PowerPoint Presentation</vt:lpstr>
      <vt:lpstr>St. Augustine - Enchiridion</vt:lpstr>
      <vt:lpstr>Incarnation</vt:lpstr>
      <vt:lpstr>Kenosis hymn</vt:lpstr>
      <vt:lpstr>The Incarnation and evil</vt:lpstr>
      <vt:lpstr>Christian responses to suffering/ ambivalence</vt:lpstr>
      <vt:lpstr>Jewish views on Suffering</vt:lpstr>
      <vt:lpstr>Isaiah 53- overview</vt:lpstr>
      <vt:lpstr>Plan your answer for these questions </vt:lpstr>
      <vt:lpstr>Statues and sculptures </vt:lpstr>
      <vt:lpstr>The Pieta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and meaning revision</dc:title>
  <dc:creator>Laura Taberner</dc:creator>
  <cp:lastModifiedBy>Mrs C. Richards</cp:lastModifiedBy>
  <cp:revision>93</cp:revision>
  <dcterms:created xsi:type="dcterms:W3CDTF">2018-02-08T17:24:38Z</dcterms:created>
  <dcterms:modified xsi:type="dcterms:W3CDTF">2025-02-05T08:25:13Z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0x010100F453EF2A8BAE09449D5A093B10DB72FA</vt:lpwstr>
  </property>
</Properties>
</file>