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464" r:id="rId5"/>
    <p:sldId id="462" r:id="rId6"/>
    <p:sldId id="463" r:id="rId7"/>
    <p:sldId id="327" r:id="rId8"/>
    <p:sldId id="328" r:id="rId9"/>
    <p:sldId id="329" r:id="rId10"/>
    <p:sldId id="330" r:id="rId11"/>
    <p:sldId id="331" r:id="rId12"/>
    <p:sldId id="465" r:id="rId13"/>
    <p:sldId id="332" r:id="rId14"/>
    <p:sldId id="333" r:id="rId15"/>
    <p:sldId id="410" r:id="rId16"/>
    <p:sldId id="334" r:id="rId17"/>
    <p:sldId id="335" r:id="rId18"/>
    <p:sldId id="337" r:id="rId19"/>
    <p:sldId id="407" r:id="rId20"/>
    <p:sldId id="338" r:id="rId21"/>
    <p:sldId id="408" r:id="rId22"/>
    <p:sldId id="339" r:id="rId23"/>
    <p:sldId id="340" r:id="rId24"/>
    <p:sldId id="341" r:id="rId25"/>
    <p:sldId id="342" r:id="rId26"/>
    <p:sldId id="343" r:id="rId27"/>
    <p:sldId id="409" r:id="rId28"/>
    <p:sldId id="411" r:id="rId29"/>
    <p:sldId id="412" r:id="rId30"/>
    <p:sldId id="345" r:id="rId31"/>
    <p:sldId id="413" r:id="rId32"/>
    <p:sldId id="346" r:id="rId33"/>
    <p:sldId id="347" r:id="rId34"/>
    <p:sldId id="348" r:id="rId35"/>
    <p:sldId id="349" r:id="rId36"/>
    <p:sldId id="350" r:id="rId37"/>
    <p:sldId id="381" r:id="rId38"/>
    <p:sldId id="361" r:id="rId39"/>
    <p:sldId id="351" r:id="rId40"/>
    <p:sldId id="352" r:id="rId41"/>
    <p:sldId id="353" r:id="rId42"/>
    <p:sldId id="354" r:id="rId43"/>
    <p:sldId id="362" r:id="rId44"/>
    <p:sldId id="466" r:id="rId45"/>
    <p:sldId id="363" r:id="rId46"/>
    <p:sldId id="355" r:id="rId47"/>
    <p:sldId id="356" r:id="rId48"/>
    <p:sldId id="414" r:id="rId49"/>
    <p:sldId id="364" r:id="rId50"/>
    <p:sldId id="357" r:id="rId51"/>
    <p:sldId id="365" r:id="rId52"/>
    <p:sldId id="358" r:id="rId53"/>
    <p:sldId id="366" r:id="rId54"/>
    <p:sldId id="383" r:id="rId55"/>
    <p:sldId id="359" r:id="rId56"/>
    <p:sldId id="360" r:id="rId57"/>
    <p:sldId id="367" r:id="rId58"/>
    <p:sldId id="385" r:id="rId59"/>
    <p:sldId id="386" r:id="rId60"/>
    <p:sldId id="46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5D8D3-7722-4838-B152-6C2A1C327022}" type="datetimeFigureOut">
              <a:rPr lang="en-GB" smtClean="0"/>
              <a:t>23/01/2025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DD419-ECD1-4C4E-9F17-5EC08C0BD0B8}" type="slidenum">
              <a:rPr lang="en-GB" smtClean="0"/>
              <a:t>‹#›</a:t>
            </a:fld>
            <a:endParaRPr lang="en-GB"/>
          </a:p>
        </p:txBody>
      </p:sp>
    </p:spTree>
    <p:extLst>
      <p:ext uri="{BB962C8B-B14F-4D97-AF65-F5344CB8AC3E}">
        <p14:creationId xmlns:p14="http://schemas.microsoft.com/office/powerpoint/2010/main" val="205236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E0E9D5D-E342-4309-9C70-E16ED440DDBA}"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20763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0E9D5D-E342-4309-9C70-E16ED440DDBA}"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180943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0E9D5D-E342-4309-9C70-E16ED440DDBA}"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0054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0E9D5D-E342-4309-9C70-E16ED440DDBA}"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398504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0E9D5D-E342-4309-9C70-E16ED440DDBA}"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65828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E0E9D5D-E342-4309-9C70-E16ED440DDBA}"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125386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E0E9D5D-E342-4309-9C70-E16ED440DDBA}" type="datetimeFigureOut">
              <a:rPr lang="en-GB" smtClean="0"/>
              <a:t>23/01/2025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58225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E0E9D5D-E342-4309-9C70-E16ED440DDBA}" type="datetimeFigureOut">
              <a:rPr lang="en-GB" smtClean="0"/>
              <a:t>23/01/2025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89262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E9D5D-E342-4309-9C70-E16ED440DDBA}" type="datetimeFigureOut">
              <a:rPr lang="en-GB" smtClean="0"/>
              <a:t>23/01/2025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67581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0E9D5D-E342-4309-9C70-E16ED440DDBA}"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54013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0E9D5D-E342-4309-9C70-E16ED440DDBA}"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24712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E9D5D-E342-4309-9C70-E16ED440DDBA}" type="datetimeFigureOut">
              <a:rPr lang="en-GB" smtClean="0"/>
              <a:t>23/01/2025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12E4C-CA3F-4E5E-9D14-DA814BC784DD}" type="slidenum">
              <a:rPr lang="en-GB" smtClean="0"/>
              <a:t>‹#›</a:t>
            </a:fld>
            <a:endParaRPr lang="en-GB"/>
          </a:p>
        </p:txBody>
      </p:sp>
    </p:spTree>
    <p:extLst>
      <p:ext uri="{BB962C8B-B14F-4D97-AF65-F5344CB8AC3E}">
        <p14:creationId xmlns:p14="http://schemas.microsoft.com/office/powerpoint/2010/main" val="326027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6025" y="1556856"/>
            <a:ext cx="6519949" cy="1119460"/>
          </a:xfrm>
          <a:solidFill>
            <a:srgbClr val="FFFF00"/>
          </a:solidFill>
        </p:spPr>
        <p:txBody>
          <a:bodyPr/>
          <a:lstStyle/>
          <a:p>
            <a:r>
              <a:rPr lang="en-GB" dirty="0"/>
              <a:t>Revision </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2159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549" y="465513"/>
            <a:ext cx="8075240" cy="508918"/>
          </a:xfrm>
          <a:solidFill>
            <a:srgbClr val="FFFF00"/>
          </a:solidFill>
        </p:spPr>
        <p:txBody>
          <a:bodyPr>
            <a:noAutofit/>
          </a:bodyPr>
          <a:lstStyle/>
          <a:p>
            <a:r>
              <a:rPr lang="en-GB" sz="2800" dirty="0"/>
              <a:t>What do Catholics believe about life after death?</a:t>
            </a:r>
          </a:p>
        </p:txBody>
      </p:sp>
      <p:sp>
        <p:nvSpPr>
          <p:cNvPr id="3" name="Content Placeholder 2"/>
          <p:cNvSpPr>
            <a:spLocks noGrp="1"/>
          </p:cNvSpPr>
          <p:nvPr>
            <p:ph idx="1"/>
          </p:nvPr>
        </p:nvSpPr>
        <p:spPr>
          <a:xfrm>
            <a:off x="3732413" y="1313411"/>
            <a:ext cx="7225399" cy="4588372"/>
          </a:xfrm>
        </p:spPr>
        <p:txBody>
          <a:bodyPr>
            <a:normAutofit/>
          </a:bodyPr>
          <a:lstStyle/>
          <a:p>
            <a:r>
              <a:rPr lang="en-GB" dirty="0"/>
              <a:t>Heaven</a:t>
            </a:r>
          </a:p>
          <a:p>
            <a:r>
              <a:rPr lang="en-GB" dirty="0"/>
              <a:t>Hell</a:t>
            </a:r>
          </a:p>
          <a:p>
            <a:r>
              <a:rPr lang="en-GB" dirty="0"/>
              <a:t>Judgement</a:t>
            </a:r>
          </a:p>
          <a:p>
            <a:r>
              <a:rPr lang="en-GB" dirty="0"/>
              <a:t>Soul</a:t>
            </a:r>
          </a:p>
          <a:p>
            <a:r>
              <a:rPr lang="en-GB" dirty="0"/>
              <a:t>Eternal life</a:t>
            </a:r>
          </a:p>
          <a:p>
            <a:r>
              <a:rPr lang="en-GB" dirty="0"/>
              <a:t>Resurrection</a:t>
            </a:r>
          </a:p>
          <a:p>
            <a:r>
              <a:rPr lang="en-GB" dirty="0"/>
              <a:t>Purgatory</a:t>
            </a:r>
          </a:p>
        </p:txBody>
      </p:sp>
    </p:spTree>
    <p:extLst>
      <p:ext uri="{BB962C8B-B14F-4D97-AF65-F5344CB8AC3E}">
        <p14:creationId xmlns:p14="http://schemas.microsoft.com/office/powerpoint/2010/main" val="6865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244699"/>
            <a:ext cx="9484822" cy="930834"/>
          </a:xfrm>
          <a:solidFill>
            <a:srgbClr val="FFFF00"/>
          </a:solidFill>
        </p:spPr>
        <p:txBody>
          <a:bodyPr>
            <a:normAutofit fontScale="90000"/>
          </a:bodyPr>
          <a:lstStyle/>
          <a:p>
            <a:r>
              <a:rPr lang="en-GB" dirty="0"/>
              <a:t>Catholic beliefs on resurrection and the soul</a:t>
            </a:r>
          </a:p>
        </p:txBody>
      </p:sp>
      <p:sp>
        <p:nvSpPr>
          <p:cNvPr id="3" name="Content Placeholder 2"/>
          <p:cNvSpPr>
            <a:spLocks noGrp="1"/>
          </p:cNvSpPr>
          <p:nvPr>
            <p:ph idx="1"/>
          </p:nvPr>
        </p:nvSpPr>
        <p:spPr>
          <a:xfrm>
            <a:off x="451834" y="1413501"/>
            <a:ext cx="11499760" cy="5116088"/>
          </a:xfrm>
        </p:spPr>
        <p:txBody>
          <a:bodyPr/>
          <a:lstStyle/>
          <a:p>
            <a:r>
              <a:rPr lang="en-GB" dirty="0"/>
              <a:t>St. Paul = says earthly, physical bodies and heavenly, spiritual bodies </a:t>
            </a:r>
          </a:p>
          <a:p>
            <a:r>
              <a:rPr lang="en-GB" dirty="0"/>
              <a:t>Catholics therefore believe in a bodily resurrection based on the teachings of St. Paul</a:t>
            </a:r>
          </a:p>
          <a:p>
            <a:r>
              <a:rPr lang="en-GB" dirty="0"/>
              <a:t>Jesus’ resurrection is evidence for Catholics</a:t>
            </a:r>
          </a:p>
          <a:p>
            <a:r>
              <a:rPr lang="en-GB" dirty="0"/>
              <a:t>St. Paul rejected the idea that humans were merely physical beings</a:t>
            </a:r>
          </a:p>
          <a:p>
            <a:r>
              <a:rPr lang="en-GB" dirty="0"/>
              <a:t>He understood the soul to be something that gives us our identity</a:t>
            </a:r>
          </a:p>
          <a:p>
            <a:endParaRPr lang="en-GB" dirty="0"/>
          </a:p>
          <a:p>
            <a:endParaRPr lang="en-GB" dirty="0"/>
          </a:p>
        </p:txBody>
      </p:sp>
    </p:spTree>
    <p:extLst>
      <p:ext uri="{BB962C8B-B14F-4D97-AF65-F5344CB8AC3E}">
        <p14:creationId xmlns:p14="http://schemas.microsoft.com/office/powerpoint/2010/main" val="346040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Why do Catholics believe in the resurrection?</a:t>
            </a:r>
          </a:p>
        </p:txBody>
      </p:sp>
      <p:sp>
        <p:nvSpPr>
          <p:cNvPr id="3" name="Content Placeholder 2"/>
          <p:cNvSpPr>
            <a:spLocks noGrp="1"/>
          </p:cNvSpPr>
          <p:nvPr>
            <p:ph idx="1"/>
          </p:nvPr>
        </p:nvSpPr>
        <p:spPr/>
        <p:txBody>
          <a:bodyPr/>
          <a:lstStyle/>
          <a:p>
            <a:r>
              <a:rPr lang="en-GB" dirty="0"/>
              <a:t>Jesus’ body was stolen- this is countered by asking why did they not present Jesus’ body when the apostles starting preaching that Jesus had risen?</a:t>
            </a:r>
          </a:p>
          <a:p>
            <a:r>
              <a:rPr lang="en-GB" dirty="0"/>
              <a:t>The apostles stole Jesus’ body- why would they risk their own lives for something they knew was untrue?</a:t>
            </a:r>
          </a:p>
          <a:p>
            <a:r>
              <a:rPr lang="en-GB" dirty="0"/>
              <a:t>Jesus was revived- so why were there no stories about Jesus in the years that followed?</a:t>
            </a:r>
          </a:p>
        </p:txBody>
      </p:sp>
    </p:spTree>
    <p:extLst>
      <p:ext uri="{BB962C8B-B14F-4D97-AF65-F5344CB8AC3E}">
        <p14:creationId xmlns:p14="http://schemas.microsoft.com/office/powerpoint/2010/main" val="215628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967" y="211448"/>
            <a:ext cx="10058400" cy="930834"/>
          </a:xfrm>
          <a:solidFill>
            <a:srgbClr val="FFFF00"/>
          </a:solidFill>
        </p:spPr>
        <p:txBody>
          <a:bodyPr>
            <a:normAutofit fontScale="90000"/>
          </a:bodyPr>
          <a:lstStyle/>
          <a:p>
            <a:r>
              <a:rPr lang="en-GB" dirty="0"/>
              <a:t>Catholic beliefs about eschatology: judgement</a:t>
            </a:r>
          </a:p>
        </p:txBody>
      </p:sp>
      <p:sp>
        <p:nvSpPr>
          <p:cNvPr id="3" name="Content Placeholder 2"/>
          <p:cNvSpPr>
            <a:spLocks noGrp="1"/>
          </p:cNvSpPr>
          <p:nvPr>
            <p:ph idx="1"/>
          </p:nvPr>
        </p:nvSpPr>
        <p:spPr>
          <a:xfrm>
            <a:off x="451834" y="1413501"/>
            <a:ext cx="11499760" cy="5116088"/>
          </a:xfrm>
        </p:spPr>
        <p:txBody>
          <a:bodyPr/>
          <a:lstStyle/>
          <a:p>
            <a:pPr marL="0" indent="0">
              <a:buNone/>
            </a:pPr>
            <a:r>
              <a:rPr lang="en-GB" dirty="0"/>
              <a:t>Parables of judgement:</a:t>
            </a:r>
          </a:p>
          <a:p>
            <a:pPr marL="514350" indent="-514350">
              <a:buFont typeface="+mj-lt"/>
              <a:buAutoNum type="arabicPeriod"/>
            </a:pPr>
            <a:r>
              <a:rPr lang="en-GB" dirty="0"/>
              <a:t>Parable of the unforgiving servant</a:t>
            </a:r>
          </a:p>
          <a:p>
            <a:pPr marL="514350" indent="-514350">
              <a:buFont typeface="+mj-lt"/>
              <a:buAutoNum type="arabicPeriod"/>
            </a:pPr>
            <a:r>
              <a:rPr lang="en-GB" dirty="0"/>
              <a:t>Parable of the Rich man and Lazarus</a:t>
            </a:r>
          </a:p>
          <a:p>
            <a:pPr marL="514350" indent="-514350">
              <a:buFont typeface="+mj-lt"/>
              <a:buAutoNum type="arabicPeriod"/>
            </a:pPr>
            <a:r>
              <a:rPr lang="en-GB" dirty="0"/>
              <a:t>Sheep and the Goats</a:t>
            </a:r>
          </a:p>
          <a:p>
            <a:r>
              <a:rPr lang="en-GB" dirty="0"/>
              <a:t>Heaven</a:t>
            </a:r>
          </a:p>
          <a:p>
            <a:r>
              <a:rPr lang="en-GB" dirty="0"/>
              <a:t>Hell purgatory </a:t>
            </a:r>
          </a:p>
        </p:txBody>
      </p:sp>
    </p:spTree>
    <p:extLst>
      <p:ext uri="{BB962C8B-B14F-4D97-AF65-F5344CB8AC3E}">
        <p14:creationId xmlns:p14="http://schemas.microsoft.com/office/powerpoint/2010/main" val="437598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96" y="224444"/>
            <a:ext cx="4240876" cy="676535"/>
          </a:xfrm>
          <a:solidFill>
            <a:srgbClr val="FFFF00"/>
          </a:solidFill>
        </p:spPr>
        <p:txBody>
          <a:bodyPr>
            <a:normAutofit fontScale="90000"/>
          </a:bodyPr>
          <a:lstStyle/>
          <a:p>
            <a:r>
              <a:rPr lang="en-GB" dirty="0"/>
              <a:t>The Magisterium </a:t>
            </a:r>
          </a:p>
        </p:txBody>
      </p:sp>
      <p:sp>
        <p:nvSpPr>
          <p:cNvPr id="4" name="Content Placeholder 3"/>
          <p:cNvSpPr>
            <a:spLocks noGrp="1"/>
          </p:cNvSpPr>
          <p:nvPr>
            <p:ph sz="half" idx="1"/>
          </p:nvPr>
        </p:nvSpPr>
        <p:spPr>
          <a:xfrm>
            <a:off x="229985" y="1177232"/>
            <a:ext cx="3286299" cy="4351338"/>
          </a:xfrm>
        </p:spPr>
        <p:txBody>
          <a:bodyPr>
            <a:normAutofit fontScale="92500"/>
          </a:bodyPr>
          <a:lstStyle/>
          <a:p>
            <a:pPr marL="0" indent="0">
              <a:buNone/>
            </a:pPr>
            <a:r>
              <a:rPr lang="en-GB" b="1" u="sng" dirty="0"/>
              <a:t>Ordinary Magisterium</a:t>
            </a:r>
          </a:p>
          <a:p>
            <a:r>
              <a:rPr lang="en-GB" dirty="0"/>
              <a:t>Popes and Bishops regularly preach in homilies and letters</a:t>
            </a:r>
          </a:p>
          <a:p>
            <a:r>
              <a:rPr lang="en-GB" dirty="0"/>
              <a:t>These are often to encourage faith and devotion </a:t>
            </a:r>
          </a:p>
          <a:p>
            <a:r>
              <a:rPr lang="en-GB" dirty="0"/>
              <a:t>The most well known are encyclicals (written by the Pope) </a:t>
            </a:r>
          </a:p>
        </p:txBody>
      </p:sp>
      <p:sp>
        <p:nvSpPr>
          <p:cNvPr id="5" name="Content Placeholder 4"/>
          <p:cNvSpPr>
            <a:spLocks noGrp="1"/>
          </p:cNvSpPr>
          <p:nvPr>
            <p:ph sz="half" idx="2"/>
          </p:nvPr>
        </p:nvSpPr>
        <p:spPr>
          <a:xfrm>
            <a:off x="4397434" y="1177231"/>
            <a:ext cx="7298574" cy="5439699"/>
          </a:xfrm>
        </p:spPr>
        <p:txBody>
          <a:bodyPr>
            <a:normAutofit fontScale="92500"/>
          </a:bodyPr>
          <a:lstStyle/>
          <a:p>
            <a:pPr marL="0" indent="0">
              <a:buNone/>
            </a:pPr>
            <a:r>
              <a:rPr lang="en-GB" b="1" u="sng" dirty="0"/>
              <a:t>Extraordinary Magisterium</a:t>
            </a:r>
          </a:p>
          <a:p>
            <a:r>
              <a:rPr lang="en-GB" dirty="0"/>
              <a:t> General council</a:t>
            </a:r>
          </a:p>
          <a:p>
            <a:r>
              <a:rPr lang="en-GB" dirty="0"/>
              <a:t>The task is to explore matters of significance to the life of the church</a:t>
            </a:r>
          </a:p>
          <a:p>
            <a:pPr marL="0" indent="0">
              <a:buNone/>
            </a:pPr>
            <a:r>
              <a:rPr lang="en-GB" b="1" u="sng" dirty="0"/>
              <a:t>Pontifical Magisterium</a:t>
            </a:r>
          </a:p>
          <a:p>
            <a:r>
              <a:rPr lang="en-GB" dirty="0"/>
              <a:t>Rare declarations made by the Pope</a:t>
            </a:r>
          </a:p>
          <a:p>
            <a:r>
              <a:rPr lang="en-GB" dirty="0"/>
              <a:t>The Pope has authority to make the final decisions on  disputed matters of faith and morals (</a:t>
            </a:r>
            <a:r>
              <a:rPr lang="en-GB" i="1" dirty="0"/>
              <a:t>ex cathedra</a:t>
            </a:r>
            <a:r>
              <a:rPr lang="en-GB" dirty="0"/>
              <a:t> declarations) </a:t>
            </a:r>
          </a:p>
          <a:p>
            <a:r>
              <a:rPr lang="en-GB" dirty="0"/>
              <a:t>The Pope in infallible </a:t>
            </a:r>
          </a:p>
        </p:txBody>
      </p:sp>
      <p:sp>
        <p:nvSpPr>
          <p:cNvPr id="6" name="TextBox 5"/>
          <p:cNvSpPr txBox="1"/>
          <p:nvPr/>
        </p:nvSpPr>
        <p:spPr>
          <a:xfrm>
            <a:off x="5411585" y="224444"/>
            <a:ext cx="6284422" cy="646331"/>
          </a:xfrm>
          <a:prstGeom prst="rect">
            <a:avLst/>
          </a:prstGeom>
          <a:solidFill>
            <a:schemeClr val="accent4">
              <a:lumMod val="20000"/>
              <a:lumOff val="80000"/>
            </a:schemeClr>
          </a:solidFill>
        </p:spPr>
        <p:txBody>
          <a:bodyPr wrap="square" rtlCol="0">
            <a:spAutoFit/>
          </a:bodyPr>
          <a:lstStyle/>
          <a:p>
            <a:r>
              <a:rPr lang="en-GB" dirty="0"/>
              <a:t>= teaching authority of the Church</a:t>
            </a:r>
          </a:p>
          <a:p>
            <a:r>
              <a:rPr lang="en-GB" dirty="0"/>
              <a:t>The function is to present Catholic teaching in a modern context</a:t>
            </a:r>
          </a:p>
        </p:txBody>
      </p:sp>
    </p:spTree>
    <p:extLst>
      <p:ext uri="{BB962C8B-B14F-4D97-AF65-F5344CB8AC3E}">
        <p14:creationId xmlns:p14="http://schemas.microsoft.com/office/powerpoint/2010/main" val="21628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109" y="219760"/>
            <a:ext cx="8853054" cy="930834"/>
          </a:xfrm>
          <a:solidFill>
            <a:srgbClr val="FFFF00"/>
          </a:solidFill>
        </p:spPr>
        <p:txBody>
          <a:bodyPr>
            <a:normAutofit fontScale="90000"/>
          </a:bodyPr>
          <a:lstStyle/>
          <a:p>
            <a:r>
              <a:rPr lang="en-GB" dirty="0"/>
              <a:t>Second Vatican council- 4 key documents</a:t>
            </a:r>
          </a:p>
        </p:txBody>
      </p:sp>
      <p:sp>
        <p:nvSpPr>
          <p:cNvPr id="3" name="Content Placeholder 2"/>
          <p:cNvSpPr>
            <a:spLocks noGrp="1"/>
          </p:cNvSpPr>
          <p:nvPr>
            <p:ph idx="1"/>
          </p:nvPr>
        </p:nvSpPr>
        <p:spPr>
          <a:xfrm>
            <a:off x="451834" y="1230621"/>
            <a:ext cx="11499760" cy="5116088"/>
          </a:xfrm>
        </p:spPr>
        <p:txBody>
          <a:bodyPr>
            <a:normAutofit/>
          </a:bodyPr>
          <a:lstStyle/>
          <a:p>
            <a:pPr marL="0" indent="0">
              <a:buNone/>
            </a:pPr>
            <a:r>
              <a:rPr lang="en-GB" b="1" u="sng" dirty="0"/>
              <a:t>Dei Verbum:</a:t>
            </a:r>
          </a:p>
          <a:p>
            <a:r>
              <a:rPr lang="en-GB" dirty="0"/>
              <a:t>Emphasised the importance of the relationship between the Bible, Magisterium and Tradition </a:t>
            </a:r>
          </a:p>
          <a:p>
            <a:pPr marL="0" indent="0">
              <a:buNone/>
            </a:pPr>
            <a:r>
              <a:rPr lang="en-GB" b="1" u="sng" dirty="0" err="1"/>
              <a:t>Sacrosanctum</a:t>
            </a:r>
            <a:r>
              <a:rPr lang="en-GB" b="1" u="sng" dirty="0"/>
              <a:t> </a:t>
            </a:r>
            <a:r>
              <a:rPr lang="en-GB" b="1" u="sng" dirty="0" err="1"/>
              <a:t>Concilium</a:t>
            </a:r>
            <a:r>
              <a:rPr lang="en-GB" b="1" u="sng" dirty="0"/>
              <a:t>- </a:t>
            </a:r>
          </a:p>
          <a:p>
            <a:r>
              <a:rPr lang="en-GB" dirty="0"/>
              <a:t>Mass was conducted in the local language (formerly Latin)</a:t>
            </a:r>
          </a:p>
          <a:p>
            <a:r>
              <a:rPr lang="en-GB" dirty="0"/>
              <a:t>Priest faced the congregation </a:t>
            </a:r>
          </a:p>
          <a:p>
            <a:r>
              <a:rPr lang="en-GB" dirty="0"/>
              <a:t>Music and singing during Mass</a:t>
            </a:r>
          </a:p>
          <a:p>
            <a:r>
              <a:rPr lang="en-GB" dirty="0"/>
              <a:t>Women were allowed roles e.g.  as readers and Eucharistic ministers</a:t>
            </a:r>
          </a:p>
          <a:p>
            <a:r>
              <a:rPr lang="en-GB" dirty="0"/>
              <a:t>Jews were considered brothers and sisters under the same God</a:t>
            </a:r>
          </a:p>
          <a:p>
            <a:pPr marL="0" indent="0">
              <a:buNone/>
            </a:pPr>
            <a:endParaRPr lang="en-GB" dirty="0"/>
          </a:p>
          <a:p>
            <a:endParaRPr lang="en-GB" dirty="0"/>
          </a:p>
        </p:txBody>
      </p:sp>
    </p:spTree>
    <p:extLst>
      <p:ext uri="{BB962C8B-B14F-4D97-AF65-F5344CB8AC3E}">
        <p14:creationId xmlns:p14="http://schemas.microsoft.com/office/powerpoint/2010/main" val="40706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109" y="219760"/>
            <a:ext cx="8853054" cy="930834"/>
          </a:xfrm>
          <a:solidFill>
            <a:srgbClr val="FFFF00"/>
          </a:solidFill>
        </p:spPr>
        <p:txBody>
          <a:bodyPr>
            <a:normAutofit fontScale="90000"/>
          </a:bodyPr>
          <a:lstStyle/>
          <a:p>
            <a:r>
              <a:rPr lang="en-GB" dirty="0"/>
              <a:t>Second Vatican council- 4 key documents</a:t>
            </a:r>
          </a:p>
        </p:txBody>
      </p:sp>
      <p:sp>
        <p:nvSpPr>
          <p:cNvPr id="3" name="Content Placeholder 2"/>
          <p:cNvSpPr>
            <a:spLocks noGrp="1"/>
          </p:cNvSpPr>
          <p:nvPr>
            <p:ph idx="1"/>
          </p:nvPr>
        </p:nvSpPr>
        <p:spPr>
          <a:xfrm>
            <a:off x="451834" y="1230621"/>
            <a:ext cx="11499760" cy="5116088"/>
          </a:xfrm>
        </p:spPr>
        <p:txBody>
          <a:bodyPr>
            <a:normAutofit/>
          </a:bodyPr>
          <a:lstStyle/>
          <a:p>
            <a:pPr marL="0" indent="0">
              <a:buNone/>
            </a:pPr>
            <a:r>
              <a:rPr lang="en-GB" b="1" u="sng" dirty="0"/>
              <a:t>Lumen </a:t>
            </a:r>
            <a:r>
              <a:rPr lang="en-GB" b="1" u="sng" dirty="0" err="1"/>
              <a:t>Gentium</a:t>
            </a:r>
            <a:endParaRPr lang="en-GB" b="1" u="sng" dirty="0"/>
          </a:p>
          <a:p>
            <a:r>
              <a:rPr lang="en-GB" dirty="0"/>
              <a:t>Focused on raising the profile of all people of the church</a:t>
            </a:r>
          </a:p>
          <a:p>
            <a:pPr marL="0" indent="0">
              <a:buNone/>
            </a:pPr>
            <a:r>
              <a:rPr lang="en-GB" b="1" u="sng" dirty="0" err="1"/>
              <a:t>Gaudium</a:t>
            </a:r>
            <a:r>
              <a:rPr lang="en-GB" b="1" u="sng" dirty="0"/>
              <a:t> et </a:t>
            </a:r>
            <a:r>
              <a:rPr lang="en-GB" b="1" u="sng" dirty="0" err="1"/>
              <a:t>Spes</a:t>
            </a:r>
            <a:endParaRPr lang="en-GB" b="1" u="sng" dirty="0"/>
          </a:p>
          <a:p>
            <a:r>
              <a:rPr lang="en-GB" dirty="0"/>
              <a:t>A desire for the church to be a source of joy and hope</a:t>
            </a:r>
          </a:p>
          <a:p>
            <a:r>
              <a:rPr lang="en-GB" dirty="0"/>
              <a:t>Focused on addressing issues in society e.g. poverty and social justice </a:t>
            </a:r>
          </a:p>
          <a:p>
            <a:r>
              <a:rPr lang="en-GB" dirty="0"/>
              <a:t>Parishes set up justice and peace groups</a:t>
            </a:r>
          </a:p>
          <a:p>
            <a:r>
              <a:rPr lang="en-GB" dirty="0"/>
              <a:t>CAFOD later responded to these needs </a:t>
            </a:r>
          </a:p>
          <a:p>
            <a:endParaRPr lang="en-GB" dirty="0"/>
          </a:p>
          <a:p>
            <a:endParaRPr lang="en-GB" dirty="0"/>
          </a:p>
        </p:txBody>
      </p:sp>
    </p:spTree>
    <p:extLst>
      <p:ext uri="{BB962C8B-B14F-4D97-AF65-F5344CB8AC3E}">
        <p14:creationId xmlns:p14="http://schemas.microsoft.com/office/powerpoint/2010/main" val="410577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9" y="186509"/>
            <a:ext cx="3274513" cy="930834"/>
          </a:xfrm>
          <a:solidFill>
            <a:srgbClr val="FFFF00"/>
          </a:solidFill>
        </p:spPr>
        <p:txBody>
          <a:bodyPr>
            <a:normAutofit/>
          </a:bodyPr>
          <a:lstStyle/>
          <a:p>
            <a:r>
              <a:rPr lang="en-GB" dirty="0"/>
              <a:t>Sarcophagi</a:t>
            </a:r>
          </a:p>
        </p:txBody>
      </p:sp>
      <p:sp>
        <p:nvSpPr>
          <p:cNvPr id="3" name="Content Placeholder 2"/>
          <p:cNvSpPr>
            <a:spLocks noGrp="1"/>
          </p:cNvSpPr>
          <p:nvPr>
            <p:ph idx="1"/>
          </p:nvPr>
        </p:nvSpPr>
        <p:spPr>
          <a:xfrm>
            <a:off x="451834" y="1416675"/>
            <a:ext cx="9593687" cy="5112913"/>
          </a:xfrm>
        </p:spPr>
        <p:txBody>
          <a:bodyPr>
            <a:normAutofit/>
          </a:bodyPr>
          <a:lstStyle/>
          <a:p>
            <a:pPr marL="0" indent="0">
              <a:buNone/>
            </a:pPr>
            <a:r>
              <a:rPr lang="en-GB" b="1" u="sng" dirty="0"/>
              <a:t>‘Scene of the Passion’ sarcophagus </a:t>
            </a:r>
          </a:p>
          <a:p>
            <a:pPr marL="285750" indent="-285750"/>
            <a:r>
              <a:rPr lang="en-GB" dirty="0"/>
              <a:t>The scene of Simon of Cyrene carrying the cross; Simon helped Jesus reach his goal of redeeming humanity </a:t>
            </a:r>
          </a:p>
          <a:p>
            <a:pPr marL="285750" indent="-285750"/>
            <a:r>
              <a:rPr lang="en-GB" dirty="0"/>
              <a:t>Jesus is being given the crown of thorns; the crown in the image is filled with jewels to symbolise triumph over sin</a:t>
            </a:r>
          </a:p>
          <a:p>
            <a:pPr marL="285750" indent="-285750"/>
            <a:r>
              <a:rPr lang="en-GB" dirty="0"/>
              <a:t>There is a scene of Pilate, who gave in to pressure from the crowds and executed Jesus, washing his hands to symbolise that he did not want to take responsibility </a:t>
            </a:r>
          </a:p>
          <a:p>
            <a:pPr marL="0" indent="0">
              <a:buNone/>
            </a:pPr>
            <a:endParaRPr lang="en-GB" dirty="0"/>
          </a:p>
        </p:txBody>
      </p:sp>
      <p:pic>
        <p:nvPicPr>
          <p:cNvPr id="4" name="Shape 207"/>
          <p:cNvPicPr preferRelativeResize="0"/>
          <p:nvPr/>
        </p:nvPicPr>
        <p:blipFill rotWithShape="1">
          <a:blip r:embed="rId2">
            <a:alphaModFix/>
          </a:blip>
          <a:srcRect r="81599"/>
          <a:stretch/>
        </p:blipFill>
        <p:spPr>
          <a:xfrm>
            <a:off x="10363200" y="1839533"/>
            <a:ext cx="1828800" cy="3352800"/>
          </a:xfrm>
          <a:prstGeom prst="rect">
            <a:avLst/>
          </a:prstGeom>
          <a:noFill/>
          <a:ln>
            <a:noFill/>
          </a:ln>
        </p:spPr>
      </p:pic>
      <p:sp>
        <p:nvSpPr>
          <p:cNvPr id="5" name="TextBox 4"/>
          <p:cNvSpPr txBox="1"/>
          <p:nvPr/>
        </p:nvSpPr>
        <p:spPr>
          <a:xfrm>
            <a:off x="4355869" y="267891"/>
            <a:ext cx="6284422" cy="369332"/>
          </a:xfrm>
          <a:prstGeom prst="rect">
            <a:avLst/>
          </a:prstGeom>
          <a:solidFill>
            <a:schemeClr val="accent4">
              <a:lumMod val="20000"/>
              <a:lumOff val="80000"/>
            </a:schemeClr>
          </a:solidFill>
        </p:spPr>
        <p:txBody>
          <a:bodyPr wrap="square" rtlCol="0">
            <a:spAutoFit/>
          </a:bodyPr>
          <a:lstStyle/>
          <a:p>
            <a:r>
              <a:rPr lang="en-GB" dirty="0"/>
              <a:t>= stone coffins with carved images on them</a:t>
            </a:r>
          </a:p>
        </p:txBody>
      </p:sp>
    </p:spTree>
    <p:extLst>
      <p:ext uri="{BB962C8B-B14F-4D97-AF65-F5344CB8AC3E}">
        <p14:creationId xmlns:p14="http://schemas.microsoft.com/office/powerpoint/2010/main" val="252700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9" y="186509"/>
            <a:ext cx="3274513" cy="930834"/>
          </a:xfrm>
          <a:solidFill>
            <a:srgbClr val="FFFF00"/>
          </a:solidFill>
        </p:spPr>
        <p:txBody>
          <a:bodyPr>
            <a:normAutofit/>
          </a:bodyPr>
          <a:lstStyle/>
          <a:p>
            <a:r>
              <a:rPr lang="en-GB" dirty="0"/>
              <a:t>Sarcophagi</a:t>
            </a:r>
          </a:p>
        </p:txBody>
      </p:sp>
      <p:sp>
        <p:nvSpPr>
          <p:cNvPr id="3" name="Content Placeholder 2"/>
          <p:cNvSpPr>
            <a:spLocks noGrp="1"/>
          </p:cNvSpPr>
          <p:nvPr>
            <p:ph idx="1"/>
          </p:nvPr>
        </p:nvSpPr>
        <p:spPr>
          <a:xfrm>
            <a:off x="451834" y="1416675"/>
            <a:ext cx="9593687" cy="5112913"/>
          </a:xfrm>
        </p:spPr>
        <p:txBody>
          <a:bodyPr>
            <a:normAutofit/>
          </a:bodyPr>
          <a:lstStyle/>
          <a:p>
            <a:r>
              <a:rPr lang="en-GB" dirty="0">
                <a:latin typeface="Calibri" panose="020F0502020204030204" pitchFamily="34" charset="0"/>
              </a:rPr>
              <a:t>The Chi-Rho is an ancient symbol of the resurrection. The title ‘Christ’ means the anointed/chosen one. </a:t>
            </a:r>
          </a:p>
          <a:p>
            <a:pPr marL="285750" indent="-285750"/>
            <a:r>
              <a:rPr lang="en-GB" dirty="0">
                <a:latin typeface="Calibri" panose="020F0502020204030204" pitchFamily="34" charset="0"/>
              </a:rPr>
              <a:t>The Chi-Rho is formed from the first two letters of the title ‘Christ’ in Greek. (Chi = X, Rho = P). When merged together they form the ‘Chi-Rho’.</a:t>
            </a:r>
          </a:p>
          <a:p>
            <a:pPr marL="285750" indent="-285750"/>
            <a:r>
              <a:rPr lang="en-GB" dirty="0">
                <a:latin typeface="Calibri" panose="020F0502020204030204" pitchFamily="34" charset="0"/>
              </a:rPr>
              <a:t>To reinforce the theme of victory, the Chi-Rho is placed within a wreath that is held in the beaks of two eagles. The wreath is the Roman symbol of victory. </a:t>
            </a:r>
          </a:p>
          <a:p>
            <a:pPr marL="285750" indent="-285750"/>
            <a:r>
              <a:rPr lang="en-GB" dirty="0">
                <a:latin typeface="Calibri" panose="020F0502020204030204" pitchFamily="34" charset="0"/>
              </a:rPr>
              <a:t>The eagles represent God because in Roman times they were used to represent the God Jupiter. This cross sits prominently above two soldiers sitting in awe at the symbols of resurrection.</a:t>
            </a:r>
            <a:endParaRPr lang="en-GB" dirty="0"/>
          </a:p>
          <a:p>
            <a:endParaRPr lang="en-GB" dirty="0"/>
          </a:p>
        </p:txBody>
      </p:sp>
      <p:pic>
        <p:nvPicPr>
          <p:cNvPr id="4" name="Shape 207"/>
          <p:cNvPicPr preferRelativeResize="0"/>
          <p:nvPr/>
        </p:nvPicPr>
        <p:blipFill rotWithShape="1">
          <a:blip r:embed="rId2">
            <a:alphaModFix/>
          </a:blip>
          <a:srcRect r="81599"/>
          <a:stretch/>
        </p:blipFill>
        <p:spPr>
          <a:xfrm>
            <a:off x="10363200" y="1839533"/>
            <a:ext cx="1828800" cy="3352800"/>
          </a:xfrm>
          <a:prstGeom prst="rect">
            <a:avLst/>
          </a:prstGeom>
          <a:noFill/>
          <a:ln>
            <a:noFill/>
          </a:ln>
        </p:spPr>
      </p:pic>
    </p:spTree>
    <p:extLst>
      <p:ext uri="{BB962C8B-B14F-4D97-AF65-F5344CB8AC3E}">
        <p14:creationId xmlns:p14="http://schemas.microsoft.com/office/powerpoint/2010/main" val="3315478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278" y="269636"/>
            <a:ext cx="6120137" cy="930834"/>
          </a:xfrm>
          <a:solidFill>
            <a:srgbClr val="FFFF00"/>
          </a:solidFill>
        </p:spPr>
        <p:txBody>
          <a:bodyPr>
            <a:normAutofit/>
          </a:bodyPr>
          <a:lstStyle/>
          <a:p>
            <a:r>
              <a:rPr lang="en-GB" dirty="0"/>
              <a:t>Paschal Candle: Easter</a:t>
            </a:r>
          </a:p>
        </p:txBody>
      </p:sp>
      <p:sp>
        <p:nvSpPr>
          <p:cNvPr id="5" name="TextBox 4"/>
          <p:cNvSpPr txBox="1"/>
          <p:nvPr/>
        </p:nvSpPr>
        <p:spPr>
          <a:xfrm>
            <a:off x="573576" y="1666461"/>
            <a:ext cx="10673543" cy="397031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800" dirty="0"/>
              <a:t>Special candle that is used during Easter; it symbolises Jesus’ resurrection as a triumph over death</a:t>
            </a:r>
          </a:p>
          <a:p>
            <a:pPr marL="285750" indent="-285750">
              <a:buFont typeface="Arial" panose="020B0604020202020204" pitchFamily="34" charset="0"/>
              <a:buChar char="•"/>
            </a:pPr>
            <a:r>
              <a:rPr lang="en-GB" sz="2800" dirty="0"/>
              <a:t>The Easter Vigil remembers the resurrection</a:t>
            </a:r>
          </a:p>
          <a:p>
            <a:pPr marL="285750" indent="-285750">
              <a:buFont typeface="Arial" panose="020B0604020202020204" pitchFamily="34" charset="0"/>
              <a:buChar char="•"/>
            </a:pPr>
            <a:r>
              <a:rPr lang="en-GB" sz="2800" dirty="0"/>
              <a:t>At the beginning the church is in darkness</a:t>
            </a:r>
          </a:p>
          <a:p>
            <a:pPr marL="285750" indent="-285750">
              <a:buFont typeface="Arial" panose="020B0604020202020204" pitchFamily="34" charset="0"/>
              <a:buChar char="•"/>
            </a:pPr>
            <a:r>
              <a:rPr lang="en-GB" sz="2800" dirty="0"/>
              <a:t>A fire is lit outside</a:t>
            </a:r>
          </a:p>
          <a:p>
            <a:pPr marL="285750" indent="-285750">
              <a:buFont typeface="Arial" panose="020B0604020202020204" pitchFamily="34" charset="0"/>
              <a:buChar char="•"/>
            </a:pPr>
            <a:r>
              <a:rPr lang="en-GB" sz="2800" dirty="0"/>
              <a:t>The Paschal candle is lit from the fire and processed into the church</a:t>
            </a:r>
          </a:p>
          <a:p>
            <a:pPr marL="285750" indent="-285750">
              <a:buFont typeface="Arial" panose="020B0604020202020204" pitchFamily="34" charset="0"/>
              <a:buChar char="•"/>
            </a:pPr>
            <a:r>
              <a:rPr lang="en-GB" sz="2800" dirty="0"/>
              <a:t>This symbolises the ‘light of Christ’ overcoming the ‘darkness of sin’</a:t>
            </a:r>
          </a:p>
          <a:p>
            <a:pPr marL="285750" indent="-285750">
              <a:buFont typeface="Arial" panose="020B0604020202020204" pitchFamily="34" charset="0"/>
              <a:buChar char="•"/>
            </a:pPr>
            <a:r>
              <a:rPr lang="en-GB" sz="2800" dirty="0"/>
              <a:t>The procession finishes with a hymn called the ‘</a:t>
            </a:r>
            <a:r>
              <a:rPr lang="en-GB" sz="2800" dirty="0" err="1"/>
              <a:t>Exultet</a:t>
            </a:r>
            <a:r>
              <a:rPr lang="en-GB" sz="2800" dirty="0"/>
              <a:t>’, which proclaims Jesus’ triumph over sin</a:t>
            </a:r>
          </a:p>
        </p:txBody>
      </p:sp>
    </p:spTree>
    <p:extLst>
      <p:ext uri="{BB962C8B-B14F-4D97-AF65-F5344CB8AC3E}">
        <p14:creationId xmlns:p14="http://schemas.microsoft.com/office/powerpoint/2010/main" val="43586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71604" y="191193"/>
            <a:ext cx="2919153" cy="826164"/>
          </a:xfrm>
          <a:solidFill>
            <a:srgbClr val="FFFF00"/>
          </a:solidFill>
        </p:spPr>
        <p:txBody>
          <a:bodyPr/>
          <a:lstStyle/>
          <a:p>
            <a:r>
              <a:rPr lang="en-GB" dirty="0"/>
              <a:t>Exam skills</a:t>
            </a:r>
          </a:p>
        </p:txBody>
      </p:sp>
      <p:sp>
        <p:nvSpPr>
          <p:cNvPr id="6" name="Content Placeholder 5"/>
          <p:cNvSpPr>
            <a:spLocks noGrp="1"/>
          </p:cNvSpPr>
          <p:nvPr>
            <p:ph idx="1"/>
          </p:nvPr>
        </p:nvSpPr>
        <p:spPr>
          <a:xfrm>
            <a:off x="334617" y="1870700"/>
            <a:ext cx="11581452" cy="2256965"/>
          </a:xfrm>
        </p:spPr>
        <p:txBody>
          <a:bodyPr>
            <a:normAutofit lnSpcReduction="10000"/>
          </a:bodyPr>
          <a:lstStyle/>
          <a:p>
            <a:r>
              <a:rPr lang="en-GB" dirty="0"/>
              <a:t>2 mark questions- Definition of a key term</a:t>
            </a:r>
          </a:p>
          <a:p>
            <a:r>
              <a:rPr lang="en-GB" dirty="0"/>
              <a:t>5 mark question- DESCRIBE a belief, teaching or practice(approx. 2 paragraphs)</a:t>
            </a:r>
          </a:p>
          <a:p>
            <a:r>
              <a:rPr lang="en-GB" dirty="0"/>
              <a:t>8 mark questions- EXPLAIN with reasoning and/or evidence  (approx. 4 paragraphs)</a:t>
            </a:r>
          </a:p>
        </p:txBody>
      </p:sp>
    </p:spTree>
    <p:extLst>
      <p:ext uri="{BB962C8B-B14F-4D97-AF65-F5344CB8AC3E}">
        <p14:creationId xmlns:p14="http://schemas.microsoft.com/office/powerpoint/2010/main" val="3178364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401" y="244698"/>
            <a:ext cx="6868283" cy="930834"/>
          </a:xfrm>
          <a:solidFill>
            <a:srgbClr val="FFFF00"/>
          </a:solidFill>
        </p:spPr>
        <p:txBody>
          <a:bodyPr>
            <a:normAutofit/>
          </a:bodyPr>
          <a:lstStyle/>
          <a:p>
            <a:r>
              <a:rPr lang="en-GB" dirty="0"/>
              <a:t>Paschal Candle- symbolism</a:t>
            </a:r>
          </a:p>
        </p:txBody>
      </p:sp>
      <p:sp>
        <p:nvSpPr>
          <p:cNvPr id="3" name="Content Placeholder 2"/>
          <p:cNvSpPr>
            <a:spLocks noGrp="1"/>
          </p:cNvSpPr>
          <p:nvPr>
            <p:ph idx="1"/>
          </p:nvPr>
        </p:nvSpPr>
        <p:spPr>
          <a:xfrm>
            <a:off x="297288" y="1568048"/>
            <a:ext cx="11499760" cy="5116088"/>
          </a:xfrm>
        </p:spPr>
        <p:txBody>
          <a:bodyPr>
            <a:normAutofit/>
          </a:bodyPr>
          <a:lstStyle/>
          <a:p>
            <a:r>
              <a:rPr lang="en-GB" b="1" dirty="0">
                <a:solidFill>
                  <a:srgbClr val="FF0000"/>
                </a:solidFill>
              </a:rPr>
              <a:t>The ‘Alpha’ &amp; ‘Omega’: </a:t>
            </a:r>
            <a:r>
              <a:rPr lang="en-GB" dirty="0"/>
              <a:t>These are the first and last letters in the Greek alphabet. They symbolise Christ as the ‘first’ and the ‘last’; the ‘beginning ‘of all things and the ‘end’ of all things.</a:t>
            </a:r>
          </a:p>
          <a:p>
            <a:r>
              <a:rPr lang="en-GB" b="1" dirty="0">
                <a:solidFill>
                  <a:srgbClr val="FF0000"/>
                </a:solidFill>
              </a:rPr>
              <a:t>The Cross: </a:t>
            </a:r>
            <a:r>
              <a:rPr lang="en-GB" dirty="0"/>
              <a:t>This is the symbol of Christian faith because it is due to the crucifixion of Christ that the resurrection was possible.</a:t>
            </a:r>
          </a:p>
          <a:p>
            <a:r>
              <a:rPr lang="en-GB" b="1" dirty="0">
                <a:solidFill>
                  <a:srgbClr val="FF0000"/>
                </a:solidFill>
              </a:rPr>
              <a:t>The Five Wounds: </a:t>
            </a:r>
            <a:r>
              <a:rPr lang="en-GB" dirty="0"/>
              <a:t>to represent the five wounds Jesus received during his crucifixion. </a:t>
            </a:r>
          </a:p>
          <a:p>
            <a:r>
              <a:rPr lang="en-GB" b="1" dirty="0">
                <a:solidFill>
                  <a:srgbClr val="FF0000"/>
                </a:solidFill>
              </a:rPr>
              <a:t>The year: </a:t>
            </a:r>
            <a:r>
              <a:rPr lang="en-GB" dirty="0"/>
              <a:t>reminds people that Jesus is the same for all time and that the salvation earned by Jesus is as real now as it was in the past.</a:t>
            </a:r>
          </a:p>
          <a:p>
            <a:endParaRPr lang="en-GB" dirty="0"/>
          </a:p>
        </p:txBody>
      </p:sp>
      <p:pic>
        <p:nvPicPr>
          <p:cNvPr id="4" name="Picture 4" descr="http://churchpop.com/wp-content/uploads/2017/05/cand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0494" y="87043"/>
            <a:ext cx="1248222" cy="124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8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711" y="244698"/>
            <a:ext cx="6092528" cy="930834"/>
          </a:xfrm>
          <a:solidFill>
            <a:srgbClr val="FFFF00"/>
          </a:solidFill>
        </p:spPr>
        <p:txBody>
          <a:bodyPr>
            <a:normAutofit/>
          </a:bodyPr>
          <a:lstStyle/>
          <a:p>
            <a:r>
              <a:rPr lang="en-GB" dirty="0"/>
              <a:t>Paschal Candle- baptism</a:t>
            </a:r>
          </a:p>
        </p:txBody>
      </p:sp>
      <p:sp>
        <p:nvSpPr>
          <p:cNvPr id="3" name="Content Placeholder 2"/>
          <p:cNvSpPr>
            <a:spLocks noGrp="1"/>
          </p:cNvSpPr>
          <p:nvPr>
            <p:ph idx="1"/>
          </p:nvPr>
        </p:nvSpPr>
        <p:spPr>
          <a:xfrm>
            <a:off x="297288" y="1568048"/>
            <a:ext cx="11499760" cy="5116088"/>
          </a:xfrm>
        </p:spPr>
        <p:txBody>
          <a:bodyPr>
            <a:normAutofit/>
          </a:bodyPr>
          <a:lstStyle/>
          <a:p>
            <a:r>
              <a:rPr lang="en-GB" dirty="0"/>
              <a:t>Water is used at baptism to represent the washing away of sin</a:t>
            </a:r>
          </a:p>
          <a:p>
            <a:r>
              <a:rPr lang="en-GB" dirty="0"/>
              <a:t>The water used at Easter baptisms is blessed using the Easter candle</a:t>
            </a:r>
          </a:p>
          <a:p>
            <a:r>
              <a:rPr lang="en-GB" dirty="0"/>
              <a:t>To remind people of the resurrection, it is lit and placed near the font</a:t>
            </a:r>
          </a:p>
          <a:p>
            <a:r>
              <a:rPr lang="en-GB" dirty="0"/>
              <a:t>A smaller baptismal candle is lit from the flame of the Paschal candle and is given to the family to remind them of the ‘light of Christ’</a:t>
            </a:r>
          </a:p>
        </p:txBody>
      </p:sp>
      <p:pic>
        <p:nvPicPr>
          <p:cNvPr id="4" name="Picture 4" descr="http://churchpop.com/wp-content/uploads/2017/05/cand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0494" y="87043"/>
            <a:ext cx="1248222" cy="124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183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8303" y="149628"/>
            <a:ext cx="4629488" cy="768209"/>
          </a:xfrm>
          <a:solidFill>
            <a:srgbClr val="FFFF00"/>
          </a:solidFill>
        </p:spPr>
        <p:txBody>
          <a:bodyPr>
            <a:normAutofit/>
          </a:bodyPr>
          <a:lstStyle/>
          <a:p>
            <a:r>
              <a:rPr lang="en-GB" dirty="0"/>
              <a:t>Music and worship</a:t>
            </a:r>
          </a:p>
        </p:txBody>
      </p:sp>
      <p:sp>
        <p:nvSpPr>
          <p:cNvPr id="3" name="Content Placeholder 2"/>
          <p:cNvSpPr>
            <a:spLocks noGrp="1"/>
          </p:cNvSpPr>
          <p:nvPr>
            <p:ph idx="1"/>
          </p:nvPr>
        </p:nvSpPr>
        <p:spPr>
          <a:xfrm>
            <a:off x="223167" y="1072679"/>
            <a:ext cx="11747160" cy="5594128"/>
          </a:xfrm>
        </p:spPr>
        <p:txBody>
          <a:bodyPr>
            <a:normAutofit/>
          </a:bodyPr>
          <a:lstStyle/>
          <a:p>
            <a:pPr marL="0" indent="0">
              <a:buNone/>
            </a:pPr>
            <a:r>
              <a:rPr lang="en-GB" b="1" u="sng" dirty="0"/>
              <a:t>Psalms:</a:t>
            </a:r>
          </a:p>
          <a:p>
            <a:r>
              <a:rPr lang="en-GB" dirty="0"/>
              <a:t>Ancient collections of prayers and hymns to God</a:t>
            </a:r>
          </a:p>
          <a:p>
            <a:r>
              <a:rPr lang="en-GB" dirty="0"/>
              <a:t>Express emotions such as joy, praise, anxiety and despair</a:t>
            </a:r>
          </a:p>
          <a:p>
            <a:r>
              <a:rPr lang="en-GB" dirty="0"/>
              <a:t>Have been sources of prayer since the time of Christ</a:t>
            </a:r>
          </a:p>
          <a:p>
            <a:r>
              <a:rPr lang="en-GB" dirty="0"/>
              <a:t>At Mass, the Liturgy of the Word includes a Psalm</a:t>
            </a:r>
          </a:p>
          <a:p>
            <a:pPr marL="0" indent="0">
              <a:buNone/>
            </a:pPr>
            <a:r>
              <a:rPr lang="en-GB" b="1" u="sng" dirty="0"/>
              <a:t>Music in the Liturgy:</a:t>
            </a:r>
          </a:p>
          <a:p>
            <a:r>
              <a:rPr lang="en-GB" dirty="0"/>
              <a:t>Alleluia- welcoming the Gospel</a:t>
            </a:r>
          </a:p>
          <a:p>
            <a:r>
              <a:rPr lang="en-GB" dirty="0"/>
              <a:t>Eucharistic acclamations – to give thanksgiving at which the bread and wine become the body and blood</a:t>
            </a:r>
          </a:p>
          <a:p>
            <a:r>
              <a:rPr lang="en-GB" dirty="0"/>
              <a:t>The Gloria- song of praise</a:t>
            </a:r>
          </a:p>
          <a:p>
            <a:r>
              <a:rPr lang="en-GB" dirty="0"/>
              <a:t>Hymns - start and end of Mass/ distribution of communion</a:t>
            </a:r>
          </a:p>
        </p:txBody>
      </p:sp>
    </p:spTree>
    <p:extLst>
      <p:ext uri="{BB962C8B-B14F-4D97-AF65-F5344CB8AC3E}">
        <p14:creationId xmlns:p14="http://schemas.microsoft.com/office/powerpoint/2010/main" val="3797201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934" y="244699"/>
            <a:ext cx="5138671" cy="930834"/>
          </a:xfrm>
          <a:solidFill>
            <a:srgbClr val="FFFF00"/>
          </a:solidFill>
        </p:spPr>
        <p:txBody>
          <a:bodyPr>
            <a:normAutofit/>
          </a:bodyPr>
          <a:lstStyle/>
          <a:p>
            <a:r>
              <a:rPr lang="en-GB" dirty="0"/>
              <a:t>Faure’s Requiem</a:t>
            </a:r>
          </a:p>
        </p:txBody>
      </p:sp>
      <p:sp>
        <p:nvSpPr>
          <p:cNvPr id="3" name="Content Placeholder 2"/>
          <p:cNvSpPr>
            <a:spLocks noGrp="1"/>
          </p:cNvSpPr>
          <p:nvPr>
            <p:ph idx="1"/>
          </p:nvPr>
        </p:nvSpPr>
        <p:spPr>
          <a:xfrm>
            <a:off x="451834" y="1413501"/>
            <a:ext cx="11499760" cy="5116088"/>
          </a:xfrm>
        </p:spPr>
        <p:txBody>
          <a:bodyPr>
            <a:normAutofit/>
          </a:bodyPr>
          <a:lstStyle/>
          <a:p>
            <a:pPr lvl="0"/>
            <a:r>
              <a:rPr lang="en-GB" dirty="0"/>
              <a:t>Brings a sense of serenity, calm, peace, hope and comfort</a:t>
            </a:r>
          </a:p>
          <a:p>
            <a:pPr lvl="0"/>
            <a:r>
              <a:rPr lang="en-GB" dirty="0"/>
              <a:t>Acknowledges grief within the context of eternal life</a:t>
            </a:r>
          </a:p>
          <a:p>
            <a:pPr lvl="0"/>
            <a:r>
              <a:rPr lang="en-GB" dirty="0"/>
              <a:t>Does not allow the natural sadness of grief to override the faith in the resurrection</a:t>
            </a:r>
          </a:p>
          <a:p>
            <a:pPr lvl="0"/>
            <a:r>
              <a:rPr lang="en-GB" dirty="0"/>
              <a:t>He did not want to express a fear of death</a:t>
            </a:r>
          </a:p>
          <a:p>
            <a:pPr lvl="0"/>
            <a:r>
              <a:rPr lang="en-GB" dirty="0"/>
              <a:t>He uses harps, violins and the sound of angels to focus on the aspiration of heaven</a:t>
            </a:r>
          </a:p>
          <a:p>
            <a:pPr lvl="0"/>
            <a:r>
              <a:rPr lang="en-GB" dirty="0"/>
              <a:t>Faure’s </a:t>
            </a:r>
            <a:r>
              <a:rPr lang="en-GB" i="1" dirty="0" err="1"/>
              <a:t>Paradisum</a:t>
            </a:r>
            <a:r>
              <a:rPr lang="en-GB" dirty="0"/>
              <a:t> asks for the deceased to be welcomed into paradise</a:t>
            </a:r>
          </a:p>
          <a:p>
            <a:pPr lvl="0"/>
            <a:r>
              <a:rPr lang="en-GB" dirty="0"/>
              <a:t>The choir sings at a higher pace, sounding like angels in heaven</a:t>
            </a:r>
          </a:p>
        </p:txBody>
      </p:sp>
    </p:spTree>
    <p:extLst>
      <p:ext uri="{BB962C8B-B14F-4D97-AF65-F5344CB8AC3E}">
        <p14:creationId xmlns:p14="http://schemas.microsoft.com/office/powerpoint/2010/main" val="50794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Catholic funeral rites- symbols on the coffin </a:t>
            </a:r>
          </a:p>
        </p:txBody>
      </p:sp>
      <p:sp>
        <p:nvSpPr>
          <p:cNvPr id="3" name="Content Placeholder 2"/>
          <p:cNvSpPr>
            <a:spLocks noGrp="1"/>
          </p:cNvSpPr>
          <p:nvPr>
            <p:ph idx="1"/>
          </p:nvPr>
        </p:nvSpPr>
        <p:spPr>
          <a:xfrm>
            <a:off x="746760" y="1825625"/>
            <a:ext cx="10515600" cy="4351338"/>
          </a:xfrm>
        </p:spPr>
        <p:txBody>
          <a:bodyPr/>
          <a:lstStyle/>
          <a:p>
            <a:pPr marL="380990" indent="-380990"/>
            <a:r>
              <a:rPr lang="en-GB" dirty="0"/>
              <a:t>The coffin is covered in a white cloth (pall) as a reminder of baptism/ all are equal in the eyes of God</a:t>
            </a:r>
          </a:p>
          <a:p>
            <a:pPr marL="380990" indent="-380990"/>
            <a:r>
              <a:rPr lang="en-GB" dirty="0"/>
              <a:t>The Book of the Gospels is sometimes placed on the coffin as a reminder that the person lived by Jesus’ teachings</a:t>
            </a:r>
          </a:p>
          <a:p>
            <a:pPr marL="380990" indent="-380990"/>
            <a:r>
              <a:rPr lang="en-GB" dirty="0"/>
              <a:t>A cross is often placed  on the coffin; it is through Jesus’ crucifixion that he defeated death</a:t>
            </a:r>
          </a:p>
          <a:p>
            <a:pPr marL="380990" indent="-380990"/>
            <a:r>
              <a:rPr lang="en-GB" dirty="0"/>
              <a:t>The coffin is placed by the Paschal candle as a reminder of resurrection </a:t>
            </a:r>
          </a:p>
          <a:p>
            <a:endParaRPr lang="en-GB" dirty="0"/>
          </a:p>
        </p:txBody>
      </p:sp>
    </p:spTree>
    <p:extLst>
      <p:ext uri="{BB962C8B-B14F-4D97-AF65-F5344CB8AC3E}">
        <p14:creationId xmlns:p14="http://schemas.microsoft.com/office/powerpoint/2010/main" val="1268791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dirty="0"/>
              <a:t>Symbolic actions</a:t>
            </a:r>
          </a:p>
        </p:txBody>
      </p:sp>
      <p:sp>
        <p:nvSpPr>
          <p:cNvPr id="3" name="Content Placeholder 2"/>
          <p:cNvSpPr>
            <a:spLocks noGrp="1"/>
          </p:cNvSpPr>
          <p:nvPr>
            <p:ph idx="1"/>
          </p:nvPr>
        </p:nvSpPr>
        <p:spPr/>
        <p:txBody>
          <a:bodyPr>
            <a:normAutofit/>
          </a:bodyPr>
          <a:lstStyle/>
          <a:p>
            <a:pPr marL="380990" indent="-380990"/>
            <a:r>
              <a:rPr lang="en-GB" dirty="0"/>
              <a:t>The coffin is sprinkled with holy water as a reminder of baptism</a:t>
            </a:r>
          </a:p>
          <a:p>
            <a:pPr marL="380990" indent="-380990"/>
            <a:r>
              <a:rPr lang="en-GB" dirty="0"/>
              <a:t>At the end, the coffin is incensed as a sign of honouring the person and a sign of prayers rising to heaven </a:t>
            </a:r>
          </a:p>
          <a:p>
            <a:pPr marL="380990" indent="-380990"/>
            <a:r>
              <a:rPr lang="en-GB" dirty="0"/>
              <a:t>The coffin is carried out of the church in a solemn procession</a:t>
            </a:r>
          </a:p>
          <a:p>
            <a:pPr marL="380990" indent="-380990"/>
            <a:endParaRPr lang="en-GB" dirty="0"/>
          </a:p>
          <a:p>
            <a:pPr marL="0" indent="0">
              <a:buNone/>
            </a:pPr>
            <a:r>
              <a:rPr lang="en-GB" dirty="0"/>
              <a:t>Liturgical colour-</a:t>
            </a:r>
          </a:p>
          <a:p>
            <a:pPr marL="380990" indent="-380990"/>
            <a:r>
              <a:rPr lang="en-GB" dirty="0"/>
              <a:t>Priest will wear white, the colour of the resurrection, or </a:t>
            </a:r>
            <a:r>
              <a:rPr lang="en-GB" dirty="0" err="1"/>
              <a:t>purpe</a:t>
            </a:r>
            <a:r>
              <a:rPr lang="en-GB" dirty="0"/>
              <a:t> which is a sign of mourning </a:t>
            </a:r>
          </a:p>
          <a:p>
            <a:pPr marL="380990" indent="-380990"/>
            <a:endParaRPr lang="en-GB" dirty="0"/>
          </a:p>
          <a:p>
            <a:endParaRPr lang="en-GB" dirty="0"/>
          </a:p>
        </p:txBody>
      </p:sp>
    </p:spTree>
    <p:extLst>
      <p:ext uri="{BB962C8B-B14F-4D97-AF65-F5344CB8AC3E}">
        <p14:creationId xmlns:p14="http://schemas.microsoft.com/office/powerpoint/2010/main" val="3326221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dirty="0"/>
              <a:t>Prayers and readings </a:t>
            </a:r>
          </a:p>
        </p:txBody>
      </p:sp>
      <p:sp>
        <p:nvSpPr>
          <p:cNvPr id="3" name="Content Placeholder 2"/>
          <p:cNvSpPr>
            <a:spLocks noGrp="1"/>
          </p:cNvSpPr>
          <p:nvPr>
            <p:ph idx="1"/>
          </p:nvPr>
        </p:nvSpPr>
        <p:spPr/>
        <p:txBody>
          <a:bodyPr/>
          <a:lstStyle/>
          <a:p>
            <a:pPr marL="380990" indent="-380990"/>
            <a:r>
              <a:rPr lang="en-GB" dirty="0"/>
              <a:t>Readings from scripture will remind mourners of the promise of eternal life</a:t>
            </a:r>
          </a:p>
          <a:p>
            <a:pPr marL="380990" indent="-380990"/>
            <a:r>
              <a:rPr lang="en-GB" dirty="0"/>
              <a:t>The prayers will refer to baptism, Easter, the resurrection and Jesus’ sacrifice</a:t>
            </a:r>
          </a:p>
          <a:p>
            <a:pPr marL="380990" indent="-380990"/>
            <a:r>
              <a:rPr lang="en-GB" dirty="0"/>
              <a:t>The priest will use their homily to explain the Christian belief that Jesus defeated death through resurrection </a:t>
            </a:r>
          </a:p>
          <a:p>
            <a:pPr marL="380990" indent="-380990"/>
            <a:r>
              <a:rPr lang="en-GB" dirty="0"/>
              <a:t>The prayers of intercession will include prayers for the dead</a:t>
            </a:r>
          </a:p>
          <a:p>
            <a:pPr marL="380990" indent="-380990"/>
            <a:r>
              <a:rPr lang="en-GB" dirty="0"/>
              <a:t>The priest will wear white to represent resurrection </a:t>
            </a:r>
          </a:p>
          <a:p>
            <a:endParaRPr lang="en-GB" dirty="0"/>
          </a:p>
        </p:txBody>
      </p:sp>
    </p:spTree>
    <p:extLst>
      <p:ext uri="{BB962C8B-B14F-4D97-AF65-F5344CB8AC3E}">
        <p14:creationId xmlns:p14="http://schemas.microsoft.com/office/powerpoint/2010/main" val="1381634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190" y="206062"/>
            <a:ext cx="4829880" cy="930834"/>
          </a:xfrm>
          <a:solidFill>
            <a:srgbClr val="FFFF00"/>
          </a:solidFill>
        </p:spPr>
        <p:txBody>
          <a:bodyPr>
            <a:normAutofit/>
          </a:bodyPr>
          <a:lstStyle/>
          <a:p>
            <a:pPr algn="ctr"/>
            <a:r>
              <a:rPr lang="en-GB" dirty="0"/>
              <a:t>Types of prayer</a:t>
            </a:r>
          </a:p>
        </p:txBody>
      </p:sp>
      <p:sp>
        <p:nvSpPr>
          <p:cNvPr id="3" name="Content Placeholder 2"/>
          <p:cNvSpPr>
            <a:spLocks noGrp="1"/>
          </p:cNvSpPr>
          <p:nvPr>
            <p:ph idx="1"/>
          </p:nvPr>
        </p:nvSpPr>
        <p:spPr>
          <a:xfrm>
            <a:off x="451833" y="1263872"/>
            <a:ext cx="11499760" cy="5116088"/>
          </a:xfrm>
        </p:spPr>
        <p:txBody>
          <a:bodyPr/>
          <a:lstStyle/>
          <a:p>
            <a:pPr marL="0" indent="0">
              <a:buNone/>
            </a:pPr>
            <a:r>
              <a:rPr lang="en-GB" b="1" u="sng" dirty="0"/>
              <a:t>Formulaic prayer</a:t>
            </a:r>
          </a:p>
          <a:p>
            <a:r>
              <a:rPr lang="en-GB" dirty="0"/>
              <a:t>Set prayers that have been said by Christians for centuries</a:t>
            </a:r>
          </a:p>
          <a:p>
            <a:r>
              <a:rPr lang="en-GB" dirty="0"/>
              <a:t>Many Christians use these because they believe they have come from people who are close to God</a:t>
            </a:r>
          </a:p>
          <a:p>
            <a:r>
              <a:rPr lang="en-GB" dirty="0"/>
              <a:t>The same words are said each time e.g. the Lord’s Prayer</a:t>
            </a:r>
          </a:p>
          <a:p>
            <a:endParaRPr lang="en-GB" dirty="0"/>
          </a:p>
          <a:p>
            <a:pPr marL="0" indent="0">
              <a:buNone/>
            </a:pPr>
            <a:r>
              <a:rPr lang="en-GB" b="1" u="sng" dirty="0"/>
              <a:t>Extempore prayer</a:t>
            </a:r>
          </a:p>
          <a:p>
            <a:r>
              <a:rPr lang="en-GB" dirty="0"/>
              <a:t>Christians use their own words to speak with God</a:t>
            </a:r>
          </a:p>
          <a:p>
            <a:r>
              <a:rPr lang="en-GB" dirty="0"/>
              <a:t>It is possible for people to use their own words to raise their ‘hearts and mind to God’ in a more spontaneous way</a:t>
            </a:r>
          </a:p>
        </p:txBody>
      </p:sp>
    </p:spTree>
    <p:extLst>
      <p:ext uri="{BB962C8B-B14F-4D97-AF65-F5344CB8AC3E}">
        <p14:creationId xmlns:p14="http://schemas.microsoft.com/office/powerpoint/2010/main" val="2274875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dirty="0"/>
              <a:t>Why do people pray?</a:t>
            </a:r>
          </a:p>
        </p:txBody>
      </p:sp>
      <p:sp>
        <p:nvSpPr>
          <p:cNvPr id="3" name="Content Placeholder 2"/>
          <p:cNvSpPr>
            <a:spLocks noGrp="1"/>
          </p:cNvSpPr>
          <p:nvPr>
            <p:ph idx="1"/>
          </p:nvPr>
        </p:nvSpPr>
        <p:spPr/>
        <p:txBody>
          <a:bodyPr/>
          <a:lstStyle/>
          <a:p>
            <a:r>
              <a:rPr lang="en-GB" dirty="0"/>
              <a:t>Adoration</a:t>
            </a:r>
          </a:p>
          <a:p>
            <a:r>
              <a:rPr lang="en-GB" dirty="0"/>
              <a:t>Thanksgiving</a:t>
            </a:r>
          </a:p>
          <a:p>
            <a:r>
              <a:rPr lang="en-GB" dirty="0"/>
              <a:t>Repentance </a:t>
            </a:r>
          </a:p>
          <a:p>
            <a:r>
              <a:rPr lang="en-GB" dirty="0"/>
              <a:t>Intercession </a:t>
            </a:r>
          </a:p>
          <a:p>
            <a:r>
              <a:rPr lang="en-GB" dirty="0"/>
              <a:t>Petitions </a:t>
            </a:r>
          </a:p>
        </p:txBody>
      </p:sp>
    </p:spTree>
    <p:extLst>
      <p:ext uri="{BB962C8B-B14F-4D97-AF65-F5344CB8AC3E}">
        <p14:creationId xmlns:p14="http://schemas.microsoft.com/office/powerpoint/2010/main" val="1215814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7783" y="803413"/>
            <a:ext cx="6388508" cy="4525963"/>
          </a:xfrm>
        </p:spPr>
        <p:txBody>
          <a:bodyPr>
            <a:normAutofit/>
          </a:bodyPr>
          <a:lstStyle/>
          <a:p>
            <a:pPr>
              <a:buNone/>
            </a:pPr>
            <a:r>
              <a:rPr lang="en-GB" dirty="0"/>
              <a:t>Our Father, Who art in heaven</a:t>
            </a:r>
            <a:br>
              <a:rPr lang="en-GB" dirty="0">
                <a:solidFill>
                  <a:srgbClr val="FF0000"/>
                </a:solidFill>
              </a:rPr>
            </a:br>
            <a:r>
              <a:rPr lang="en-GB" dirty="0"/>
              <a:t>Hallowed be Thy Name; </a:t>
            </a:r>
            <a:br>
              <a:rPr lang="en-GB" dirty="0"/>
            </a:br>
            <a:r>
              <a:rPr lang="en-GB" dirty="0"/>
              <a:t>Thy kingdom come,</a:t>
            </a:r>
            <a:br>
              <a:rPr lang="en-GB" dirty="0"/>
            </a:br>
            <a:r>
              <a:rPr lang="en-GB" dirty="0"/>
              <a:t>Thy will be done,</a:t>
            </a:r>
            <a:br>
              <a:rPr lang="en-GB" dirty="0"/>
            </a:br>
            <a:r>
              <a:rPr lang="en-GB" dirty="0"/>
              <a:t>on earth as it is in heaven. </a:t>
            </a:r>
            <a:br>
              <a:rPr lang="en-GB" dirty="0"/>
            </a:br>
            <a:r>
              <a:rPr lang="en-GB" dirty="0"/>
              <a:t>Give us this day our daily bread, </a:t>
            </a:r>
            <a:br>
              <a:rPr lang="en-GB" dirty="0"/>
            </a:br>
            <a:r>
              <a:rPr lang="en-GB" dirty="0"/>
              <a:t>and forgive us our trespasses, </a:t>
            </a:r>
            <a:br>
              <a:rPr lang="en-GB" dirty="0"/>
            </a:br>
            <a:r>
              <a:rPr lang="en-GB" dirty="0"/>
              <a:t>as we forgive those who trespass against us;</a:t>
            </a:r>
            <a:br>
              <a:rPr lang="en-GB" dirty="0"/>
            </a:br>
            <a:r>
              <a:rPr lang="en-GB" dirty="0"/>
              <a:t>and lead us not into temptation,</a:t>
            </a:r>
            <a:br>
              <a:rPr lang="en-GB" dirty="0"/>
            </a:br>
            <a:r>
              <a:rPr lang="en-GB" dirty="0"/>
              <a:t>but deliver us from evil. Amen. </a:t>
            </a:r>
            <a:endParaRPr lang="en-GB" dirty="0">
              <a:solidFill>
                <a:srgbClr val="FF0000"/>
              </a:solidFill>
            </a:endParaRPr>
          </a:p>
        </p:txBody>
      </p:sp>
      <p:sp>
        <p:nvSpPr>
          <p:cNvPr id="2" name="TextBox 1"/>
          <p:cNvSpPr txBox="1"/>
          <p:nvPr/>
        </p:nvSpPr>
        <p:spPr>
          <a:xfrm>
            <a:off x="175371" y="1110061"/>
            <a:ext cx="2230941" cy="1077026"/>
          </a:xfrm>
          <a:prstGeom prst="rect">
            <a:avLst/>
          </a:prstGeom>
          <a:solidFill>
            <a:schemeClr val="accent4">
              <a:lumMod val="20000"/>
              <a:lumOff val="80000"/>
            </a:schemeClr>
          </a:solidFill>
        </p:spPr>
        <p:txBody>
          <a:bodyPr wrap="square" rtlCol="0">
            <a:spAutoFit/>
          </a:bodyPr>
          <a:lstStyle/>
          <a:p>
            <a:r>
              <a:rPr lang="en-GB" sz="2133" dirty="0"/>
              <a:t>Adoration: To give hallows is to ‘make holy’</a:t>
            </a:r>
          </a:p>
        </p:txBody>
      </p:sp>
      <p:sp>
        <p:nvSpPr>
          <p:cNvPr id="4" name="TextBox 3"/>
          <p:cNvSpPr txBox="1"/>
          <p:nvPr/>
        </p:nvSpPr>
        <p:spPr>
          <a:xfrm>
            <a:off x="7452811" y="227770"/>
            <a:ext cx="4406680" cy="1405256"/>
          </a:xfrm>
          <a:prstGeom prst="rect">
            <a:avLst/>
          </a:prstGeom>
          <a:solidFill>
            <a:schemeClr val="accent4">
              <a:lumMod val="20000"/>
              <a:lumOff val="80000"/>
            </a:schemeClr>
          </a:solidFill>
        </p:spPr>
        <p:txBody>
          <a:bodyPr wrap="square" rtlCol="0">
            <a:spAutoFit/>
          </a:bodyPr>
          <a:lstStyle/>
          <a:p>
            <a:r>
              <a:rPr lang="en-GB" sz="2133" dirty="0"/>
              <a:t>Thanksgiving: it is a privilege to be able to call God ‘Father’. It suggests an intimacy in the relationship with God.</a:t>
            </a:r>
          </a:p>
        </p:txBody>
      </p:sp>
      <p:sp>
        <p:nvSpPr>
          <p:cNvPr id="5" name="TextBox 4"/>
          <p:cNvSpPr txBox="1"/>
          <p:nvPr/>
        </p:nvSpPr>
        <p:spPr>
          <a:xfrm>
            <a:off x="496841" y="2467868"/>
            <a:ext cx="1588000" cy="1405256"/>
          </a:xfrm>
          <a:prstGeom prst="rect">
            <a:avLst/>
          </a:prstGeom>
          <a:solidFill>
            <a:schemeClr val="accent4">
              <a:lumMod val="20000"/>
              <a:lumOff val="80000"/>
            </a:schemeClr>
          </a:solidFill>
        </p:spPr>
        <p:txBody>
          <a:bodyPr wrap="square" rtlCol="0">
            <a:spAutoFit/>
          </a:bodyPr>
          <a:lstStyle/>
          <a:p>
            <a:r>
              <a:rPr lang="en-GB" sz="2133" dirty="0"/>
              <a:t>Petition: We ask God for the things we need</a:t>
            </a:r>
          </a:p>
        </p:txBody>
      </p:sp>
      <p:sp>
        <p:nvSpPr>
          <p:cNvPr id="6" name="TextBox 5"/>
          <p:cNvSpPr txBox="1"/>
          <p:nvPr/>
        </p:nvSpPr>
        <p:spPr>
          <a:xfrm>
            <a:off x="3046131" y="5329376"/>
            <a:ext cx="4406680" cy="1405256"/>
          </a:xfrm>
          <a:prstGeom prst="rect">
            <a:avLst/>
          </a:prstGeom>
          <a:solidFill>
            <a:schemeClr val="accent4">
              <a:lumMod val="20000"/>
              <a:lumOff val="80000"/>
            </a:schemeClr>
          </a:solidFill>
        </p:spPr>
        <p:txBody>
          <a:bodyPr wrap="square" rtlCol="0">
            <a:spAutoFit/>
          </a:bodyPr>
          <a:lstStyle/>
          <a:p>
            <a:r>
              <a:rPr lang="en-GB" sz="2133" dirty="0"/>
              <a:t>Repentance: there is an acknowledgement of falling short of perfection. It invites Christians to repent and forgive others.</a:t>
            </a:r>
          </a:p>
        </p:txBody>
      </p:sp>
      <p:sp>
        <p:nvSpPr>
          <p:cNvPr id="7" name="TextBox 6"/>
          <p:cNvSpPr txBox="1"/>
          <p:nvPr/>
        </p:nvSpPr>
        <p:spPr>
          <a:xfrm>
            <a:off x="8963891" y="2060428"/>
            <a:ext cx="2895600" cy="4031104"/>
          </a:xfrm>
          <a:prstGeom prst="rect">
            <a:avLst/>
          </a:prstGeom>
          <a:solidFill>
            <a:schemeClr val="accent4">
              <a:lumMod val="20000"/>
              <a:lumOff val="80000"/>
            </a:schemeClr>
          </a:solidFill>
        </p:spPr>
        <p:txBody>
          <a:bodyPr wrap="square" rtlCol="0">
            <a:spAutoFit/>
          </a:bodyPr>
          <a:lstStyle/>
          <a:p>
            <a:r>
              <a:rPr lang="en-GB" sz="2133" dirty="0"/>
              <a:t>Intercession: may the world be transformed into that state of perfection that is understood as the Kingdom of God. May life on earth be a s wonderful as being in the presence of God. May there be more peace, justice, equality etc.</a:t>
            </a:r>
          </a:p>
        </p:txBody>
      </p:sp>
      <p:cxnSp>
        <p:nvCxnSpPr>
          <p:cNvPr id="8" name="Straight Arrow Connector 7"/>
          <p:cNvCxnSpPr/>
          <p:nvPr/>
        </p:nvCxnSpPr>
        <p:spPr>
          <a:xfrm flipH="1" flipV="1">
            <a:off x="2118185" y="1399309"/>
            <a:ext cx="609599" cy="140059"/>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939637" y="3066395"/>
            <a:ext cx="836369" cy="155427"/>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564886" y="526474"/>
            <a:ext cx="2764169" cy="41944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386946" y="2795466"/>
            <a:ext cx="2576945" cy="585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079674" y="4378037"/>
            <a:ext cx="471053" cy="109384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68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960" y="224444"/>
            <a:ext cx="4598324" cy="900979"/>
          </a:xfrm>
          <a:solidFill>
            <a:srgbClr val="FFFF00"/>
          </a:solidFill>
        </p:spPr>
        <p:txBody>
          <a:bodyPr/>
          <a:lstStyle/>
          <a:p>
            <a:r>
              <a:rPr lang="en-GB" dirty="0"/>
              <a:t>15 mark questions </a:t>
            </a:r>
          </a:p>
        </p:txBody>
      </p:sp>
      <p:sp>
        <p:nvSpPr>
          <p:cNvPr id="3" name="Content Placeholder 2"/>
          <p:cNvSpPr>
            <a:spLocks noGrp="1"/>
          </p:cNvSpPr>
          <p:nvPr>
            <p:ph idx="1"/>
          </p:nvPr>
        </p:nvSpPr>
        <p:spPr>
          <a:xfrm>
            <a:off x="581890" y="1310236"/>
            <a:ext cx="11122430" cy="5148753"/>
          </a:xfrm>
        </p:spPr>
        <p:txBody>
          <a:bodyPr>
            <a:normAutofit/>
          </a:bodyPr>
          <a:lstStyle/>
          <a:p>
            <a:r>
              <a:rPr lang="en-GB" dirty="0"/>
              <a:t>15 mark questions- EVALUATION:</a:t>
            </a:r>
          </a:p>
          <a:p>
            <a:pPr>
              <a:buFont typeface="Wingdings" panose="05000000000000000000" pitchFamily="2" charset="2"/>
              <a:buChar char="v"/>
            </a:pPr>
            <a:r>
              <a:rPr lang="en-GB" dirty="0"/>
              <a:t>This means that you must consider two different points of view</a:t>
            </a:r>
          </a:p>
          <a:p>
            <a:pPr>
              <a:buFont typeface="Wingdings" panose="05000000000000000000" pitchFamily="2" charset="2"/>
              <a:buChar char="v"/>
            </a:pPr>
            <a:r>
              <a:rPr lang="en-GB" dirty="0"/>
              <a:t>Remember to back up your points with evidence or examples (Bible quotes, encyclicals, teachings from the Pope, Ten Commandments etc.)  </a:t>
            </a:r>
          </a:p>
          <a:p>
            <a:pPr marL="0" indent="0">
              <a:buNone/>
            </a:pPr>
            <a:endParaRPr lang="en-GB" dirty="0"/>
          </a:p>
          <a:p>
            <a:r>
              <a:rPr lang="en-GB" dirty="0"/>
              <a:t>Plan your answer before your start writing</a:t>
            </a:r>
          </a:p>
          <a:p>
            <a:r>
              <a:rPr lang="en-GB" dirty="0"/>
              <a:t>It would not be a bad idea to answer the 15 mark questions first!</a:t>
            </a:r>
          </a:p>
        </p:txBody>
      </p:sp>
    </p:spTree>
    <p:extLst>
      <p:ext uri="{BB962C8B-B14F-4D97-AF65-F5344CB8AC3E}">
        <p14:creationId xmlns:p14="http://schemas.microsoft.com/office/powerpoint/2010/main" val="1479179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93183"/>
            <a:ext cx="4353059" cy="930834"/>
          </a:xfrm>
          <a:solidFill>
            <a:srgbClr val="FFFF00"/>
          </a:solidFill>
        </p:spPr>
        <p:txBody>
          <a:bodyPr>
            <a:normAutofit fontScale="90000"/>
          </a:bodyPr>
          <a:lstStyle/>
          <a:p>
            <a:r>
              <a:rPr lang="en-GB" dirty="0"/>
              <a:t>Praying for the dead</a:t>
            </a:r>
          </a:p>
        </p:txBody>
      </p:sp>
      <p:sp>
        <p:nvSpPr>
          <p:cNvPr id="3" name="Content Placeholder 2"/>
          <p:cNvSpPr>
            <a:spLocks noGrp="1"/>
          </p:cNvSpPr>
          <p:nvPr>
            <p:ph idx="1"/>
          </p:nvPr>
        </p:nvSpPr>
        <p:spPr>
          <a:xfrm>
            <a:off x="451834" y="1413501"/>
            <a:ext cx="11499760" cy="5116088"/>
          </a:xfrm>
        </p:spPr>
        <p:txBody>
          <a:bodyPr>
            <a:normAutofit/>
          </a:bodyPr>
          <a:lstStyle/>
          <a:p>
            <a:r>
              <a:rPr lang="en-GB" dirty="0"/>
              <a:t>Support the grieving and are consistent with beliefs about salvation, purgatory and the promise of eternal life in heaven. </a:t>
            </a:r>
          </a:p>
          <a:p>
            <a:r>
              <a:rPr lang="en-GB" dirty="0"/>
              <a:t>These prayers are intercessions on behalf of the person who has died, asking God to welcome them into His presence. </a:t>
            </a:r>
          </a:p>
          <a:p>
            <a:r>
              <a:rPr lang="en-GB" b="1" i="1" dirty="0"/>
              <a:t>Eternal rest prayer is the most common</a:t>
            </a:r>
          </a:p>
          <a:p>
            <a:r>
              <a:rPr lang="en-GB" dirty="0"/>
              <a:t>Catholics will also ask the priest to offer a mass for a relative or friend who has died. On such occasions, the priest will remember that person in his own prayers during the Mass. </a:t>
            </a:r>
          </a:p>
          <a:p>
            <a:endParaRPr lang="en-GB" dirty="0"/>
          </a:p>
        </p:txBody>
      </p:sp>
    </p:spTree>
    <p:extLst>
      <p:ext uri="{BB962C8B-B14F-4D97-AF65-F5344CB8AC3E}">
        <p14:creationId xmlns:p14="http://schemas.microsoft.com/office/powerpoint/2010/main" val="1593149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Revision: Sin and Forgiveness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93929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2812" y="360609"/>
            <a:ext cx="3566375" cy="930834"/>
          </a:xfrm>
          <a:solidFill>
            <a:srgbClr val="FFFF00"/>
          </a:solidFill>
        </p:spPr>
        <p:txBody>
          <a:bodyPr/>
          <a:lstStyle/>
          <a:p>
            <a:r>
              <a:rPr lang="en-GB" dirty="0"/>
              <a:t>Sin and crime</a:t>
            </a:r>
          </a:p>
        </p:txBody>
      </p:sp>
      <p:sp>
        <p:nvSpPr>
          <p:cNvPr id="3" name="Content Placeholder 2"/>
          <p:cNvSpPr>
            <a:spLocks noGrp="1"/>
          </p:cNvSpPr>
          <p:nvPr>
            <p:ph idx="1"/>
          </p:nvPr>
        </p:nvSpPr>
        <p:spPr/>
        <p:txBody>
          <a:bodyPr/>
          <a:lstStyle/>
          <a:p>
            <a:r>
              <a:rPr lang="en-GB" dirty="0"/>
              <a:t>Sin</a:t>
            </a:r>
          </a:p>
          <a:p>
            <a:r>
              <a:rPr lang="en-GB" dirty="0"/>
              <a:t>Crime</a:t>
            </a:r>
          </a:p>
          <a:p>
            <a:endParaRPr lang="en-GB" dirty="0"/>
          </a:p>
          <a:p>
            <a:r>
              <a:rPr lang="en-GB" dirty="0"/>
              <a:t>Absolute morality- there are certain actions that are always right or wrong </a:t>
            </a:r>
          </a:p>
          <a:p>
            <a:r>
              <a:rPr lang="en-GB" dirty="0"/>
              <a:t>Relative morality – there is no moral law that rules what is right and wrong</a:t>
            </a:r>
          </a:p>
          <a:p>
            <a:endParaRPr lang="en-GB" dirty="0"/>
          </a:p>
        </p:txBody>
      </p:sp>
      <p:pic>
        <p:nvPicPr>
          <p:cNvPr id="4" name="Picture 3" descr="C:\Users\jade.scott.ROBERTSUTTON\AppData\Local\Microsoft\Windows\INetCache\Content.MSO\825BBFCC.tmp"/>
          <p:cNvPicPr/>
          <p:nvPr/>
        </p:nvPicPr>
        <p:blipFill>
          <a:blip r:embed="rId2">
            <a:extLst>
              <a:ext uri="{28A0092B-C50C-407E-A947-70E740481C1C}">
                <a14:useLocalDpi xmlns:a14="http://schemas.microsoft.com/office/drawing/2010/main" val="0"/>
              </a:ext>
            </a:extLst>
          </a:blip>
          <a:srcRect/>
          <a:stretch>
            <a:fillRect/>
          </a:stretch>
        </p:blipFill>
        <p:spPr bwMode="auto">
          <a:xfrm>
            <a:off x="8071701" y="1099344"/>
            <a:ext cx="2952750" cy="1552575"/>
          </a:xfrm>
          <a:prstGeom prst="rect">
            <a:avLst/>
          </a:prstGeom>
          <a:noFill/>
          <a:ln>
            <a:noFill/>
          </a:ln>
        </p:spPr>
      </p:pic>
      <p:pic>
        <p:nvPicPr>
          <p:cNvPr id="5" name="Picture 4" descr="Image result for relativism"/>
          <p:cNvPicPr/>
          <p:nvPr/>
        </p:nvPicPr>
        <p:blipFill>
          <a:blip r:embed="rId3">
            <a:extLst>
              <a:ext uri="{28A0092B-C50C-407E-A947-70E740481C1C}">
                <a14:useLocalDpi xmlns:a14="http://schemas.microsoft.com/office/drawing/2010/main" val="0"/>
              </a:ext>
            </a:extLst>
          </a:blip>
          <a:srcRect/>
          <a:stretch>
            <a:fillRect/>
          </a:stretch>
        </p:blipFill>
        <p:spPr bwMode="auto">
          <a:xfrm>
            <a:off x="7407425" y="5030788"/>
            <a:ext cx="3209925" cy="1428750"/>
          </a:xfrm>
          <a:prstGeom prst="rect">
            <a:avLst/>
          </a:prstGeom>
          <a:noFill/>
          <a:ln>
            <a:noFill/>
          </a:ln>
        </p:spPr>
      </p:pic>
    </p:spTree>
    <p:extLst>
      <p:ext uri="{BB962C8B-B14F-4D97-AF65-F5344CB8AC3E}">
        <p14:creationId xmlns:p14="http://schemas.microsoft.com/office/powerpoint/2010/main" val="3615742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279" y="257577"/>
            <a:ext cx="4776989" cy="1085381"/>
          </a:xfrm>
          <a:solidFill>
            <a:srgbClr val="FFFF00"/>
          </a:solidFill>
        </p:spPr>
        <p:txBody>
          <a:bodyPr/>
          <a:lstStyle/>
          <a:p>
            <a:r>
              <a:rPr lang="en-GB" dirty="0"/>
              <a:t>Aims of punishment </a:t>
            </a:r>
          </a:p>
        </p:txBody>
      </p:sp>
      <p:sp>
        <p:nvSpPr>
          <p:cNvPr id="3" name="Content Placeholder 2"/>
          <p:cNvSpPr>
            <a:spLocks noGrp="1"/>
          </p:cNvSpPr>
          <p:nvPr>
            <p:ph idx="1"/>
          </p:nvPr>
        </p:nvSpPr>
        <p:spPr/>
        <p:txBody>
          <a:bodyPr/>
          <a:lstStyle/>
          <a:p>
            <a:r>
              <a:rPr lang="en-GB" dirty="0"/>
              <a:t>Protection</a:t>
            </a:r>
          </a:p>
          <a:p>
            <a:r>
              <a:rPr lang="en-GB" dirty="0"/>
              <a:t>Retribution</a:t>
            </a:r>
          </a:p>
          <a:p>
            <a:r>
              <a:rPr lang="en-GB" dirty="0"/>
              <a:t>Deterrence</a:t>
            </a:r>
          </a:p>
          <a:p>
            <a:r>
              <a:rPr lang="en-GB" dirty="0"/>
              <a:t>Rehabilitation </a:t>
            </a:r>
          </a:p>
        </p:txBody>
      </p:sp>
      <p:pic>
        <p:nvPicPr>
          <p:cNvPr id="7" name="Picture 6" descr="C:\Users\jade.scott.ROBERTSUTTON\AppData\Local\Microsoft\Windows\INetCache\Content.MSO\B1625C73.tmp"/>
          <p:cNvPicPr/>
          <p:nvPr/>
        </p:nvPicPr>
        <p:blipFill>
          <a:blip r:embed="rId2">
            <a:extLst>
              <a:ext uri="{28A0092B-C50C-407E-A947-70E740481C1C}">
                <a14:useLocalDpi xmlns:a14="http://schemas.microsoft.com/office/drawing/2010/main" val="0"/>
              </a:ext>
            </a:extLst>
          </a:blip>
          <a:srcRect/>
          <a:stretch>
            <a:fillRect/>
          </a:stretch>
        </p:blipFill>
        <p:spPr bwMode="auto">
          <a:xfrm>
            <a:off x="5594032" y="2153444"/>
            <a:ext cx="2466975" cy="1847850"/>
          </a:xfrm>
          <a:prstGeom prst="rect">
            <a:avLst/>
          </a:prstGeom>
          <a:noFill/>
          <a:ln>
            <a:noFill/>
          </a:ln>
        </p:spPr>
      </p:pic>
    </p:spTree>
    <p:extLst>
      <p:ext uri="{BB962C8B-B14F-4D97-AF65-F5344CB8AC3E}">
        <p14:creationId xmlns:p14="http://schemas.microsoft.com/office/powerpoint/2010/main" val="1181722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674" y="1136720"/>
            <a:ext cx="10874200" cy="4457745"/>
          </a:xfrm>
        </p:spPr>
        <p:txBody>
          <a:bodyPr>
            <a:normAutofit lnSpcReduction="10000"/>
          </a:bodyPr>
          <a:lstStyle/>
          <a:p>
            <a:r>
              <a:rPr lang="en-GB" dirty="0"/>
              <a:t>Protection – to protect society from the criminal and to also protect the criminal from causing further harm </a:t>
            </a:r>
          </a:p>
          <a:p>
            <a:pPr marL="0" indent="0">
              <a:buNone/>
            </a:pPr>
            <a:endParaRPr lang="en-GB" dirty="0"/>
          </a:p>
          <a:p>
            <a:r>
              <a:rPr lang="en-GB" dirty="0"/>
              <a:t>Retribution – criminals pay for what they have done. (e.g. revenge/’an eye for an eye’). Most Catholics would not accept OT teachings on retribution but follow Jesus’ teachings from the NT.</a:t>
            </a:r>
          </a:p>
          <a:p>
            <a:pPr marL="0" indent="0">
              <a:buNone/>
            </a:pPr>
            <a:endParaRPr lang="en-GB" dirty="0"/>
          </a:p>
          <a:p>
            <a:r>
              <a:rPr lang="en-GB" dirty="0"/>
              <a:t>Deterrence – punishment designed to stop criminals committing crimes</a:t>
            </a:r>
          </a:p>
          <a:p>
            <a:pPr marL="0" indent="0">
              <a:buNone/>
            </a:pPr>
            <a:r>
              <a:rPr lang="en-GB" dirty="0"/>
              <a:t> </a:t>
            </a:r>
          </a:p>
          <a:p>
            <a:r>
              <a:rPr lang="en-GB" dirty="0"/>
              <a:t>Reformation – to reform criminals, so they no longer commit crimes </a:t>
            </a:r>
          </a:p>
          <a:p>
            <a:endParaRPr lang="en-GB" dirty="0"/>
          </a:p>
        </p:txBody>
      </p:sp>
    </p:spTree>
    <p:extLst>
      <p:ext uri="{BB962C8B-B14F-4D97-AF65-F5344CB8AC3E}">
        <p14:creationId xmlns:p14="http://schemas.microsoft.com/office/powerpoint/2010/main" val="2551038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314" y="218941"/>
            <a:ext cx="3141372" cy="1111139"/>
          </a:xfrm>
          <a:solidFill>
            <a:srgbClr val="FFFF00"/>
          </a:solidFill>
        </p:spPr>
        <p:txBody>
          <a:bodyPr/>
          <a:lstStyle/>
          <a:p>
            <a:r>
              <a:rPr lang="en-GB" dirty="0"/>
              <a:t>Forgiveness </a:t>
            </a:r>
          </a:p>
        </p:txBody>
      </p:sp>
      <p:sp>
        <p:nvSpPr>
          <p:cNvPr id="3" name="Content Placeholder 2"/>
          <p:cNvSpPr>
            <a:spLocks noGrp="1"/>
          </p:cNvSpPr>
          <p:nvPr>
            <p:ph idx="1"/>
          </p:nvPr>
        </p:nvSpPr>
        <p:spPr/>
        <p:txBody>
          <a:bodyPr/>
          <a:lstStyle/>
          <a:p>
            <a:r>
              <a:rPr lang="en-GB" dirty="0"/>
              <a:t>At the heart of the Gospel message</a:t>
            </a:r>
          </a:p>
          <a:p>
            <a:r>
              <a:rPr lang="en-GB" dirty="0"/>
              <a:t>The parable of the unmerciful servant</a:t>
            </a:r>
          </a:p>
          <a:p>
            <a:r>
              <a:rPr lang="en-GB" dirty="0"/>
              <a:t>The parable of the prodigal son</a:t>
            </a:r>
          </a:p>
          <a:p>
            <a:r>
              <a:rPr lang="en-GB" dirty="0"/>
              <a:t>The Lord’s Prayer (‘Forgive us our trespasses, as we forgive those who trespass against us.’)</a:t>
            </a:r>
          </a:p>
          <a:p>
            <a:r>
              <a:rPr lang="en-GB" dirty="0"/>
              <a:t>The woman caught in adultery</a:t>
            </a:r>
          </a:p>
          <a:p>
            <a:r>
              <a:rPr lang="en-GB" dirty="0"/>
              <a:t>Jesus’ death on the cross</a:t>
            </a:r>
          </a:p>
        </p:txBody>
      </p:sp>
      <p:pic>
        <p:nvPicPr>
          <p:cNvPr id="4" name="Picture 3" descr="C:\Users\jade.scott.ROBERTSUTTON\AppData\Local\Microsoft\Windows\INetCache\Content.MSO\BE17EF6F.tmp"/>
          <p:cNvPicPr/>
          <p:nvPr/>
        </p:nvPicPr>
        <p:blipFill>
          <a:blip r:embed="rId2">
            <a:extLst>
              <a:ext uri="{28A0092B-C50C-407E-A947-70E740481C1C}">
                <a14:useLocalDpi xmlns:a14="http://schemas.microsoft.com/office/drawing/2010/main" val="0"/>
              </a:ext>
            </a:extLst>
          </a:blip>
          <a:srcRect/>
          <a:stretch>
            <a:fillRect/>
          </a:stretch>
        </p:blipFill>
        <p:spPr bwMode="auto">
          <a:xfrm>
            <a:off x="413446" y="163163"/>
            <a:ext cx="2247220" cy="1414689"/>
          </a:xfrm>
          <a:prstGeom prst="rect">
            <a:avLst/>
          </a:prstGeom>
          <a:noFill/>
          <a:ln>
            <a:noFill/>
          </a:ln>
        </p:spPr>
      </p:pic>
      <p:pic>
        <p:nvPicPr>
          <p:cNvPr id="5" name="Picture 4" descr="C:\Users\jade.scott.ROBERTSUTTON\AppData\Local\Microsoft\Windows\INetCache\Content.MSO\713A5A55.tmp"/>
          <p:cNvPicPr/>
          <p:nvPr/>
        </p:nvPicPr>
        <p:blipFill>
          <a:blip r:embed="rId3">
            <a:extLst>
              <a:ext uri="{28A0092B-C50C-407E-A947-70E740481C1C}">
                <a14:useLocalDpi xmlns:a14="http://schemas.microsoft.com/office/drawing/2010/main" val="0"/>
              </a:ext>
            </a:extLst>
          </a:blip>
          <a:srcRect/>
          <a:stretch>
            <a:fillRect/>
          </a:stretch>
        </p:blipFill>
        <p:spPr bwMode="auto">
          <a:xfrm>
            <a:off x="9148763" y="590867"/>
            <a:ext cx="2209800" cy="1654810"/>
          </a:xfrm>
          <a:prstGeom prst="rect">
            <a:avLst/>
          </a:prstGeom>
          <a:noFill/>
          <a:ln>
            <a:noFill/>
          </a:ln>
        </p:spPr>
      </p:pic>
      <p:pic>
        <p:nvPicPr>
          <p:cNvPr id="6" name="Picture 5" descr="C:\Users\jade.scott.ROBERTSUTTON\AppData\Local\Microsoft\Windows\INetCache\Content.MSO\1DAD942B.tmp"/>
          <p:cNvPicPr/>
          <p:nvPr/>
        </p:nvPicPr>
        <p:blipFill>
          <a:blip r:embed="rId4">
            <a:extLst>
              <a:ext uri="{28A0092B-C50C-407E-A947-70E740481C1C}">
                <a14:useLocalDpi xmlns:a14="http://schemas.microsoft.com/office/drawing/2010/main" val="0"/>
              </a:ext>
            </a:extLst>
          </a:blip>
          <a:srcRect/>
          <a:stretch>
            <a:fillRect/>
          </a:stretch>
        </p:blipFill>
        <p:spPr bwMode="auto">
          <a:xfrm>
            <a:off x="6213702" y="4672013"/>
            <a:ext cx="1879600" cy="1552575"/>
          </a:xfrm>
          <a:prstGeom prst="rect">
            <a:avLst/>
          </a:prstGeom>
          <a:noFill/>
          <a:ln>
            <a:noFill/>
          </a:ln>
        </p:spPr>
      </p:pic>
      <p:pic>
        <p:nvPicPr>
          <p:cNvPr id="7" name="Picture 6" descr="C:\Users\jade.scott.ROBERTSUTTON\AppData\Local\Microsoft\Windows\INetCache\Content.MSO\C1F186A7.tmp"/>
          <p:cNvPicPr/>
          <p:nvPr/>
        </p:nvPicPr>
        <p:blipFill>
          <a:blip r:embed="rId5">
            <a:extLst>
              <a:ext uri="{28A0092B-C50C-407E-A947-70E740481C1C}">
                <a14:useLocalDpi xmlns:a14="http://schemas.microsoft.com/office/drawing/2010/main" val="0"/>
              </a:ext>
            </a:extLst>
          </a:blip>
          <a:srcRect/>
          <a:stretch>
            <a:fillRect/>
          </a:stretch>
        </p:blipFill>
        <p:spPr bwMode="auto">
          <a:xfrm>
            <a:off x="9683795" y="4865053"/>
            <a:ext cx="1276350" cy="1703705"/>
          </a:xfrm>
          <a:prstGeom prst="rect">
            <a:avLst/>
          </a:prstGeom>
          <a:noFill/>
          <a:ln>
            <a:noFill/>
          </a:ln>
        </p:spPr>
      </p:pic>
    </p:spTree>
    <p:extLst>
      <p:ext uri="{BB962C8B-B14F-4D97-AF65-F5344CB8AC3E}">
        <p14:creationId xmlns:p14="http://schemas.microsoft.com/office/powerpoint/2010/main" val="2543815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Catholic views on capital punishment </a:t>
            </a:r>
          </a:p>
        </p:txBody>
      </p:sp>
      <p:sp>
        <p:nvSpPr>
          <p:cNvPr id="3" name="Content Placeholder 2"/>
          <p:cNvSpPr>
            <a:spLocks noGrp="1"/>
          </p:cNvSpPr>
          <p:nvPr>
            <p:ph idx="1"/>
          </p:nvPr>
        </p:nvSpPr>
        <p:spPr/>
        <p:txBody>
          <a:bodyPr/>
          <a:lstStyle/>
          <a:p>
            <a:r>
              <a:rPr lang="en-GB" dirty="0"/>
              <a:t>St Augustine- emphasises the need to seek other punishments </a:t>
            </a:r>
          </a:p>
          <a:p>
            <a:r>
              <a:rPr lang="en-GB" dirty="0"/>
              <a:t>Pope JP II- it should be avoided unless it is the only way to defend society</a:t>
            </a:r>
          </a:p>
          <a:p>
            <a:r>
              <a:rPr lang="en-GB" dirty="0"/>
              <a:t>Pope Francis- condemns CP</a:t>
            </a:r>
          </a:p>
        </p:txBody>
      </p:sp>
      <p:pic>
        <p:nvPicPr>
          <p:cNvPr id="4" name="Picture 3" descr="C:\Users\jade.scott.ROBERTSUTTON\AppData\Local\Microsoft\Windows\INetCache\Content.MSO\14D7C2E3.tmp"/>
          <p:cNvPicPr/>
          <p:nvPr/>
        </p:nvPicPr>
        <p:blipFill>
          <a:blip r:embed="rId2">
            <a:extLst>
              <a:ext uri="{28A0092B-C50C-407E-A947-70E740481C1C}">
                <a14:useLocalDpi xmlns:a14="http://schemas.microsoft.com/office/drawing/2010/main" val="0"/>
              </a:ext>
            </a:extLst>
          </a:blip>
          <a:srcRect/>
          <a:stretch>
            <a:fillRect/>
          </a:stretch>
        </p:blipFill>
        <p:spPr bwMode="auto">
          <a:xfrm>
            <a:off x="1565547" y="3930915"/>
            <a:ext cx="1689318" cy="2246048"/>
          </a:xfrm>
          <a:prstGeom prst="rect">
            <a:avLst/>
          </a:prstGeom>
          <a:noFill/>
          <a:ln>
            <a:noFill/>
          </a:ln>
        </p:spPr>
      </p:pic>
      <p:pic>
        <p:nvPicPr>
          <p:cNvPr id="5" name="Picture 4" descr="C:\Users\jade.scott.ROBERTSUTTON\AppData\Local\Microsoft\Windows\INetCache\Content.MSO\533AA1E9.tmp"/>
          <p:cNvPicPr/>
          <p:nvPr/>
        </p:nvPicPr>
        <p:blipFill>
          <a:blip r:embed="rId3">
            <a:extLst>
              <a:ext uri="{28A0092B-C50C-407E-A947-70E740481C1C}">
                <a14:useLocalDpi xmlns:a14="http://schemas.microsoft.com/office/drawing/2010/main" val="0"/>
              </a:ext>
            </a:extLst>
          </a:blip>
          <a:srcRect/>
          <a:stretch>
            <a:fillRect/>
          </a:stretch>
        </p:blipFill>
        <p:spPr bwMode="auto">
          <a:xfrm>
            <a:off x="9293133" y="4101693"/>
            <a:ext cx="1784168" cy="2210207"/>
          </a:xfrm>
          <a:prstGeom prst="rect">
            <a:avLst/>
          </a:prstGeom>
          <a:noFill/>
          <a:ln>
            <a:noFill/>
          </a:ln>
        </p:spPr>
      </p:pic>
    </p:spTree>
    <p:extLst>
      <p:ext uri="{BB962C8B-B14F-4D97-AF65-F5344CB8AC3E}">
        <p14:creationId xmlns:p14="http://schemas.microsoft.com/office/powerpoint/2010/main" val="1115304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786" y="244698"/>
            <a:ext cx="7249732" cy="711894"/>
          </a:xfrm>
          <a:solidFill>
            <a:srgbClr val="FFFF00"/>
          </a:solidFill>
        </p:spPr>
        <p:txBody>
          <a:bodyPr/>
          <a:lstStyle/>
          <a:p>
            <a:r>
              <a:rPr lang="en-GB" dirty="0"/>
              <a:t>Christian arguments against</a:t>
            </a:r>
          </a:p>
        </p:txBody>
      </p:sp>
      <p:sp>
        <p:nvSpPr>
          <p:cNvPr id="3" name="Content Placeholder 2"/>
          <p:cNvSpPr>
            <a:spLocks noGrp="1"/>
          </p:cNvSpPr>
          <p:nvPr>
            <p:ph idx="1"/>
          </p:nvPr>
        </p:nvSpPr>
        <p:spPr>
          <a:xfrm>
            <a:off x="252211" y="1220318"/>
            <a:ext cx="11486882" cy="5502453"/>
          </a:xfrm>
        </p:spPr>
        <p:txBody>
          <a:bodyPr>
            <a:normAutofit/>
          </a:bodyPr>
          <a:lstStyle/>
          <a:p>
            <a:r>
              <a:rPr lang="en-GB" dirty="0"/>
              <a:t>Jesus came to save (reform) sinners, but you cannot reform a dead person.</a:t>
            </a:r>
          </a:p>
          <a:p>
            <a:r>
              <a:rPr lang="en-GB" dirty="0"/>
              <a:t>The commandment says, “Do not kill.”</a:t>
            </a:r>
          </a:p>
          <a:p>
            <a:r>
              <a:rPr lang="en-GB" dirty="0"/>
              <a:t>Jesus said that revenge is wrong. Matthew 5:38 “You have heard that it was said, ‘Eye for eye, and tooth for tooth.’ But I tell you, do not resist an evil person. If anyone slaps you on the right cheek, turn to them the other cheek also.”</a:t>
            </a:r>
          </a:p>
          <a:p>
            <a:r>
              <a:rPr lang="en-GB" dirty="0"/>
              <a:t>Christianity teaches that all life is sacred and that humans are made in God's image. </a:t>
            </a:r>
          </a:p>
          <a:p>
            <a:r>
              <a:rPr lang="en-GB" dirty="0"/>
              <a:t>The overall message of Christianity is love and forgiveness</a:t>
            </a:r>
          </a:p>
          <a:p>
            <a:r>
              <a:rPr lang="en-GB" dirty="0"/>
              <a:t>There is always a risk that the wrong person is executed</a:t>
            </a:r>
          </a:p>
        </p:txBody>
      </p:sp>
      <p:pic>
        <p:nvPicPr>
          <p:cNvPr id="4" name="Picture 3" descr="C:\Users\jade.scott.ROBERTSUTTON\AppData\Local\Microsoft\Windows\INetCache\Content.MSO\5DF604DF.tmp"/>
          <p:cNvPicPr/>
          <p:nvPr/>
        </p:nvPicPr>
        <p:blipFill>
          <a:blip r:embed="rId2">
            <a:extLst>
              <a:ext uri="{28A0092B-C50C-407E-A947-70E740481C1C}">
                <a14:useLocalDpi xmlns:a14="http://schemas.microsoft.com/office/drawing/2010/main" val="0"/>
              </a:ext>
            </a:extLst>
          </a:blip>
          <a:srcRect/>
          <a:stretch>
            <a:fillRect/>
          </a:stretch>
        </p:blipFill>
        <p:spPr bwMode="auto">
          <a:xfrm>
            <a:off x="9434512" y="4712698"/>
            <a:ext cx="2466975" cy="1847850"/>
          </a:xfrm>
          <a:prstGeom prst="rect">
            <a:avLst/>
          </a:prstGeom>
          <a:noFill/>
          <a:ln>
            <a:noFill/>
          </a:ln>
        </p:spPr>
      </p:pic>
    </p:spTree>
    <p:extLst>
      <p:ext uri="{BB962C8B-B14F-4D97-AF65-F5344CB8AC3E}">
        <p14:creationId xmlns:p14="http://schemas.microsoft.com/office/powerpoint/2010/main" val="986919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786" y="244698"/>
            <a:ext cx="7249732" cy="711894"/>
          </a:xfrm>
          <a:solidFill>
            <a:srgbClr val="FFFF00"/>
          </a:solidFill>
        </p:spPr>
        <p:txBody>
          <a:bodyPr/>
          <a:lstStyle/>
          <a:p>
            <a:r>
              <a:rPr lang="en-GB" dirty="0"/>
              <a:t>Christian arguments in support</a:t>
            </a:r>
          </a:p>
        </p:txBody>
      </p:sp>
      <p:sp>
        <p:nvSpPr>
          <p:cNvPr id="3" name="Content Placeholder 2"/>
          <p:cNvSpPr>
            <a:spLocks noGrp="1"/>
          </p:cNvSpPr>
          <p:nvPr>
            <p:ph idx="1"/>
          </p:nvPr>
        </p:nvSpPr>
        <p:spPr>
          <a:xfrm>
            <a:off x="252211" y="1220318"/>
            <a:ext cx="11486882" cy="5502453"/>
          </a:xfrm>
        </p:spPr>
        <p:txBody>
          <a:bodyPr>
            <a:normAutofit/>
          </a:bodyPr>
          <a:lstStyle/>
          <a:p>
            <a:r>
              <a:rPr lang="en-GB" dirty="0"/>
              <a:t>Jesus never taught the death penalty was wrong.</a:t>
            </a:r>
          </a:p>
          <a:p>
            <a:r>
              <a:rPr lang="en-GB" dirty="0"/>
              <a:t>The Old Testament teaches that the death penalty should be used for some crimes: </a:t>
            </a:r>
          </a:p>
          <a:p>
            <a:r>
              <a:rPr lang="en-GB" dirty="0"/>
              <a:t>‘An eye for an eye, a tooth for a tooth’</a:t>
            </a:r>
          </a:p>
          <a:p>
            <a:r>
              <a:rPr lang="en-GB" dirty="0"/>
              <a:t>Upholds the commandment “thou shalt not kill” by showing the seriousness of murder as a crime.</a:t>
            </a:r>
          </a:p>
          <a:p>
            <a:r>
              <a:rPr lang="en-GB" dirty="0"/>
              <a:t>St. Paul teaches that Christians should accept and obey the laws of their country, which might include the death penalty.</a:t>
            </a:r>
          </a:p>
          <a:p>
            <a:r>
              <a:rPr lang="en-GB" dirty="0"/>
              <a:t>Some crimes are so dreadful that the most extreme form of punishment is justified. They might also argue that it is wrong to spend money on keeping someone in prison long term, when that money is needed by others in society.</a:t>
            </a:r>
          </a:p>
        </p:txBody>
      </p:sp>
      <p:pic>
        <p:nvPicPr>
          <p:cNvPr id="4" name="Picture 3" descr="C:\Users\jade.scott.ROBERTSUTTON\AppData\Local\Microsoft\Windows\INetCache\Content.MSO\8B0AC145.tmp"/>
          <p:cNvPicPr/>
          <p:nvPr/>
        </p:nvPicPr>
        <p:blipFill>
          <a:blip r:embed="rId2">
            <a:extLst>
              <a:ext uri="{28A0092B-C50C-407E-A947-70E740481C1C}">
                <a14:useLocalDpi xmlns:a14="http://schemas.microsoft.com/office/drawing/2010/main" val="0"/>
              </a:ext>
            </a:extLst>
          </a:blip>
          <a:srcRect/>
          <a:stretch>
            <a:fillRect/>
          </a:stretch>
        </p:blipFill>
        <p:spPr bwMode="auto">
          <a:xfrm>
            <a:off x="10071463" y="244698"/>
            <a:ext cx="1459093" cy="1404666"/>
          </a:xfrm>
          <a:prstGeom prst="rect">
            <a:avLst/>
          </a:prstGeom>
          <a:noFill/>
          <a:ln>
            <a:noFill/>
          </a:ln>
        </p:spPr>
      </p:pic>
    </p:spTree>
    <p:extLst>
      <p:ext uri="{BB962C8B-B14F-4D97-AF65-F5344CB8AC3E}">
        <p14:creationId xmlns:p14="http://schemas.microsoft.com/office/powerpoint/2010/main" val="1097195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211" y="231820"/>
            <a:ext cx="6386848" cy="866440"/>
          </a:xfrm>
          <a:solidFill>
            <a:srgbClr val="FFFF00"/>
          </a:solidFill>
        </p:spPr>
        <p:txBody>
          <a:bodyPr/>
          <a:lstStyle/>
          <a:p>
            <a:r>
              <a:rPr lang="en-GB" dirty="0"/>
              <a:t>Salvation and Redemption </a:t>
            </a:r>
          </a:p>
        </p:txBody>
      </p:sp>
      <p:sp>
        <p:nvSpPr>
          <p:cNvPr id="3" name="Content Placeholder 2"/>
          <p:cNvSpPr>
            <a:spLocks noGrp="1"/>
          </p:cNvSpPr>
          <p:nvPr>
            <p:ph idx="1"/>
          </p:nvPr>
        </p:nvSpPr>
        <p:spPr>
          <a:xfrm>
            <a:off x="438955" y="1458868"/>
            <a:ext cx="11396730" cy="5173752"/>
          </a:xfrm>
        </p:spPr>
        <p:txBody>
          <a:bodyPr>
            <a:normAutofit/>
          </a:bodyPr>
          <a:lstStyle/>
          <a:p>
            <a:r>
              <a:rPr lang="en-GB" dirty="0"/>
              <a:t>Salvation= to be saved from sin</a:t>
            </a:r>
          </a:p>
          <a:p>
            <a:r>
              <a:rPr lang="en-GB" dirty="0"/>
              <a:t>The incarnation and death of Jesus Christ made humanity’s salvation possible. This was part of God’s plan.  </a:t>
            </a:r>
          </a:p>
          <a:p>
            <a:r>
              <a:rPr lang="en-GB" dirty="0"/>
              <a:t>Salvation is believed to be a process that begins when a person first becomes a Christian, continues through that person's life, and is completed when he or she stands before Christ in judgment </a:t>
            </a:r>
          </a:p>
          <a:p>
            <a:r>
              <a:rPr lang="en-GB" dirty="0"/>
              <a:t>‘The lamb of God that takes away the sins of the world’ (John 1:29)</a:t>
            </a:r>
          </a:p>
          <a:p>
            <a:endParaRPr lang="en-GB" dirty="0"/>
          </a:p>
        </p:txBody>
      </p:sp>
      <p:pic>
        <p:nvPicPr>
          <p:cNvPr id="4" name="Picture 3" descr="C:\Users\jade.scott.ROBERTSUTTON\AppData\Local\Microsoft\Windows\INetCache\Content.MSO\2B48861.tmp"/>
          <p:cNvPicPr/>
          <p:nvPr/>
        </p:nvPicPr>
        <p:blipFill>
          <a:blip r:embed="rId2">
            <a:extLst>
              <a:ext uri="{28A0092B-C50C-407E-A947-70E740481C1C}">
                <a14:useLocalDpi xmlns:a14="http://schemas.microsoft.com/office/drawing/2010/main" val="0"/>
              </a:ext>
            </a:extLst>
          </a:blip>
          <a:srcRect/>
          <a:stretch>
            <a:fillRect/>
          </a:stretch>
        </p:blipFill>
        <p:spPr bwMode="auto">
          <a:xfrm>
            <a:off x="4504780" y="4679632"/>
            <a:ext cx="2686050" cy="1704975"/>
          </a:xfrm>
          <a:prstGeom prst="rect">
            <a:avLst/>
          </a:prstGeom>
          <a:noFill/>
          <a:ln>
            <a:noFill/>
          </a:ln>
        </p:spPr>
      </p:pic>
    </p:spTree>
    <p:extLst>
      <p:ext uri="{BB962C8B-B14F-4D97-AF65-F5344CB8AC3E}">
        <p14:creationId xmlns:p14="http://schemas.microsoft.com/office/powerpoint/2010/main" val="8949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043" y="955964"/>
            <a:ext cx="8999913" cy="1581410"/>
          </a:xfrm>
          <a:solidFill>
            <a:srgbClr val="FFFF00"/>
          </a:solidFill>
        </p:spPr>
        <p:txBody>
          <a:bodyPr/>
          <a:lstStyle/>
          <a:p>
            <a:r>
              <a:rPr lang="en-GB" u="sng" dirty="0"/>
              <a:t>Revision: Life After Death</a:t>
            </a:r>
          </a:p>
        </p:txBody>
      </p:sp>
    </p:spTree>
    <p:extLst>
      <p:ext uri="{BB962C8B-B14F-4D97-AF65-F5344CB8AC3E}">
        <p14:creationId xmlns:p14="http://schemas.microsoft.com/office/powerpoint/2010/main" val="3427193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7017" y="167425"/>
            <a:ext cx="2020910" cy="969471"/>
          </a:xfrm>
          <a:solidFill>
            <a:srgbClr val="FFFF00"/>
          </a:solidFill>
        </p:spPr>
        <p:txBody>
          <a:bodyPr/>
          <a:lstStyle/>
          <a:p>
            <a:r>
              <a:rPr lang="en-GB" dirty="0"/>
              <a:t>Grace </a:t>
            </a:r>
          </a:p>
        </p:txBody>
      </p:sp>
      <p:sp>
        <p:nvSpPr>
          <p:cNvPr id="3" name="Content Placeholder 2"/>
          <p:cNvSpPr>
            <a:spLocks noGrp="1"/>
          </p:cNvSpPr>
          <p:nvPr>
            <p:ph idx="1"/>
          </p:nvPr>
        </p:nvSpPr>
        <p:spPr>
          <a:xfrm>
            <a:off x="271528" y="1246075"/>
            <a:ext cx="11705823" cy="3197136"/>
          </a:xfrm>
        </p:spPr>
        <p:txBody>
          <a:bodyPr/>
          <a:lstStyle/>
          <a:p>
            <a:r>
              <a:rPr lang="en-GB" dirty="0"/>
              <a:t>Grace is the love and mercy shown by God because God wants them to have it </a:t>
            </a:r>
          </a:p>
          <a:p>
            <a:r>
              <a:rPr lang="en-GB" dirty="0"/>
              <a:t>A free, generous, undeserved gift from God</a:t>
            </a:r>
          </a:p>
          <a:p>
            <a:r>
              <a:rPr lang="en-GB" dirty="0"/>
              <a:t>If Christians repent of their sins, they are truly sorry and this makes them children of God</a:t>
            </a:r>
          </a:p>
          <a:p>
            <a:r>
              <a:rPr lang="en-GB" dirty="0"/>
              <a:t>Grace comes about in a special way through the sacraments, which Catholics believe are encounters with God</a:t>
            </a:r>
          </a:p>
        </p:txBody>
      </p:sp>
      <p:sp>
        <p:nvSpPr>
          <p:cNvPr id="4" name="TextBox 3"/>
          <p:cNvSpPr txBox="1"/>
          <p:nvPr/>
        </p:nvSpPr>
        <p:spPr>
          <a:xfrm>
            <a:off x="502276" y="4443211"/>
            <a:ext cx="11281893" cy="1569660"/>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a:t>Salvation is important because without it, a person’s sin will stop them from having a relationship with God, and might mean hell or purgatory</a:t>
            </a:r>
          </a:p>
          <a:p>
            <a:pPr marL="285750" indent="-285750">
              <a:buFont typeface="Arial" panose="020B0604020202020204" pitchFamily="34" charset="0"/>
              <a:buChar char="•"/>
            </a:pPr>
            <a:r>
              <a:rPr lang="en-GB" sz="2400" dirty="0"/>
              <a:t>The salvation of humankind as the purpose of Jesus’ life, death and resurrection</a:t>
            </a:r>
          </a:p>
          <a:p>
            <a:pPr marL="285750" indent="-285750">
              <a:buFont typeface="Arial" panose="020B0604020202020204" pitchFamily="34" charset="0"/>
              <a:buChar char="•"/>
            </a:pPr>
            <a:r>
              <a:rPr lang="en-GB" sz="2400" dirty="0"/>
              <a:t>God created humans with free will and they can choose to accept of reject God</a:t>
            </a:r>
          </a:p>
        </p:txBody>
      </p:sp>
      <p:pic>
        <p:nvPicPr>
          <p:cNvPr id="5" name="Picture 4" descr="C:\Users\jade.scott.ROBERTSUTTON\AppData\Local\Microsoft\Windows\INetCache\Content.MSO\36824A17.tmp"/>
          <p:cNvPicPr/>
          <p:nvPr/>
        </p:nvPicPr>
        <p:blipFill>
          <a:blip r:embed="rId2">
            <a:extLst>
              <a:ext uri="{28A0092B-C50C-407E-A947-70E740481C1C}">
                <a14:useLocalDpi xmlns:a14="http://schemas.microsoft.com/office/drawing/2010/main" val="0"/>
              </a:ext>
            </a:extLst>
          </a:blip>
          <a:srcRect/>
          <a:stretch>
            <a:fillRect/>
          </a:stretch>
        </p:blipFill>
        <p:spPr bwMode="auto">
          <a:xfrm>
            <a:off x="10418854" y="167425"/>
            <a:ext cx="1246278" cy="1163089"/>
          </a:xfrm>
          <a:prstGeom prst="rect">
            <a:avLst/>
          </a:prstGeom>
          <a:noFill/>
          <a:ln>
            <a:noFill/>
          </a:ln>
        </p:spPr>
      </p:pic>
    </p:spTree>
    <p:extLst>
      <p:ext uri="{BB962C8B-B14F-4D97-AF65-F5344CB8AC3E}">
        <p14:creationId xmlns:p14="http://schemas.microsoft.com/office/powerpoint/2010/main" val="1214346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Salvation outside of the Church </a:t>
            </a:r>
          </a:p>
        </p:txBody>
      </p:sp>
      <p:sp>
        <p:nvSpPr>
          <p:cNvPr id="3" name="Content Placeholder 2"/>
          <p:cNvSpPr>
            <a:spLocks noGrp="1"/>
          </p:cNvSpPr>
          <p:nvPr>
            <p:ph idx="1"/>
          </p:nvPr>
        </p:nvSpPr>
        <p:spPr/>
        <p:txBody>
          <a:bodyPr>
            <a:normAutofit/>
          </a:bodyPr>
          <a:lstStyle/>
          <a:p>
            <a:r>
              <a:rPr lang="en-GB" dirty="0"/>
              <a:t>St. Cyprian- only Catholics can get into heaven </a:t>
            </a:r>
          </a:p>
          <a:p>
            <a:r>
              <a:rPr lang="en-GB" dirty="0"/>
              <a:t>The Church teaches that everybody can be saved through Christ’s death and resurrection- whether they know it or not</a:t>
            </a:r>
          </a:p>
          <a:p>
            <a:r>
              <a:rPr lang="en-GB" dirty="0"/>
              <a:t>The most surest way of receiving salvation is through baptism and being a practising member of the church</a:t>
            </a:r>
          </a:p>
          <a:p>
            <a:r>
              <a:rPr lang="en-GB" dirty="0"/>
              <a:t>Those who are not followers can still be saved by Gods power</a:t>
            </a:r>
          </a:p>
          <a:p>
            <a:r>
              <a:rPr lang="en-GB" dirty="0"/>
              <a:t>People who have not heard the Gospel of Jesus but who live good lives can be saved because it is not their fault (anonymous Christians)</a:t>
            </a:r>
          </a:p>
          <a:p>
            <a:endParaRPr lang="en-GB" dirty="0"/>
          </a:p>
        </p:txBody>
      </p:sp>
      <p:pic>
        <p:nvPicPr>
          <p:cNvPr id="4" name="Picture 3" descr="C:\Users\jade.scott.ROBERTSUTTON\AppData\Local\Microsoft\Windows\INetCache\Content.MSO\D16A4F7.tmp"/>
          <p:cNvPicPr/>
          <p:nvPr/>
        </p:nvPicPr>
        <p:blipFill rotWithShape="1">
          <a:blip r:embed="rId2">
            <a:extLst>
              <a:ext uri="{28A0092B-C50C-407E-A947-70E740481C1C}">
                <a14:useLocalDpi xmlns:a14="http://schemas.microsoft.com/office/drawing/2010/main" val="0"/>
              </a:ext>
            </a:extLst>
          </a:blip>
          <a:srcRect b="38690"/>
          <a:stretch/>
        </p:blipFill>
        <p:spPr bwMode="auto">
          <a:xfrm>
            <a:off x="8847365" y="365125"/>
            <a:ext cx="2857500" cy="9810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9504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499" y="163562"/>
            <a:ext cx="5021687" cy="969471"/>
          </a:xfrm>
          <a:solidFill>
            <a:srgbClr val="FFFF00"/>
          </a:solidFill>
        </p:spPr>
        <p:txBody>
          <a:bodyPr/>
          <a:lstStyle/>
          <a:p>
            <a:r>
              <a:rPr lang="en-GB" dirty="0"/>
              <a:t>The Paschal Mystery</a:t>
            </a:r>
          </a:p>
        </p:txBody>
      </p:sp>
      <p:sp>
        <p:nvSpPr>
          <p:cNvPr id="3" name="Content Placeholder 2"/>
          <p:cNvSpPr>
            <a:spLocks noGrp="1"/>
          </p:cNvSpPr>
          <p:nvPr>
            <p:ph idx="1"/>
          </p:nvPr>
        </p:nvSpPr>
        <p:spPr>
          <a:xfrm>
            <a:off x="2508068" y="1590492"/>
            <a:ext cx="9392195" cy="4901747"/>
          </a:xfrm>
        </p:spPr>
        <p:txBody>
          <a:bodyPr>
            <a:normAutofit fontScale="92500" lnSpcReduction="20000"/>
          </a:bodyPr>
          <a:lstStyle/>
          <a:p>
            <a:r>
              <a:rPr lang="en-GB" dirty="0"/>
              <a:t>This relates to the last few days of Jesus’ life</a:t>
            </a:r>
          </a:p>
          <a:p>
            <a:r>
              <a:rPr lang="en-GB" dirty="0"/>
              <a:t>The Last Supper- remembers the meal that Jesus had with his disciples the night before he was arrested/ celebrated on Maundy Thursday</a:t>
            </a:r>
          </a:p>
          <a:p>
            <a:pPr marL="0" indent="0">
              <a:buNone/>
            </a:pPr>
            <a:endParaRPr lang="en-GB" dirty="0"/>
          </a:p>
          <a:p>
            <a:r>
              <a:rPr lang="en-GB" dirty="0"/>
              <a:t>Good Friday- Remembers Jesus’ arrest and crucifixion/ agony in the garden/ Good Friday is treated as a day of mourning </a:t>
            </a:r>
          </a:p>
          <a:p>
            <a:pPr marL="0" indent="0">
              <a:buNone/>
            </a:pPr>
            <a:endParaRPr lang="en-GB" dirty="0"/>
          </a:p>
          <a:p>
            <a:r>
              <a:rPr lang="en-GB" dirty="0"/>
              <a:t>The resurrection- celebrated on Easter Sunday/ proves that Jesus is the son of God and had a divine nature/ demonstrates that Jesus is saviour</a:t>
            </a:r>
          </a:p>
          <a:p>
            <a:pPr marL="0" indent="0">
              <a:buNone/>
            </a:pPr>
            <a:endParaRPr lang="en-GB" dirty="0"/>
          </a:p>
          <a:p>
            <a:r>
              <a:rPr lang="en-GB" dirty="0"/>
              <a:t>The Ascension- Jesus was taken up to heaven 40 days after his resurrection/ end of Jesus’ time on earth</a:t>
            </a:r>
          </a:p>
        </p:txBody>
      </p:sp>
      <p:pic>
        <p:nvPicPr>
          <p:cNvPr id="4" name="Picture 3" descr="C:\Users\jade.scott.ROBERTSUTTON\AppData\Local\Microsoft\Windows\INetCache\Content.MSO\A7A33DD9.tmp"/>
          <p:cNvPicPr/>
          <p:nvPr/>
        </p:nvPicPr>
        <p:blipFill>
          <a:blip r:embed="rId2">
            <a:extLst>
              <a:ext uri="{28A0092B-C50C-407E-A947-70E740481C1C}">
                <a14:useLocalDpi xmlns:a14="http://schemas.microsoft.com/office/drawing/2010/main" val="0"/>
              </a:ext>
            </a:extLst>
          </a:blip>
          <a:srcRect/>
          <a:stretch>
            <a:fillRect/>
          </a:stretch>
        </p:blipFill>
        <p:spPr bwMode="auto">
          <a:xfrm>
            <a:off x="257723" y="1523159"/>
            <a:ext cx="2250345" cy="812211"/>
          </a:xfrm>
          <a:prstGeom prst="rect">
            <a:avLst/>
          </a:prstGeom>
          <a:noFill/>
          <a:ln>
            <a:noFill/>
          </a:ln>
        </p:spPr>
      </p:pic>
      <p:pic>
        <p:nvPicPr>
          <p:cNvPr id="5" name="Picture 4" descr="C:\Users\jade.scott.ROBERTSUTTON\AppData\Local\Microsoft\Windows\INetCache\Content.MSO\5B8F364F.tmp"/>
          <p:cNvPicPr/>
          <p:nvPr/>
        </p:nvPicPr>
        <p:blipFill>
          <a:blip r:embed="rId3">
            <a:extLst>
              <a:ext uri="{28A0092B-C50C-407E-A947-70E740481C1C}">
                <a14:useLocalDpi xmlns:a14="http://schemas.microsoft.com/office/drawing/2010/main" val="0"/>
              </a:ext>
            </a:extLst>
          </a:blip>
          <a:srcRect/>
          <a:stretch>
            <a:fillRect/>
          </a:stretch>
        </p:blipFill>
        <p:spPr bwMode="auto">
          <a:xfrm>
            <a:off x="560070" y="2677805"/>
            <a:ext cx="1078230" cy="1478598"/>
          </a:xfrm>
          <a:prstGeom prst="rect">
            <a:avLst/>
          </a:prstGeom>
          <a:noFill/>
          <a:ln>
            <a:noFill/>
          </a:ln>
        </p:spPr>
      </p:pic>
      <p:pic>
        <p:nvPicPr>
          <p:cNvPr id="6" name="Picture 5" descr="C:\Users\jade.scott.ROBERTSUTTON\AppData\Local\Microsoft\Windows\INetCache\Content.MSO\E370A435.tmp"/>
          <p:cNvPicPr/>
          <p:nvPr/>
        </p:nvPicPr>
        <p:blipFill>
          <a:blip r:embed="rId4">
            <a:extLst>
              <a:ext uri="{28A0092B-C50C-407E-A947-70E740481C1C}">
                <a14:useLocalDpi xmlns:a14="http://schemas.microsoft.com/office/drawing/2010/main" val="0"/>
              </a:ext>
            </a:extLst>
          </a:blip>
          <a:srcRect/>
          <a:stretch>
            <a:fillRect/>
          </a:stretch>
        </p:blipFill>
        <p:spPr bwMode="auto">
          <a:xfrm>
            <a:off x="401415" y="4514034"/>
            <a:ext cx="1923774" cy="820919"/>
          </a:xfrm>
          <a:prstGeom prst="rect">
            <a:avLst/>
          </a:prstGeom>
          <a:noFill/>
          <a:ln>
            <a:noFill/>
          </a:ln>
        </p:spPr>
      </p:pic>
      <p:pic>
        <p:nvPicPr>
          <p:cNvPr id="7" name="Picture 6" descr="C:\Users\jade.scott.ROBERTSUTTON\AppData\Local\Microsoft\Windows\INetCache\Content.MSO\B7A0A251.tmp"/>
          <p:cNvPicPr/>
          <p:nvPr/>
        </p:nvPicPr>
        <p:blipFill>
          <a:blip r:embed="rId5">
            <a:extLst>
              <a:ext uri="{28A0092B-C50C-407E-A947-70E740481C1C}">
                <a14:useLocalDpi xmlns:a14="http://schemas.microsoft.com/office/drawing/2010/main" val="0"/>
              </a:ext>
            </a:extLst>
          </a:blip>
          <a:srcRect/>
          <a:stretch>
            <a:fillRect/>
          </a:stretch>
        </p:blipFill>
        <p:spPr bwMode="auto">
          <a:xfrm>
            <a:off x="680902" y="5522767"/>
            <a:ext cx="1061901" cy="1165416"/>
          </a:xfrm>
          <a:prstGeom prst="rect">
            <a:avLst/>
          </a:prstGeom>
          <a:noFill/>
          <a:ln>
            <a:noFill/>
          </a:ln>
        </p:spPr>
      </p:pic>
    </p:spTree>
    <p:extLst>
      <p:ext uri="{BB962C8B-B14F-4D97-AF65-F5344CB8AC3E}">
        <p14:creationId xmlns:p14="http://schemas.microsoft.com/office/powerpoint/2010/main" val="203432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The 4 marks of the Church</a:t>
            </a:r>
          </a:p>
        </p:txBody>
      </p:sp>
      <p:sp>
        <p:nvSpPr>
          <p:cNvPr id="3" name="Content Placeholder 2"/>
          <p:cNvSpPr>
            <a:spLocks noGrp="1"/>
          </p:cNvSpPr>
          <p:nvPr>
            <p:ph idx="1"/>
          </p:nvPr>
        </p:nvSpPr>
        <p:spPr>
          <a:xfrm>
            <a:off x="3239588" y="1825625"/>
            <a:ext cx="8114211" cy="4351338"/>
          </a:xfrm>
        </p:spPr>
        <p:txBody>
          <a:bodyPr>
            <a:normAutofit lnSpcReduction="10000"/>
          </a:bodyPr>
          <a:lstStyle/>
          <a:p>
            <a:r>
              <a:rPr lang="en-GB" dirty="0"/>
              <a:t>One- because of its soul (the Hoy Spirit) who lives in the souls of all Catholics and unites them, because of the Trinity and because Jesus came to reconcile all of humankind</a:t>
            </a:r>
          </a:p>
          <a:p>
            <a:r>
              <a:rPr lang="en-GB" dirty="0"/>
              <a:t>Holy- Jesus is the source of all holiness and the Church makes its people holy through prayer, worship and good works</a:t>
            </a:r>
          </a:p>
          <a:p>
            <a:r>
              <a:rPr lang="en-GB" dirty="0"/>
              <a:t>Catholic- meaning universal or whole/ Christ is universally present </a:t>
            </a:r>
          </a:p>
          <a:p>
            <a:r>
              <a:rPr lang="en-GB" dirty="0"/>
              <a:t>Apostolic- Jesus gave his authority to his apostles and the faith has been handed down</a:t>
            </a:r>
          </a:p>
        </p:txBody>
      </p:sp>
      <p:pic>
        <p:nvPicPr>
          <p:cNvPr id="4" name="Picture 3" descr="C:\Users\jade.scott.ROBERTSUTTON\AppData\Local\Microsoft\Windows\INetCache\Content.MSO\BC31A987.tmp"/>
          <p:cNvPicPr/>
          <p:nvPr/>
        </p:nvPicPr>
        <p:blipFill>
          <a:blip r:embed="rId2">
            <a:extLst>
              <a:ext uri="{28A0092B-C50C-407E-A947-70E740481C1C}">
                <a14:useLocalDpi xmlns:a14="http://schemas.microsoft.com/office/drawing/2010/main" val="0"/>
              </a:ext>
            </a:extLst>
          </a:blip>
          <a:srcRect/>
          <a:stretch>
            <a:fillRect/>
          </a:stretch>
        </p:blipFill>
        <p:spPr bwMode="auto">
          <a:xfrm>
            <a:off x="563880" y="1946366"/>
            <a:ext cx="1774371" cy="981619"/>
          </a:xfrm>
          <a:prstGeom prst="rect">
            <a:avLst/>
          </a:prstGeom>
          <a:noFill/>
          <a:ln>
            <a:noFill/>
          </a:ln>
        </p:spPr>
      </p:pic>
      <p:pic>
        <p:nvPicPr>
          <p:cNvPr id="5" name="Picture 4" descr="Image result for catholic"/>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10743"/>
            <a:ext cx="1371011" cy="850991"/>
          </a:xfrm>
          <a:prstGeom prst="rect">
            <a:avLst/>
          </a:prstGeom>
          <a:noFill/>
          <a:ln>
            <a:noFill/>
          </a:ln>
        </p:spPr>
      </p:pic>
      <p:pic>
        <p:nvPicPr>
          <p:cNvPr id="6" name="Picture 5" descr="C:\Users\jade.scott.ROBERTSUTTON\AppData\Local\Microsoft\Windows\INetCache\Content.MSO\3157B44A.tmp"/>
          <p:cNvPicPr/>
          <p:nvPr/>
        </p:nvPicPr>
        <p:blipFill>
          <a:blip r:embed="rId4">
            <a:extLst>
              <a:ext uri="{28A0092B-C50C-407E-A947-70E740481C1C}">
                <a14:useLocalDpi xmlns:a14="http://schemas.microsoft.com/office/drawing/2010/main" val="0"/>
              </a:ext>
            </a:extLst>
          </a:blip>
          <a:srcRect/>
          <a:stretch>
            <a:fillRect/>
          </a:stretch>
        </p:blipFill>
        <p:spPr bwMode="auto">
          <a:xfrm>
            <a:off x="1097280" y="3183663"/>
            <a:ext cx="1579562" cy="1012371"/>
          </a:xfrm>
          <a:prstGeom prst="rect">
            <a:avLst/>
          </a:prstGeom>
          <a:noFill/>
          <a:ln>
            <a:noFill/>
          </a:ln>
        </p:spPr>
      </p:pic>
      <p:pic>
        <p:nvPicPr>
          <p:cNvPr id="7" name="Picture 6" descr="Image result for apostolic"/>
          <p:cNvPicPr/>
          <p:nvPr/>
        </p:nvPicPr>
        <p:blipFill rotWithShape="1">
          <a:blip r:embed="rId5">
            <a:extLst>
              <a:ext uri="{28A0092B-C50C-407E-A947-70E740481C1C}">
                <a14:useLocalDpi xmlns:a14="http://schemas.microsoft.com/office/drawing/2010/main" val="0"/>
              </a:ext>
            </a:extLst>
          </a:blip>
          <a:srcRect b="45637"/>
          <a:stretch/>
        </p:blipFill>
        <p:spPr bwMode="auto">
          <a:xfrm>
            <a:off x="156755" y="5487351"/>
            <a:ext cx="2676842" cy="5981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64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Mary as a model of the Church </a:t>
            </a:r>
          </a:p>
        </p:txBody>
      </p:sp>
      <p:sp>
        <p:nvSpPr>
          <p:cNvPr id="3" name="Content Placeholder 2"/>
          <p:cNvSpPr>
            <a:spLocks noGrp="1"/>
          </p:cNvSpPr>
          <p:nvPr>
            <p:ph idx="1"/>
          </p:nvPr>
        </p:nvSpPr>
        <p:spPr/>
        <p:txBody>
          <a:bodyPr/>
          <a:lstStyle/>
          <a:p>
            <a:r>
              <a:rPr lang="en-GB" dirty="0"/>
              <a:t>Discipleship- dedicated her life to Jesus</a:t>
            </a:r>
          </a:p>
          <a:p>
            <a:pPr marL="0" indent="0">
              <a:buNone/>
            </a:pPr>
            <a:endParaRPr lang="en-GB" dirty="0"/>
          </a:p>
          <a:p>
            <a:r>
              <a:rPr lang="en-GB" dirty="0"/>
              <a:t>Faith- had faith in God and her own son</a:t>
            </a:r>
          </a:p>
          <a:p>
            <a:pPr marL="0" indent="0">
              <a:buNone/>
            </a:pPr>
            <a:endParaRPr lang="en-GB" dirty="0"/>
          </a:p>
          <a:p>
            <a:r>
              <a:rPr lang="en-GB" dirty="0"/>
              <a:t>Charity- showed kindness and compassion </a:t>
            </a:r>
          </a:p>
        </p:txBody>
      </p:sp>
      <p:pic>
        <p:nvPicPr>
          <p:cNvPr id="4" name="Picture 3" descr="C:\Users\jade.scott.ROBERTSUTTON\AppData\Local\Microsoft\Windows\INetCache\Content.MSO\A1A83BF.tmp"/>
          <p:cNvPicPr/>
          <p:nvPr/>
        </p:nvPicPr>
        <p:blipFill>
          <a:blip r:embed="rId2">
            <a:extLst>
              <a:ext uri="{28A0092B-C50C-407E-A947-70E740481C1C}">
                <a14:useLocalDpi xmlns:a14="http://schemas.microsoft.com/office/drawing/2010/main" val="0"/>
              </a:ext>
            </a:extLst>
          </a:blip>
          <a:srcRect/>
          <a:stretch>
            <a:fillRect/>
          </a:stretch>
        </p:blipFill>
        <p:spPr bwMode="auto">
          <a:xfrm>
            <a:off x="8547872" y="1554480"/>
            <a:ext cx="2516368" cy="1099367"/>
          </a:xfrm>
          <a:prstGeom prst="rect">
            <a:avLst/>
          </a:prstGeom>
          <a:noFill/>
          <a:ln>
            <a:noFill/>
          </a:ln>
        </p:spPr>
      </p:pic>
      <p:pic>
        <p:nvPicPr>
          <p:cNvPr id="5" name="Picture 4" descr="C:\Users\jade.scott.ROBERTSUTTON\AppData\Local\Microsoft\Windows\INetCache\Content.MSO\2DBB0325.tmp"/>
          <p:cNvPicPr/>
          <p:nvPr/>
        </p:nvPicPr>
        <p:blipFill>
          <a:blip r:embed="rId3">
            <a:extLst>
              <a:ext uri="{28A0092B-C50C-407E-A947-70E740481C1C}">
                <a14:useLocalDpi xmlns:a14="http://schemas.microsoft.com/office/drawing/2010/main" val="0"/>
              </a:ext>
            </a:extLst>
          </a:blip>
          <a:srcRect/>
          <a:stretch>
            <a:fillRect/>
          </a:stretch>
        </p:blipFill>
        <p:spPr bwMode="auto">
          <a:xfrm>
            <a:off x="7346903" y="2991678"/>
            <a:ext cx="1601153" cy="851524"/>
          </a:xfrm>
          <a:prstGeom prst="rect">
            <a:avLst/>
          </a:prstGeom>
          <a:noFill/>
          <a:ln>
            <a:noFill/>
          </a:ln>
        </p:spPr>
      </p:pic>
      <p:pic>
        <p:nvPicPr>
          <p:cNvPr id="6" name="Picture 5" descr="C:\Users\jade.scott.ROBERTSUTTON\AppData\Local\Microsoft\Windows\INetCache\Content.MSO\68C7C57B.tmp"/>
          <p:cNvPicPr/>
          <p:nvPr/>
        </p:nvPicPr>
        <p:blipFill>
          <a:blip r:embed="rId4">
            <a:extLst>
              <a:ext uri="{28A0092B-C50C-407E-A947-70E740481C1C}">
                <a14:useLocalDpi xmlns:a14="http://schemas.microsoft.com/office/drawing/2010/main" val="0"/>
              </a:ext>
            </a:extLst>
          </a:blip>
          <a:srcRect/>
          <a:stretch>
            <a:fillRect/>
          </a:stretch>
        </p:blipFill>
        <p:spPr bwMode="auto">
          <a:xfrm>
            <a:off x="9047525" y="4209981"/>
            <a:ext cx="1974124" cy="1220425"/>
          </a:xfrm>
          <a:prstGeom prst="rect">
            <a:avLst/>
          </a:prstGeom>
          <a:noFill/>
          <a:ln>
            <a:noFill/>
          </a:ln>
        </p:spPr>
      </p:pic>
    </p:spTree>
    <p:extLst>
      <p:ext uri="{BB962C8B-B14F-4D97-AF65-F5344CB8AC3E}">
        <p14:creationId xmlns:p14="http://schemas.microsoft.com/office/powerpoint/2010/main" val="758730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Why is Mary special for Catholics today?</a:t>
            </a:r>
          </a:p>
        </p:txBody>
      </p:sp>
      <p:sp>
        <p:nvSpPr>
          <p:cNvPr id="3" name="Content Placeholder 2"/>
          <p:cNvSpPr>
            <a:spLocks noGrp="1"/>
          </p:cNvSpPr>
          <p:nvPr>
            <p:ph idx="1"/>
          </p:nvPr>
        </p:nvSpPr>
        <p:spPr/>
        <p:txBody>
          <a:bodyPr/>
          <a:lstStyle/>
          <a:p>
            <a:r>
              <a:rPr lang="en-GB" dirty="0"/>
              <a:t>She was chosen to be the mother of Jesus</a:t>
            </a:r>
          </a:p>
          <a:p>
            <a:r>
              <a:rPr lang="en-GB" dirty="0"/>
              <a:t>Special devotion is given to Mary/ Lady altar</a:t>
            </a:r>
          </a:p>
          <a:p>
            <a:r>
              <a:rPr lang="en-GB" dirty="0"/>
              <a:t>Mediator-  she is a mediator between Catholics and God/ will pray to God on their behalf</a:t>
            </a:r>
          </a:p>
          <a:p>
            <a:endParaRPr lang="en-GB" dirty="0"/>
          </a:p>
        </p:txBody>
      </p:sp>
      <p:pic>
        <p:nvPicPr>
          <p:cNvPr id="4" name="Picture 3" descr="C:\Users\jade.scott.ROBERTSUTTON\AppData\Local\Microsoft\Windows\INetCache\Content.MSO\36DAF841.tmp"/>
          <p:cNvPicPr/>
          <p:nvPr/>
        </p:nvPicPr>
        <p:blipFill>
          <a:blip r:embed="rId2">
            <a:extLst>
              <a:ext uri="{28A0092B-C50C-407E-A947-70E740481C1C}">
                <a14:useLocalDpi xmlns:a14="http://schemas.microsoft.com/office/drawing/2010/main" val="0"/>
              </a:ext>
            </a:extLst>
          </a:blip>
          <a:srcRect/>
          <a:stretch>
            <a:fillRect/>
          </a:stretch>
        </p:blipFill>
        <p:spPr bwMode="auto">
          <a:xfrm>
            <a:off x="4747804" y="4090966"/>
            <a:ext cx="1657350" cy="1657350"/>
          </a:xfrm>
          <a:prstGeom prst="rect">
            <a:avLst/>
          </a:prstGeom>
          <a:noFill/>
          <a:ln>
            <a:noFill/>
          </a:ln>
        </p:spPr>
      </p:pic>
    </p:spTree>
    <p:extLst>
      <p:ext uri="{BB962C8B-B14F-4D97-AF65-F5344CB8AC3E}">
        <p14:creationId xmlns:p14="http://schemas.microsoft.com/office/powerpoint/2010/main" val="4100891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The Church as the body of Christ</a:t>
            </a:r>
          </a:p>
        </p:txBody>
      </p:sp>
      <p:sp>
        <p:nvSpPr>
          <p:cNvPr id="3" name="Content Placeholder 2"/>
          <p:cNvSpPr>
            <a:spLocks noGrp="1"/>
          </p:cNvSpPr>
          <p:nvPr>
            <p:ph idx="1"/>
          </p:nvPr>
        </p:nvSpPr>
        <p:spPr>
          <a:xfrm>
            <a:off x="394063" y="1877876"/>
            <a:ext cx="10515600" cy="4351338"/>
          </a:xfrm>
        </p:spPr>
        <p:txBody>
          <a:bodyPr>
            <a:normAutofit lnSpcReduction="10000"/>
          </a:bodyPr>
          <a:lstStyle/>
          <a:p>
            <a:r>
              <a:rPr lang="en-GB" dirty="0"/>
              <a:t>Jesus lives through his followers (the Church community)</a:t>
            </a:r>
          </a:p>
          <a:p>
            <a:r>
              <a:rPr lang="en-GB" dirty="0"/>
              <a:t>Christ continues His work in the world through those He has redeemed, or saved by dying on the Cross.</a:t>
            </a:r>
          </a:p>
          <a:p>
            <a:r>
              <a:rPr lang="en-GB" dirty="0"/>
              <a:t>The Church made up of all those who are redeemed, now demonstrates the love of God through the work of its people </a:t>
            </a:r>
          </a:p>
          <a:p>
            <a:r>
              <a:rPr lang="en-GB" dirty="0"/>
              <a:t>It continues the work that Jesus started of making the world holy</a:t>
            </a:r>
          </a:p>
          <a:p>
            <a:r>
              <a:rPr lang="en-GB" dirty="0"/>
              <a:t>Christian people are now the physical body of Jesus as he is no longer physically present in the world.</a:t>
            </a:r>
          </a:p>
          <a:p>
            <a:r>
              <a:rPr lang="en-GB" dirty="0"/>
              <a:t>Through Baptism, Catholics believe that the individual is united with other Christians and with Christ and become part of this 'body'.</a:t>
            </a:r>
          </a:p>
          <a:p>
            <a:endParaRPr lang="en-GB" dirty="0"/>
          </a:p>
        </p:txBody>
      </p:sp>
      <p:pic>
        <p:nvPicPr>
          <p:cNvPr id="4" name="Picture 3" descr="C:\Users\jade.scott.ROBERTSUTTON\AppData\Local\Microsoft\Windows\INetCache\Content.MSO\47081E33.tmp"/>
          <p:cNvPicPr/>
          <p:nvPr/>
        </p:nvPicPr>
        <p:blipFill>
          <a:blip r:embed="rId2">
            <a:extLst>
              <a:ext uri="{28A0092B-C50C-407E-A947-70E740481C1C}">
                <a14:useLocalDpi xmlns:a14="http://schemas.microsoft.com/office/drawing/2010/main" val="0"/>
              </a:ext>
            </a:extLst>
          </a:blip>
          <a:srcRect/>
          <a:stretch>
            <a:fillRect/>
          </a:stretch>
        </p:blipFill>
        <p:spPr bwMode="auto">
          <a:xfrm>
            <a:off x="9428526" y="365125"/>
            <a:ext cx="1925274" cy="1142841"/>
          </a:xfrm>
          <a:prstGeom prst="rect">
            <a:avLst/>
          </a:prstGeom>
          <a:noFill/>
          <a:ln>
            <a:noFill/>
          </a:ln>
        </p:spPr>
      </p:pic>
    </p:spTree>
    <p:extLst>
      <p:ext uri="{BB962C8B-B14F-4D97-AF65-F5344CB8AC3E}">
        <p14:creationId xmlns:p14="http://schemas.microsoft.com/office/powerpoint/2010/main" val="2543328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355" y="206062"/>
            <a:ext cx="9387626" cy="1072502"/>
          </a:xfrm>
          <a:solidFill>
            <a:srgbClr val="FFFF00"/>
          </a:solidFill>
        </p:spPr>
        <p:txBody>
          <a:bodyPr>
            <a:normAutofit/>
          </a:bodyPr>
          <a:lstStyle/>
          <a:p>
            <a:pPr algn="ctr"/>
            <a:r>
              <a:rPr lang="en-GB" dirty="0"/>
              <a:t>Inside a Catholic Church</a:t>
            </a:r>
          </a:p>
        </p:txBody>
      </p:sp>
      <p:sp>
        <p:nvSpPr>
          <p:cNvPr id="3" name="Content Placeholder 2"/>
          <p:cNvSpPr>
            <a:spLocks noGrp="1"/>
          </p:cNvSpPr>
          <p:nvPr>
            <p:ph idx="1"/>
          </p:nvPr>
        </p:nvSpPr>
        <p:spPr>
          <a:xfrm>
            <a:off x="243565" y="1502180"/>
            <a:ext cx="8639178" cy="4937807"/>
          </a:xfrm>
        </p:spPr>
        <p:txBody>
          <a:bodyPr>
            <a:normAutofit lnSpcReduction="10000"/>
          </a:bodyPr>
          <a:lstStyle/>
          <a:p>
            <a:pPr marL="285750" indent="-285750"/>
            <a:r>
              <a:rPr lang="en-GB" dirty="0"/>
              <a:t>Altar- reminds Christians of the sacrifice that Jesus made</a:t>
            </a:r>
          </a:p>
          <a:p>
            <a:pPr marL="285750" indent="-285750"/>
            <a:r>
              <a:rPr lang="en-GB" dirty="0"/>
              <a:t>Baptismal font- It is a sign of being cleansed from original sin and promising to live a life which is faithful to Jesus</a:t>
            </a:r>
          </a:p>
          <a:p>
            <a:pPr marL="285750" indent="-285750"/>
            <a:r>
              <a:rPr lang="en-GB" dirty="0"/>
              <a:t>Sanctuary lamp- symbolises the presence of Jesus in the tabernacle. </a:t>
            </a:r>
          </a:p>
          <a:p>
            <a:pPr marL="285750" indent="-285750"/>
            <a:r>
              <a:rPr lang="en-GB" dirty="0"/>
              <a:t>Tabernacle- contains the consecrated host/ symbol of sacrifice </a:t>
            </a:r>
          </a:p>
          <a:p>
            <a:pPr marL="285750" indent="-285750"/>
            <a:r>
              <a:rPr lang="en-GB" dirty="0"/>
              <a:t>Lectern- where the priest reads the Gospel</a:t>
            </a:r>
          </a:p>
          <a:p>
            <a:pPr marL="285750" indent="-285750"/>
            <a:r>
              <a:rPr lang="en-GB" dirty="0"/>
              <a:t>Confessional- small box-like structure where reconciliation takes place. </a:t>
            </a:r>
          </a:p>
        </p:txBody>
      </p:sp>
      <p:pic>
        <p:nvPicPr>
          <p:cNvPr id="4" name="Picture 3" descr="C:\Users\jade.scott.ROBERTSUTTON\AppData\Local\Microsoft\Windows\INetCache\Content.MSO\2CF8DE15.tmp"/>
          <p:cNvPicPr/>
          <p:nvPr/>
        </p:nvPicPr>
        <p:blipFill>
          <a:blip r:embed="rId2">
            <a:extLst>
              <a:ext uri="{28A0092B-C50C-407E-A947-70E740481C1C}">
                <a14:useLocalDpi xmlns:a14="http://schemas.microsoft.com/office/drawing/2010/main" val="0"/>
              </a:ext>
            </a:extLst>
          </a:blip>
          <a:srcRect/>
          <a:stretch>
            <a:fillRect/>
          </a:stretch>
        </p:blipFill>
        <p:spPr bwMode="auto">
          <a:xfrm>
            <a:off x="9255078" y="1339574"/>
            <a:ext cx="2057356" cy="838200"/>
          </a:xfrm>
          <a:prstGeom prst="rect">
            <a:avLst/>
          </a:prstGeom>
          <a:noFill/>
          <a:ln>
            <a:noFill/>
          </a:ln>
        </p:spPr>
      </p:pic>
      <p:pic>
        <p:nvPicPr>
          <p:cNvPr id="5" name="Picture 4" descr="C:\Users\jade.scott.ROBERTSUTTON\AppData\Local\Microsoft\Windows\INetCache\Content.MSO\97CB8DEB.tmp"/>
          <p:cNvPicPr/>
          <p:nvPr/>
        </p:nvPicPr>
        <p:blipFill>
          <a:blip r:embed="rId3">
            <a:extLst>
              <a:ext uri="{28A0092B-C50C-407E-A947-70E740481C1C}">
                <a14:useLocalDpi xmlns:a14="http://schemas.microsoft.com/office/drawing/2010/main" val="0"/>
              </a:ext>
            </a:extLst>
          </a:blip>
          <a:srcRect/>
          <a:stretch>
            <a:fillRect/>
          </a:stretch>
        </p:blipFill>
        <p:spPr bwMode="auto">
          <a:xfrm>
            <a:off x="9802018" y="2177774"/>
            <a:ext cx="963476" cy="1042081"/>
          </a:xfrm>
          <a:prstGeom prst="rect">
            <a:avLst/>
          </a:prstGeom>
          <a:noFill/>
          <a:ln>
            <a:noFill/>
          </a:ln>
        </p:spPr>
      </p:pic>
      <p:pic>
        <p:nvPicPr>
          <p:cNvPr id="6" name="Picture 5" descr="C:\Users\jade.scott.ROBERTSUTTON\AppData\Local\Microsoft\Windows\INetCache\Content.MSO\C5083C67.tmp"/>
          <p:cNvPicPr/>
          <p:nvPr/>
        </p:nvPicPr>
        <p:blipFill>
          <a:blip r:embed="rId4">
            <a:extLst>
              <a:ext uri="{28A0092B-C50C-407E-A947-70E740481C1C}">
                <a14:useLocalDpi xmlns:a14="http://schemas.microsoft.com/office/drawing/2010/main" val="0"/>
              </a:ext>
            </a:extLst>
          </a:blip>
          <a:srcRect/>
          <a:stretch>
            <a:fillRect/>
          </a:stretch>
        </p:blipFill>
        <p:spPr bwMode="auto">
          <a:xfrm>
            <a:off x="7255453" y="4461549"/>
            <a:ext cx="1391285" cy="952500"/>
          </a:xfrm>
          <a:prstGeom prst="rect">
            <a:avLst/>
          </a:prstGeom>
          <a:noFill/>
          <a:ln>
            <a:noFill/>
          </a:ln>
        </p:spPr>
      </p:pic>
      <p:pic>
        <p:nvPicPr>
          <p:cNvPr id="7" name="Picture 6" descr="C:\Users\jade.scott.ROBERTSUTTON\AppData\Local\Microsoft\Windows\INetCache\Content.MSO\7FC64A0D.tmp"/>
          <p:cNvPicPr/>
          <p:nvPr/>
        </p:nvPicPr>
        <p:blipFill>
          <a:blip r:embed="rId5">
            <a:extLst>
              <a:ext uri="{28A0092B-C50C-407E-A947-70E740481C1C}">
                <a14:useLocalDpi xmlns:a14="http://schemas.microsoft.com/office/drawing/2010/main" val="0"/>
              </a:ext>
            </a:extLst>
          </a:blip>
          <a:srcRect/>
          <a:stretch>
            <a:fillRect/>
          </a:stretch>
        </p:blipFill>
        <p:spPr bwMode="auto">
          <a:xfrm>
            <a:off x="104957" y="67712"/>
            <a:ext cx="1371146" cy="1322660"/>
          </a:xfrm>
          <a:prstGeom prst="rect">
            <a:avLst/>
          </a:prstGeom>
          <a:noFill/>
          <a:ln>
            <a:noFill/>
          </a:ln>
        </p:spPr>
      </p:pic>
      <p:pic>
        <p:nvPicPr>
          <p:cNvPr id="8" name="Picture 7" descr="C:\Users\jade.scott.ROBERTSUTTON\AppData\Local\Microsoft\Windows\INetCache\Content.MSO\FA74F4A3.t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8117" y="3069591"/>
            <a:ext cx="713922" cy="901492"/>
          </a:xfrm>
          <a:prstGeom prst="rect">
            <a:avLst/>
          </a:prstGeom>
          <a:noFill/>
          <a:ln>
            <a:noFill/>
          </a:ln>
        </p:spPr>
      </p:pic>
      <p:pic>
        <p:nvPicPr>
          <p:cNvPr id="9" name="Picture 8" descr="C:\Users\jade.scott.ROBERTSUTTON\AppData\Local\Microsoft\Windows\INetCache\Content.MSO\87E179A9.tmp"/>
          <p:cNvPicPr/>
          <p:nvPr/>
        </p:nvPicPr>
        <p:blipFill>
          <a:blip r:embed="rId7">
            <a:extLst>
              <a:ext uri="{28A0092B-C50C-407E-A947-70E740481C1C}">
                <a14:useLocalDpi xmlns:a14="http://schemas.microsoft.com/office/drawing/2010/main" val="0"/>
              </a:ext>
            </a:extLst>
          </a:blip>
          <a:srcRect/>
          <a:stretch>
            <a:fillRect/>
          </a:stretch>
        </p:blipFill>
        <p:spPr bwMode="auto">
          <a:xfrm>
            <a:off x="7501068" y="5525857"/>
            <a:ext cx="1381675" cy="1150783"/>
          </a:xfrm>
          <a:prstGeom prst="rect">
            <a:avLst/>
          </a:prstGeom>
          <a:noFill/>
          <a:ln>
            <a:noFill/>
          </a:ln>
        </p:spPr>
      </p:pic>
    </p:spTree>
    <p:extLst>
      <p:ext uri="{BB962C8B-B14F-4D97-AF65-F5344CB8AC3E}">
        <p14:creationId xmlns:p14="http://schemas.microsoft.com/office/powerpoint/2010/main" val="402412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456" y="334851"/>
            <a:ext cx="6090634" cy="1046744"/>
          </a:xfrm>
          <a:solidFill>
            <a:srgbClr val="FFFF00"/>
          </a:solidFill>
        </p:spPr>
        <p:txBody>
          <a:bodyPr/>
          <a:lstStyle/>
          <a:p>
            <a:r>
              <a:rPr lang="en-GB" dirty="0"/>
              <a:t>Architecture of churches </a:t>
            </a:r>
          </a:p>
        </p:txBody>
      </p:sp>
      <p:sp>
        <p:nvSpPr>
          <p:cNvPr id="3" name="Content Placeholder 2"/>
          <p:cNvSpPr>
            <a:spLocks noGrp="1"/>
          </p:cNvSpPr>
          <p:nvPr>
            <p:ph idx="1"/>
          </p:nvPr>
        </p:nvSpPr>
        <p:spPr>
          <a:xfrm>
            <a:off x="1570060" y="1825625"/>
            <a:ext cx="9886066" cy="4351338"/>
          </a:xfrm>
        </p:spPr>
        <p:txBody>
          <a:bodyPr>
            <a:normAutofit lnSpcReduction="10000"/>
          </a:bodyPr>
          <a:lstStyle/>
          <a:p>
            <a:r>
              <a:rPr lang="en-GB" dirty="0"/>
              <a:t>Cruciform shape</a:t>
            </a:r>
          </a:p>
          <a:p>
            <a:r>
              <a:rPr lang="en-GB" dirty="0"/>
              <a:t>Towers/ steeples- stand out and represents prayers rising to heaven </a:t>
            </a:r>
          </a:p>
          <a:p>
            <a:r>
              <a:rPr lang="en-GB" dirty="0"/>
              <a:t>More modern churches built after the 1960’s are radically different (circular in shape with the altar in the middle to signify oneness)</a:t>
            </a:r>
          </a:p>
          <a:p>
            <a:r>
              <a:rPr lang="en-GB" dirty="0"/>
              <a:t>Face towards the east towards the Holy Land</a:t>
            </a:r>
          </a:p>
          <a:p>
            <a:r>
              <a:rPr lang="en-GB" dirty="0"/>
              <a:t>Tall with domed ceilings to show connection with God in heaven </a:t>
            </a:r>
          </a:p>
          <a:p>
            <a:r>
              <a:rPr lang="en-GB" dirty="0"/>
              <a:t>Stained glass windows which show Bible stories</a:t>
            </a:r>
          </a:p>
          <a:p>
            <a:r>
              <a:rPr lang="en-GB" dirty="0"/>
              <a:t>Crucifix/ crosses </a:t>
            </a:r>
          </a:p>
        </p:txBody>
      </p:sp>
      <p:pic>
        <p:nvPicPr>
          <p:cNvPr id="4" name="Picture 3" descr="C:\Users\jade.scott.ROBERTSUTTON\AppData\Local\Microsoft\Windows\INetCache\Content.MSO\D19D6FD7.tmp"/>
          <p:cNvPicPr/>
          <p:nvPr/>
        </p:nvPicPr>
        <p:blipFill>
          <a:blip r:embed="rId2">
            <a:extLst>
              <a:ext uri="{28A0092B-C50C-407E-A947-70E740481C1C}">
                <a14:useLocalDpi xmlns:a14="http://schemas.microsoft.com/office/drawing/2010/main" val="0"/>
              </a:ext>
            </a:extLst>
          </a:blip>
          <a:srcRect/>
          <a:stretch>
            <a:fillRect/>
          </a:stretch>
        </p:blipFill>
        <p:spPr bwMode="auto">
          <a:xfrm>
            <a:off x="575786" y="198001"/>
            <a:ext cx="994274" cy="1496922"/>
          </a:xfrm>
          <a:prstGeom prst="rect">
            <a:avLst/>
          </a:prstGeom>
          <a:noFill/>
          <a:ln>
            <a:noFill/>
          </a:ln>
        </p:spPr>
      </p:pic>
      <p:pic>
        <p:nvPicPr>
          <p:cNvPr id="5" name="Picture 4" descr="C:\Users\jade.scott.ROBERTSUTTON\AppData\Local\Microsoft\Windows\INetCache\Content.MSO\BD417EFD.tmp"/>
          <p:cNvPicPr/>
          <p:nvPr/>
        </p:nvPicPr>
        <p:blipFill>
          <a:blip r:embed="rId3">
            <a:extLst>
              <a:ext uri="{28A0092B-C50C-407E-A947-70E740481C1C}">
                <a14:useLocalDpi xmlns:a14="http://schemas.microsoft.com/office/drawing/2010/main" val="0"/>
              </a:ext>
            </a:extLst>
          </a:blip>
          <a:srcRect/>
          <a:stretch>
            <a:fillRect/>
          </a:stretch>
        </p:blipFill>
        <p:spPr bwMode="auto">
          <a:xfrm>
            <a:off x="9725025" y="466748"/>
            <a:ext cx="1628775" cy="1793013"/>
          </a:xfrm>
          <a:prstGeom prst="rect">
            <a:avLst/>
          </a:prstGeom>
          <a:noFill/>
          <a:ln>
            <a:noFill/>
          </a:ln>
        </p:spPr>
      </p:pic>
      <p:pic>
        <p:nvPicPr>
          <p:cNvPr id="6" name="Picture 5" descr="C:\Users\jade.scott.ROBERTSUTTON\AppData\Local\Microsoft\Windows\INetCache\Content.MSO\FC512713.tmp"/>
          <p:cNvPicPr/>
          <p:nvPr/>
        </p:nvPicPr>
        <p:blipFill>
          <a:blip r:embed="rId4">
            <a:extLst>
              <a:ext uri="{28A0092B-C50C-407E-A947-70E740481C1C}">
                <a14:useLocalDpi xmlns:a14="http://schemas.microsoft.com/office/drawing/2010/main" val="0"/>
              </a:ext>
            </a:extLst>
          </a:blip>
          <a:srcRect/>
          <a:stretch>
            <a:fillRect/>
          </a:stretch>
        </p:blipFill>
        <p:spPr bwMode="auto">
          <a:xfrm>
            <a:off x="0" y="3213371"/>
            <a:ext cx="1435146" cy="1575843"/>
          </a:xfrm>
          <a:prstGeom prst="rect">
            <a:avLst/>
          </a:prstGeom>
          <a:noFill/>
          <a:ln>
            <a:noFill/>
          </a:ln>
        </p:spPr>
      </p:pic>
      <p:pic>
        <p:nvPicPr>
          <p:cNvPr id="7" name="Picture 6" descr="C:\Users\jade.scott.ROBERTSUTTON\AppData\Local\Microsoft\Windows\INetCache\Content.MSO\FCDF0599.tmp"/>
          <p:cNvPicPr/>
          <p:nvPr/>
        </p:nvPicPr>
        <p:blipFill>
          <a:blip r:embed="rId5">
            <a:extLst>
              <a:ext uri="{28A0092B-C50C-407E-A947-70E740481C1C}">
                <a14:useLocalDpi xmlns:a14="http://schemas.microsoft.com/office/drawing/2010/main" val="0"/>
              </a:ext>
            </a:extLst>
          </a:blip>
          <a:srcRect/>
          <a:stretch>
            <a:fillRect/>
          </a:stretch>
        </p:blipFill>
        <p:spPr bwMode="auto">
          <a:xfrm>
            <a:off x="11061552" y="2703791"/>
            <a:ext cx="789147" cy="1490934"/>
          </a:xfrm>
          <a:prstGeom prst="rect">
            <a:avLst/>
          </a:prstGeom>
          <a:noFill/>
          <a:ln>
            <a:noFill/>
          </a:ln>
        </p:spPr>
      </p:pic>
      <p:pic>
        <p:nvPicPr>
          <p:cNvPr id="8" name="Picture 7" descr="Image result for domed ceilings"/>
          <p:cNvPicPr/>
          <p:nvPr/>
        </p:nvPicPr>
        <p:blipFill>
          <a:blip r:embed="rId6">
            <a:extLst>
              <a:ext uri="{28A0092B-C50C-407E-A947-70E740481C1C}">
                <a14:useLocalDpi xmlns:a14="http://schemas.microsoft.com/office/drawing/2010/main" val="0"/>
              </a:ext>
            </a:extLst>
          </a:blip>
          <a:srcRect/>
          <a:stretch>
            <a:fillRect/>
          </a:stretch>
        </p:blipFill>
        <p:spPr bwMode="auto">
          <a:xfrm>
            <a:off x="9565051" y="5288040"/>
            <a:ext cx="1788749" cy="1253361"/>
          </a:xfrm>
          <a:prstGeom prst="rect">
            <a:avLst/>
          </a:prstGeom>
          <a:noFill/>
          <a:ln>
            <a:noFill/>
          </a:ln>
        </p:spPr>
      </p:pic>
    </p:spTree>
    <p:extLst>
      <p:ext uri="{BB962C8B-B14F-4D97-AF65-F5344CB8AC3E}">
        <p14:creationId xmlns:p14="http://schemas.microsoft.com/office/powerpoint/2010/main" val="3492497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2313" y="270457"/>
            <a:ext cx="3270161" cy="1072502"/>
          </a:xfrm>
          <a:solidFill>
            <a:srgbClr val="FFFF00"/>
          </a:solidFill>
        </p:spPr>
        <p:txBody>
          <a:bodyPr/>
          <a:lstStyle/>
          <a:p>
            <a:r>
              <a:rPr lang="en-GB" dirty="0"/>
              <a:t>Sacraments </a:t>
            </a:r>
          </a:p>
        </p:txBody>
      </p:sp>
      <p:sp>
        <p:nvSpPr>
          <p:cNvPr id="3" name="Content Placeholder 2"/>
          <p:cNvSpPr>
            <a:spLocks noGrp="1"/>
          </p:cNvSpPr>
          <p:nvPr>
            <p:ph idx="1"/>
          </p:nvPr>
        </p:nvSpPr>
        <p:spPr/>
        <p:txBody>
          <a:bodyPr/>
          <a:lstStyle/>
          <a:p>
            <a:r>
              <a:rPr lang="en-GB" u="sng" dirty="0"/>
              <a:t>Baptism</a:t>
            </a:r>
          </a:p>
          <a:p>
            <a:r>
              <a:rPr lang="en-GB" u="sng" dirty="0"/>
              <a:t>Holy Communion</a:t>
            </a:r>
          </a:p>
          <a:p>
            <a:r>
              <a:rPr lang="en-GB" u="sng" dirty="0"/>
              <a:t>Confirmation</a:t>
            </a:r>
          </a:p>
          <a:p>
            <a:r>
              <a:rPr lang="en-GB" dirty="0"/>
              <a:t>Reconciliation (confession)</a:t>
            </a:r>
          </a:p>
          <a:p>
            <a:r>
              <a:rPr lang="en-GB" dirty="0"/>
              <a:t>Marriage</a:t>
            </a:r>
          </a:p>
          <a:p>
            <a:r>
              <a:rPr lang="en-GB" dirty="0"/>
              <a:t>Holy Orders (man becomes a priest)</a:t>
            </a:r>
          </a:p>
          <a:p>
            <a:r>
              <a:rPr lang="en-GB" dirty="0"/>
              <a:t>Sacrament of the sick (last rites/ special Eucharist)</a:t>
            </a:r>
          </a:p>
        </p:txBody>
      </p:sp>
      <p:pic>
        <p:nvPicPr>
          <p:cNvPr id="4" name="Picture 3" descr="C:\Users\jade.scott.ROBERTSUTTON\AppData\Local\Microsoft\Windows\INetCache\Content.MSO\30E80572.tmp"/>
          <p:cNvPicPr/>
          <p:nvPr/>
        </p:nvPicPr>
        <p:blipFill>
          <a:blip r:embed="rId2">
            <a:extLst>
              <a:ext uri="{28A0092B-C50C-407E-A947-70E740481C1C}">
                <a14:useLocalDpi xmlns:a14="http://schemas.microsoft.com/office/drawing/2010/main" val="0"/>
              </a:ext>
            </a:extLst>
          </a:blip>
          <a:srcRect/>
          <a:stretch>
            <a:fillRect/>
          </a:stretch>
        </p:blipFill>
        <p:spPr bwMode="auto">
          <a:xfrm>
            <a:off x="7983310" y="254205"/>
            <a:ext cx="2466975" cy="1847850"/>
          </a:xfrm>
          <a:prstGeom prst="rect">
            <a:avLst/>
          </a:prstGeom>
          <a:noFill/>
          <a:ln>
            <a:noFill/>
          </a:ln>
        </p:spPr>
      </p:pic>
      <p:pic>
        <p:nvPicPr>
          <p:cNvPr id="5" name="Picture 4" descr="C:\Users\jade.scott.ROBERTSUTTON\AppData\Local\Microsoft\Windows\INetCache\Content.MSO\1A29F650.tmp"/>
          <p:cNvPicPr/>
          <p:nvPr/>
        </p:nvPicPr>
        <p:blipFill>
          <a:blip r:embed="rId3">
            <a:extLst>
              <a:ext uri="{28A0092B-C50C-407E-A947-70E740481C1C}">
                <a14:useLocalDpi xmlns:a14="http://schemas.microsoft.com/office/drawing/2010/main" val="0"/>
              </a:ext>
            </a:extLst>
          </a:blip>
          <a:srcRect/>
          <a:stretch>
            <a:fillRect/>
          </a:stretch>
        </p:blipFill>
        <p:spPr bwMode="auto">
          <a:xfrm>
            <a:off x="7788048" y="3054124"/>
            <a:ext cx="2857500" cy="1600200"/>
          </a:xfrm>
          <a:prstGeom prst="rect">
            <a:avLst/>
          </a:prstGeom>
          <a:noFill/>
          <a:ln>
            <a:noFill/>
          </a:ln>
        </p:spPr>
      </p:pic>
      <p:pic>
        <p:nvPicPr>
          <p:cNvPr id="6" name="Picture 5" descr="C:\Users\jade.scott.ROBERTSUTTON\AppData\Local\Microsoft\Windows\INetCache\Content.MSO\6BD1C0DE.tmp"/>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469004"/>
            <a:ext cx="3829050" cy="1190625"/>
          </a:xfrm>
          <a:prstGeom prst="rect">
            <a:avLst/>
          </a:prstGeom>
          <a:noFill/>
          <a:ln>
            <a:noFill/>
          </a:ln>
        </p:spPr>
      </p:pic>
    </p:spTree>
    <p:extLst>
      <p:ext uri="{BB962C8B-B14F-4D97-AF65-F5344CB8AC3E}">
        <p14:creationId xmlns:p14="http://schemas.microsoft.com/office/powerpoint/2010/main" val="170835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18942" y="112681"/>
          <a:ext cx="11797048" cy="6677835"/>
        </p:xfrm>
        <a:graphic>
          <a:graphicData uri="http://schemas.openxmlformats.org/drawingml/2006/table">
            <a:tbl>
              <a:tblPr firstRow="1" firstCol="1" bandRow="1">
                <a:tableStyleId>{5940675A-B579-460E-94D1-54222C63F5DA}</a:tableStyleId>
              </a:tblPr>
              <a:tblGrid>
                <a:gridCol w="1841509">
                  <a:extLst>
                    <a:ext uri="{9D8B030D-6E8A-4147-A177-3AD203B41FA5}">
                      <a16:colId xmlns:a16="http://schemas.microsoft.com/office/drawing/2014/main" val="1985246250"/>
                    </a:ext>
                  </a:extLst>
                </a:gridCol>
                <a:gridCol w="9955539">
                  <a:extLst>
                    <a:ext uri="{9D8B030D-6E8A-4147-A177-3AD203B41FA5}">
                      <a16:colId xmlns:a16="http://schemas.microsoft.com/office/drawing/2014/main" val="244197067"/>
                    </a:ext>
                  </a:extLst>
                </a:gridCol>
              </a:tblGrid>
              <a:tr h="492830">
                <a:tc>
                  <a:txBody>
                    <a:bodyPr/>
                    <a:lstStyle/>
                    <a:p>
                      <a:pPr marL="0" marR="0" algn="ctr">
                        <a:lnSpc>
                          <a:spcPct val="107000"/>
                        </a:lnSpc>
                        <a:spcBef>
                          <a:spcPts val="0"/>
                        </a:spcBef>
                        <a:spcAft>
                          <a:spcPts val="0"/>
                        </a:spcAft>
                      </a:pPr>
                      <a:r>
                        <a:rPr lang="en-GB" sz="2800" dirty="0">
                          <a:effectLst/>
                        </a:rPr>
                        <a:t>Key Word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2800" dirty="0">
                          <a:effectLst/>
                        </a:rPr>
                        <a:t>Definition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3814479"/>
                  </a:ext>
                </a:extLst>
              </a:tr>
              <a:tr h="387265">
                <a:tc>
                  <a:txBody>
                    <a:bodyPr/>
                    <a:lstStyle/>
                    <a:p>
                      <a:pPr marL="0" marR="0" algn="ctr">
                        <a:lnSpc>
                          <a:spcPct val="107000"/>
                        </a:lnSpc>
                        <a:spcBef>
                          <a:spcPts val="0"/>
                        </a:spcBef>
                        <a:spcAft>
                          <a:spcPts val="0"/>
                        </a:spcAft>
                      </a:pPr>
                      <a:r>
                        <a:rPr lang="en-GB" sz="2000" dirty="0">
                          <a:effectLst/>
                        </a:rPr>
                        <a:t>Death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000" dirty="0">
                          <a:effectLst/>
                        </a:rPr>
                        <a:t>The end of physical life. When the physical body ceases completely to function.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7239253"/>
                  </a:ext>
                </a:extLst>
              </a:tr>
              <a:tr h="387265">
                <a:tc>
                  <a:txBody>
                    <a:bodyPr/>
                    <a:lstStyle/>
                    <a:p>
                      <a:pPr marL="0" marR="0" algn="ctr">
                        <a:lnSpc>
                          <a:spcPct val="107000"/>
                        </a:lnSpc>
                        <a:spcBef>
                          <a:spcPts val="0"/>
                        </a:spcBef>
                        <a:spcAft>
                          <a:spcPts val="0"/>
                        </a:spcAft>
                      </a:pPr>
                      <a:r>
                        <a:rPr lang="en-GB" sz="2000" dirty="0">
                          <a:effectLst/>
                        </a:rPr>
                        <a:t>Eternal life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000">
                          <a:effectLst/>
                        </a:rPr>
                        <a:t>Lasting or existing forever; without end. Used to refer to life in Heaven after death.</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1353136"/>
                  </a:ext>
                </a:extLst>
              </a:tr>
              <a:tr h="792459">
                <a:tc>
                  <a:txBody>
                    <a:bodyPr/>
                    <a:lstStyle/>
                    <a:p>
                      <a:pPr marL="0" marR="0" algn="ctr">
                        <a:lnSpc>
                          <a:spcPct val="107000"/>
                        </a:lnSpc>
                        <a:spcBef>
                          <a:spcPts val="0"/>
                        </a:spcBef>
                        <a:spcAft>
                          <a:spcPts val="0"/>
                        </a:spcAft>
                      </a:pPr>
                      <a:r>
                        <a:rPr lang="en-GB" sz="2000" dirty="0">
                          <a:effectLst/>
                        </a:rPr>
                        <a:t>Heaven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000" dirty="0">
                          <a:effectLst/>
                        </a:rPr>
                        <a:t>A place regarded in various religions as the abode of God (or the gods) and the angels, and of the good after death. Eternity with God.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7334089"/>
                  </a:ext>
                </a:extLst>
              </a:tr>
              <a:tr h="1197652">
                <a:tc>
                  <a:txBody>
                    <a:bodyPr/>
                    <a:lstStyle/>
                    <a:p>
                      <a:pPr marL="0" marR="0" algn="ctr">
                        <a:lnSpc>
                          <a:spcPct val="107000"/>
                        </a:lnSpc>
                        <a:spcBef>
                          <a:spcPts val="0"/>
                        </a:spcBef>
                        <a:spcAft>
                          <a:spcPts val="0"/>
                        </a:spcAft>
                      </a:pPr>
                      <a:r>
                        <a:rPr lang="en-GB" sz="2000">
                          <a:effectLst/>
                        </a:rPr>
                        <a:t>Hell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000" dirty="0">
                          <a:effectLst/>
                        </a:rPr>
                        <a:t>A place regarded in various religions as a spiritual realm of evil and suffering, often traditionally depicted as a place of perpetual fire beneath the earth where the wicked are punished after death. Eternal separation from God.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0133915"/>
                  </a:ext>
                </a:extLst>
              </a:tr>
              <a:tr h="1197652">
                <a:tc>
                  <a:txBody>
                    <a:bodyPr/>
                    <a:lstStyle/>
                    <a:p>
                      <a:pPr marL="0" marR="0" algn="ctr">
                        <a:lnSpc>
                          <a:spcPct val="107000"/>
                        </a:lnSpc>
                        <a:spcBef>
                          <a:spcPts val="0"/>
                        </a:spcBef>
                        <a:spcAft>
                          <a:spcPts val="0"/>
                        </a:spcAft>
                      </a:pPr>
                      <a:r>
                        <a:rPr lang="en-GB" sz="2000">
                          <a:effectLst/>
                        </a:rPr>
                        <a:t>Judgement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000" dirty="0">
                          <a:effectLst/>
                        </a:rPr>
                        <a:t>At the end of our life, we will be faced with an ultimate choice to choose God or reject God. The decision we take leads to judgment by God on whether we 'go' to heaven or hell.</a:t>
                      </a:r>
                    </a:p>
                    <a:p>
                      <a:pPr marL="0" marR="0" algn="l">
                        <a:lnSpc>
                          <a:spcPct val="107000"/>
                        </a:lnSpc>
                        <a:spcBef>
                          <a:spcPts val="0"/>
                        </a:spcBef>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7651211"/>
                  </a:ext>
                </a:extLst>
              </a:tr>
              <a:tr h="387265">
                <a:tc>
                  <a:txBody>
                    <a:bodyPr/>
                    <a:lstStyle/>
                    <a:p>
                      <a:pPr marL="0" marR="0" algn="ctr">
                        <a:lnSpc>
                          <a:spcPct val="107000"/>
                        </a:lnSpc>
                        <a:spcBef>
                          <a:spcPts val="0"/>
                        </a:spcBef>
                        <a:spcAft>
                          <a:spcPts val="0"/>
                        </a:spcAft>
                      </a:pPr>
                      <a:r>
                        <a:rPr lang="en-GB" sz="2000">
                          <a:effectLst/>
                        </a:rPr>
                        <a:t>Magisterium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000" dirty="0">
                          <a:effectLst/>
                        </a:rPr>
                        <a:t>The teaching authority of the Roman Catholic Church, especially as exercised by bishops or the Pope.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73256"/>
                  </a:ext>
                </a:extLst>
              </a:tr>
              <a:tr h="792459">
                <a:tc>
                  <a:txBody>
                    <a:bodyPr/>
                    <a:lstStyle/>
                    <a:p>
                      <a:pPr marL="0" marR="0" algn="ctr">
                        <a:lnSpc>
                          <a:spcPct val="107000"/>
                        </a:lnSpc>
                        <a:spcBef>
                          <a:spcPts val="0"/>
                        </a:spcBef>
                        <a:spcAft>
                          <a:spcPts val="0"/>
                        </a:spcAft>
                      </a:pPr>
                      <a:r>
                        <a:rPr lang="en-GB" sz="2000" dirty="0">
                          <a:effectLst/>
                        </a:rPr>
                        <a:t>Resurrection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000" dirty="0">
                          <a:effectLst/>
                        </a:rPr>
                        <a:t>The raising of the body to life again after death. Christians believe that Jesus has already experience resurrection and that all people will experience it at the end of time.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8079315"/>
                  </a:ext>
                </a:extLst>
              </a:tr>
              <a:tr h="792459">
                <a:tc>
                  <a:txBody>
                    <a:bodyPr/>
                    <a:lstStyle/>
                    <a:p>
                      <a:pPr marL="0" marR="0" algn="ctr">
                        <a:lnSpc>
                          <a:spcPct val="107000"/>
                        </a:lnSpc>
                        <a:spcBef>
                          <a:spcPts val="0"/>
                        </a:spcBef>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Soul </a:t>
                      </a:r>
                    </a:p>
                  </a:txBody>
                  <a:tcPr marL="68580" marR="68580" marT="0" marB="0"/>
                </a:tc>
                <a:tc>
                  <a:txBody>
                    <a:bodyPr/>
                    <a:lstStyle/>
                    <a:p>
                      <a:pPr marL="0" marR="0" algn="l">
                        <a:lnSpc>
                          <a:spcPct val="107000"/>
                        </a:lnSpc>
                        <a:spcBef>
                          <a:spcPts val="0"/>
                        </a:spcBef>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eternal part of a human being given at conception which lives on after the death of the body</a:t>
                      </a:r>
                    </a:p>
                  </a:txBody>
                  <a:tcPr marL="68580" marR="68580" marT="0" marB="0"/>
                </a:tc>
                <a:extLst>
                  <a:ext uri="{0D108BD9-81ED-4DB2-BD59-A6C34878D82A}">
                    <a16:rowId xmlns:a16="http://schemas.microsoft.com/office/drawing/2014/main" val="435457160"/>
                  </a:ext>
                </a:extLst>
              </a:tr>
            </a:tbl>
          </a:graphicData>
        </a:graphic>
      </p:graphicFrame>
    </p:spTree>
    <p:extLst>
      <p:ext uri="{BB962C8B-B14F-4D97-AF65-F5344CB8AC3E}">
        <p14:creationId xmlns:p14="http://schemas.microsoft.com/office/powerpoint/2010/main" val="3925980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dirty="0"/>
              <a:t>Importance of the Eucharist</a:t>
            </a:r>
          </a:p>
        </p:txBody>
      </p:sp>
      <p:sp>
        <p:nvSpPr>
          <p:cNvPr id="3" name="Content Placeholder 2"/>
          <p:cNvSpPr>
            <a:spLocks noGrp="1"/>
          </p:cNvSpPr>
          <p:nvPr>
            <p:ph idx="1"/>
          </p:nvPr>
        </p:nvSpPr>
        <p:spPr/>
        <p:txBody>
          <a:bodyPr/>
          <a:lstStyle/>
          <a:p>
            <a:r>
              <a:rPr lang="en-GB" dirty="0"/>
              <a:t>Where Catholics remember the Last Supper</a:t>
            </a:r>
          </a:p>
          <a:p>
            <a:r>
              <a:rPr lang="en-GB" dirty="0"/>
              <a:t>Transubstantiation </a:t>
            </a:r>
          </a:p>
          <a:p>
            <a:r>
              <a:rPr lang="en-GB" dirty="0"/>
              <a:t>Said to be the ‘source and summit’ of all Christian life because being unified with God is the most important thing </a:t>
            </a:r>
          </a:p>
          <a:p>
            <a:r>
              <a:rPr lang="en-GB" dirty="0"/>
              <a:t>Christ’s body and blood spiritually sustain the believer</a:t>
            </a:r>
          </a:p>
          <a:p>
            <a:r>
              <a:rPr lang="en-GB" dirty="0"/>
              <a:t>It makes individuals part of the body of Christ </a:t>
            </a:r>
          </a:p>
        </p:txBody>
      </p:sp>
      <p:pic>
        <p:nvPicPr>
          <p:cNvPr id="4" name="Picture 3" descr="C:\Users\jade.scott.ROBERTSUTTON\AppData\Local\Microsoft\Windows\INetCache\Content.MSO\145F5D0A.tmp"/>
          <p:cNvPicPr/>
          <p:nvPr/>
        </p:nvPicPr>
        <p:blipFill>
          <a:blip r:embed="rId2">
            <a:extLst>
              <a:ext uri="{28A0092B-C50C-407E-A947-70E740481C1C}">
                <a14:useLocalDpi xmlns:a14="http://schemas.microsoft.com/office/drawing/2010/main" val="0"/>
              </a:ext>
            </a:extLst>
          </a:blip>
          <a:srcRect/>
          <a:stretch>
            <a:fillRect/>
          </a:stretch>
        </p:blipFill>
        <p:spPr bwMode="auto">
          <a:xfrm>
            <a:off x="7847239" y="4797425"/>
            <a:ext cx="3028950" cy="1514475"/>
          </a:xfrm>
          <a:prstGeom prst="rect">
            <a:avLst/>
          </a:prstGeom>
          <a:noFill/>
          <a:ln>
            <a:noFill/>
          </a:ln>
        </p:spPr>
      </p:pic>
    </p:spTree>
    <p:extLst>
      <p:ext uri="{BB962C8B-B14F-4D97-AF65-F5344CB8AC3E}">
        <p14:creationId xmlns:p14="http://schemas.microsoft.com/office/powerpoint/2010/main" val="4164635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dirty="0"/>
              <a:t>Christ is present in the Mass-</a:t>
            </a:r>
          </a:p>
        </p:txBody>
      </p:sp>
      <p:sp>
        <p:nvSpPr>
          <p:cNvPr id="3" name="Content Placeholder 2"/>
          <p:cNvSpPr>
            <a:spLocks noGrp="1"/>
          </p:cNvSpPr>
          <p:nvPr>
            <p:ph idx="1"/>
          </p:nvPr>
        </p:nvSpPr>
        <p:spPr>
          <a:xfrm>
            <a:off x="838200" y="1864814"/>
            <a:ext cx="10515600" cy="4351338"/>
          </a:xfrm>
        </p:spPr>
        <p:txBody>
          <a:bodyPr/>
          <a:lstStyle/>
          <a:p>
            <a:r>
              <a:rPr lang="en-GB" dirty="0"/>
              <a:t>In the bread and wine</a:t>
            </a:r>
          </a:p>
          <a:p>
            <a:r>
              <a:rPr lang="en-GB" dirty="0"/>
              <a:t>In the readings</a:t>
            </a:r>
          </a:p>
          <a:p>
            <a:r>
              <a:rPr lang="en-GB" dirty="0"/>
              <a:t>In the believers gathered </a:t>
            </a:r>
          </a:p>
          <a:p>
            <a:r>
              <a:rPr lang="en-GB" dirty="0"/>
              <a:t>In the priest </a:t>
            </a:r>
          </a:p>
        </p:txBody>
      </p:sp>
      <p:pic>
        <p:nvPicPr>
          <p:cNvPr id="4" name="Picture 3" descr="C:\Users\jade.scott.ROBERTSUTTON\AppData\Local\Microsoft\Windows\INetCache\Content.MSO\A3F93505.tmp"/>
          <p:cNvPicPr/>
          <p:nvPr/>
        </p:nvPicPr>
        <p:blipFill>
          <a:blip r:embed="rId2">
            <a:extLst>
              <a:ext uri="{28A0092B-C50C-407E-A947-70E740481C1C}">
                <a14:useLocalDpi xmlns:a14="http://schemas.microsoft.com/office/drawing/2010/main" val="0"/>
              </a:ext>
            </a:extLst>
          </a:blip>
          <a:srcRect/>
          <a:stretch>
            <a:fillRect/>
          </a:stretch>
        </p:blipFill>
        <p:spPr bwMode="auto">
          <a:xfrm>
            <a:off x="8073072" y="2469424"/>
            <a:ext cx="2466975" cy="1847850"/>
          </a:xfrm>
          <a:prstGeom prst="rect">
            <a:avLst/>
          </a:prstGeom>
          <a:noFill/>
          <a:ln>
            <a:noFill/>
          </a:ln>
        </p:spPr>
      </p:pic>
    </p:spTree>
    <p:extLst>
      <p:ext uri="{BB962C8B-B14F-4D97-AF65-F5344CB8AC3E}">
        <p14:creationId xmlns:p14="http://schemas.microsoft.com/office/powerpoint/2010/main" val="3872865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100" y="167425"/>
            <a:ext cx="3669406" cy="1072502"/>
          </a:xfrm>
          <a:solidFill>
            <a:srgbClr val="FFFF00"/>
          </a:solidFill>
        </p:spPr>
        <p:txBody>
          <a:bodyPr/>
          <a:lstStyle/>
          <a:p>
            <a:r>
              <a:rPr lang="en-GB" dirty="0"/>
              <a:t>Evangelisation </a:t>
            </a:r>
          </a:p>
        </p:txBody>
      </p:sp>
      <p:sp>
        <p:nvSpPr>
          <p:cNvPr id="3" name="Content Placeholder 2"/>
          <p:cNvSpPr>
            <a:spLocks noGrp="1"/>
          </p:cNvSpPr>
          <p:nvPr>
            <p:ph idx="1"/>
          </p:nvPr>
        </p:nvSpPr>
        <p:spPr>
          <a:xfrm>
            <a:off x="258650" y="1445988"/>
            <a:ext cx="11654307" cy="5160873"/>
          </a:xfrm>
        </p:spPr>
        <p:txBody>
          <a:bodyPr>
            <a:normAutofit/>
          </a:bodyPr>
          <a:lstStyle/>
          <a:p>
            <a:r>
              <a:rPr lang="en-US" dirty="0" err="1"/>
              <a:t>Evangelisation</a:t>
            </a:r>
            <a:r>
              <a:rPr lang="en-US" dirty="0"/>
              <a:t>- literally means spreading the “good news” </a:t>
            </a:r>
          </a:p>
          <a:p>
            <a:pPr marL="0" indent="0">
              <a:buNone/>
            </a:pPr>
            <a:r>
              <a:rPr lang="en-US" b="1" u="sng" dirty="0"/>
              <a:t>‘Go out and make disciples of all nations....' (Matt 28:19) </a:t>
            </a:r>
            <a:endParaRPr lang="en-US" u="sng" dirty="0"/>
          </a:p>
          <a:p>
            <a:r>
              <a:rPr lang="en-US" u="sng" dirty="0"/>
              <a:t>The mission of the Church is to go out into the world: </a:t>
            </a:r>
          </a:p>
          <a:p>
            <a:pPr lvl="1"/>
            <a:r>
              <a:rPr lang="en-US" dirty="0"/>
              <a:t>to go out to the ends of the earth </a:t>
            </a:r>
          </a:p>
          <a:p>
            <a:pPr lvl="1"/>
            <a:r>
              <a:rPr lang="en-US" dirty="0"/>
              <a:t>to </a:t>
            </a:r>
            <a:r>
              <a:rPr lang="en-US" dirty="0" err="1"/>
              <a:t>baptise</a:t>
            </a:r>
            <a:r>
              <a:rPr lang="en-US" dirty="0"/>
              <a:t> people into the Church </a:t>
            </a:r>
          </a:p>
          <a:p>
            <a:pPr lvl="1"/>
            <a:r>
              <a:rPr lang="en-US" dirty="0"/>
              <a:t>to teach the teachings of Christ </a:t>
            </a:r>
          </a:p>
          <a:p>
            <a:endParaRPr lang="en-US" dirty="0"/>
          </a:p>
          <a:p>
            <a:pPr marL="0" indent="0">
              <a:buNone/>
            </a:pPr>
            <a:endParaRPr lang="en-GB" dirty="0"/>
          </a:p>
        </p:txBody>
      </p:sp>
      <p:pic>
        <p:nvPicPr>
          <p:cNvPr id="4" name="Picture 3" descr="C:\Users\jade.scott.ROBERTSUTTON\AppData\Local\Microsoft\Windows\INetCache\Content.MSO\9348D17F.tmp"/>
          <p:cNvPicPr/>
          <p:nvPr/>
        </p:nvPicPr>
        <p:blipFill>
          <a:blip r:embed="rId2">
            <a:extLst>
              <a:ext uri="{28A0092B-C50C-407E-A947-70E740481C1C}">
                <a14:useLocalDpi xmlns:a14="http://schemas.microsoft.com/office/drawing/2010/main" val="0"/>
              </a:ext>
            </a:extLst>
          </a:blip>
          <a:srcRect/>
          <a:stretch>
            <a:fillRect/>
          </a:stretch>
        </p:blipFill>
        <p:spPr bwMode="auto">
          <a:xfrm>
            <a:off x="460920" y="167425"/>
            <a:ext cx="1851206" cy="1072502"/>
          </a:xfrm>
          <a:prstGeom prst="rect">
            <a:avLst/>
          </a:prstGeom>
          <a:noFill/>
          <a:ln>
            <a:noFill/>
          </a:ln>
        </p:spPr>
      </p:pic>
      <p:pic>
        <p:nvPicPr>
          <p:cNvPr id="5" name="Picture 4" descr="C:\Users\jade.scott.ROBERTSUTTON\AppData\Local\Microsoft\Windows\INetCache\Content.MSO\3719A7A2.tmp"/>
          <p:cNvPicPr/>
          <p:nvPr/>
        </p:nvPicPr>
        <p:blipFill>
          <a:blip r:embed="rId3">
            <a:extLst>
              <a:ext uri="{28A0092B-C50C-407E-A947-70E740481C1C}">
                <a14:useLocalDpi xmlns:a14="http://schemas.microsoft.com/office/drawing/2010/main" val="0"/>
              </a:ext>
            </a:extLst>
          </a:blip>
          <a:srcRect/>
          <a:stretch>
            <a:fillRect/>
          </a:stretch>
        </p:blipFill>
        <p:spPr bwMode="auto">
          <a:xfrm>
            <a:off x="9418955" y="4193178"/>
            <a:ext cx="1634581" cy="2061462"/>
          </a:xfrm>
          <a:prstGeom prst="rect">
            <a:avLst/>
          </a:prstGeom>
          <a:noFill/>
          <a:ln>
            <a:noFill/>
          </a:ln>
        </p:spPr>
      </p:pic>
    </p:spTree>
    <p:extLst>
      <p:ext uri="{BB962C8B-B14F-4D97-AF65-F5344CB8AC3E}">
        <p14:creationId xmlns:p14="http://schemas.microsoft.com/office/powerpoint/2010/main" val="3003592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864" y="589252"/>
            <a:ext cx="11216425" cy="5953215"/>
          </a:xfrm>
        </p:spPr>
        <p:txBody>
          <a:bodyPr/>
          <a:lstStyle/>
          <a:p>
            <a:r>
              <a:rPr lang="en-US" b="1" dirty="0"/>
              <a:t>How does the Church </a:t>
            </a:r>
            <a:r>
              <a:rPr lang="en-US" b="1" dirty="0" err="1"/>
              <a:t>evangelise</a:t>
            </a:r>
            <a:r>
              <a:rPr lang="en-US" b="1" dirty="0"/>
              <a:t>?</a:t>
            </a:r>
          </a:p>
          <a:p>
            <a:r>
              <a:rPr lang="en-US" dirty="0"/>
              <a:t>Locally- passed on by the Church parish/ Mass/ schools</a:t>
            </a:r>
          </a:p>
          <a:p>
            <a:r>
              <a:rPr lang="en-US" dirty="0"/>
              <a:t>Nationally- Bishop’s conference in the UK</a:t>
            </a:r>
          </a:p>
          <a:p>
            <a:r>
              <a:rPr lang="en-US" dirty="0"/>
              <a:t>Globally – global figure of the Pope/ Vatican radio and TV station/ international charities such as CAFOD, organizations such as </a:t>
            </a:r>
            <a:r>
              <a:rPr lang="en-US" dirty="0" err="1"/>
              <a:t>Missio</a:t>
            </a:r>
            <a:r>
              <a:rPr lang="en-US" dirty="0"/>
              <a:t>, which is concerned with overseas </a:t>
            </a:r>
            <a:r>
              <a:rPr lang="en-US" dirty="0" err="1"/>
              <a:t>evangelisation</a:t>
            </a:r>
            <a:endParaRPr lang="en-US" dirty="0"/>
          </a:p>
          <a:p>
            <a:endParaRPr lang="en-US" dirty="0"/>
          </a:p>
          <a:p>
            <a:endParaRPr lang="en-US" dirty="0"/>
          </a:p>
          <a:p>
            <a:endParaRPr lang="en-GB" dirty="0"/>
          </a:p>
        </p:txBody>
      </p:sp>
      <p:pic>
        <p:nvPicPr>
          <p:cNvPr id="6" name="Picture 5" descr="C:\Users\jade.scott.ROBERTSUTTON\AppData\Local\Microsoft\Windows\INetCache\Content.MSO\D1B74800.tmp"/>
          <p:cNvPicPr/>
          <p:nvPr/>
        </p:nvPicPr>
        <p:blipFill>
          <a:blip r:embed="rId2">
            <a:extLst>
              <a:ext uri="{28A0092B-C50C-407E-A947-70E740481C1C}">
                <a14:useLocalDpi xmlns:a14="http://schemas.microsoft.com/office/drawing/2010/main" val="0"/>
              </a:ext>
            </a:extLst>
          </a:blip>
          <a:srcRect/>
          <a:stretch>
            <a:fillRect/>
          </a:stretch>
        </p:blipFill>
        <p:spPr bwMode="auto">
          <a:xfrm>
            <a:off x="2600098" y="4589569"/>
            <a:ext cx="2734038" cy="1035413"/>
          </a:xfrm>
          <a:prstGeom prst="rect">
            <a:avLst/>
          </a:prstGeom>
          <a:noFill/>
          <a:ln>
            <a:noFill/>
          </a:ln>
        </p:spPr>
      </p:pic>
      <p:pic>
        <p:nvPicPr>
          <p:cNvPr id="7" name="Picture 6" descr="C:\Users\jade.scott.ROBERTSUTTON\AppData\Local\Microsoft\Windows\INetCache\Content.MSO\1FDF21D5.tmp"/>
          <p:cNvPicPr/>
          <p:nvPr/>
        </p:nvPicPr>
        <p:blipFill>
          <a:blip r:embed="rId3">
            <a:extLst>
              <a:ext uri="{28A0092B-C50C-407E-A947-70E740481C1C}">
                <a14:useLocalDpi xmlns:a14="http://schemas.microsoft.com/office/drawing/2010/main" val="0"/>
              </a:ext>
            </a:extLst>
          </a:blip>
          <a:srcRect/>
          <a:stretch>
            <a:fillRect/>
          </a:stretch>
        </p:blipFill>
        <p:spPr bwMode="auto">
          <a:xfrm>
            <a:off x="8303986" y="5934717"/>
            <a:ext cx="2629626" cy="692980"/>
          </a:xfrm>
          <a:prstGeom prst="rect">
            <a:avLst/>
          </a:prstGeom>
          <a:noFill/>
          <a:ln>
            <a:noFill/>
          </a:ln>
        </p:spPr>
      </p:pic>
      <p:pic>
        <p:nvPicPr>
          <p:cNvPr id="8" name="Picture 7" descr="C:\Users\jade.scott.ROBERTSUTTON\AppData\Local\Microsoft\Windows\INetCache\Content.MSO\C42747AB.tmp"/>
          <p:cNvPicPr/>
          <p:nvPr/>
        </p:nvPicPr>
        <p:blipFill>
          <a:blip r:embed="rId4">
            <a:extLst>
              <a:ext uri="{28A0092B-C50C-407E-A947-70E740481C1C}">
                <a14:useLocalDpi xmlns:a14="http://schemas.microsoft.com/office/drawing/2010/main" val="0"/>
              </a:ext>
            </a:extLst>
          </a:blip>
          <a:srcRect/>
          <a:stretch>
            <a:fillRect/>
          </a:stretch>
        </p:blipFill>
        <p:spPr bwMode="auto">
          <a:xfrm>
            <a:off x="7947150" y="4079346"/>
            <a:ext cx="2243092" cy="1020445"/>
          </a:xfrm>
          <a:prstGeom prst="rect">
            <a:avLst/>
          </a:prstGeom>
          <a:noFill/>
          <a:ln>
            <a:noFill/>
          </a:ln>
        </p:spPr>
      </p:pic>
    </p:spTree>
    <p:extLst>
      <p:ext uri="{BB962C8B-B14F-4D97-AF65-F5344CB8AC3E}">
        <p14:creationId xmlns:p14="http://schemas.microsoft.com/office/powerpoint/2010/main" val="3535768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dirty="0"/>
              <a:t>UK laws, festivals and </a:t>
            </a:r>
            <a:r>
              <a:rPr lang="en-GB" b="1" u="sng" dirty="0"/>
              <a:t>traditions </a:t>
            </a:r>
          </a:p>
        </p:txBody>
      </p:sp>
      <p:sp>
        <p:nvSpPr>
          <p:cNvPr id="3" name="Content Placeholder 2"/>
          <p:cNvSpPr>
            <a:spLocks noGrp="1"/>
          </p:cNvSpPr>
          <p:nvPr>
            <p:ph idx="1"/>
          </p:nvPr>
        </p:nvSpPr>
        <p:spPr/>
        <p:txBody>
          <a:bodyPr/>
          <a:lstStyle/>
          <a:p>
            <a:pPr marL="0" indent="0">
              <a:buNone/>
            </a:pPr>
            <a:r>
              <a:rPr lang="en-GB" dirty="0"/>
              <a:t>Traditions- </a:t>
            </a:r>
          </a:p>
          <a:p>
            <a:r>
              <a:rPr lang="en-GB" dirty="0"/>
              <a:t>‘Keep the Sabbath day holy- traditionally Christians go to church on a Sunday and it was regarded as a day of rest/ trade hours are restricted</a:t>
            </a:r>
          </a:p>
          <a:p>
            <a:r>
              <a:rPr lang="en-GB" dirty="0"/>
              <a:t>UK court of law- witnesses are asked to swear they are telling the truth on the Bible</a:t>
            </a:r>
          </a:p>
          <a:p>
            <a:r>
              <a:rPr lang="en-GB" dirty="0"/>
              <a:t>Christian hymns are often played at national events, e.g. services of Remembrance</a:t>
            </a:r>
          </a:p>
          <a:p>
            <a:r>
              <a:rPr lang="en-GB" dirty="0"/>
              <a:t>Important life events e.g. marriage happen in church </a:t>
            </a:r>
          </a:p>
        </p:txBody>
      </p:sp>
      <p:pic>
        <p:nvPicPr>
          <p:cNvPr id="5" name="Picture 4" descr="C:\Users\jade.scott.ROBERTSUTTON\AppData\Local\Microsoft\Windows\INetCache\Content.MSO\9E339FF3.tmp"/>
          <p:cNvPicPr/>
          <p:nvPr/>
        </p:nvPicPr>
        <p:blipFill>
          <a:blip r:embed="rId2">
            <a:extLst>
              <a:ext uri="{28A0092B-C50C-407E-A947-70E740481C1C}">
                <a14:useLocalDpi xmlns:a14="http://schemas.microsoft.com/office/drawing/2010/main" val="0"/>
              </a:ext>
            </a:extLst>
          </a:blip>
          <a:srcRect/>
          <a:stretch>
            <a:fillRect/>
          </a:stretch>
        </p:blipFill>
        <p:spPr bwMode="auto">
          <a:xfrm>
            <a:off x="9784080" y="4990012"/>
            <a:ext cx="1569720" cy="1711234"/>
          </a:xfrm>
          <a:prstGeom prst="rect">
            <a:avLst/>
          </a:prstGeom>
          <a:noFill/>
          <a:ln>
            <a:noFill/>
          </a:ln>
        </p:spPr>
      </p:pic>
    </p:spTree>
    <p:extLst>
      <p:ext uri="{BB962C8B-B14F-4D97-AF65-F5344CB8AC3E}">
        <p14:creationId xmlns:p14="http://schemas.microsoft.com/office/powerpoint/2010/main" val="1054952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dirty="0"/>
              <a:t>UK </a:t>
            </a:r>
            <a:r>
              <a:rPr lang="en-GB" b="1" u="sng" dirty="0"/>
              <a:t>laws, </a:t>
            </a:r>
            <a:r>
              <a:rPr lang="en-GB" dirty="0"/>
              <a:t>festivals and traditions </a:t>
            </a:r>
          </a:p>
        </p:txBody>
      </p:sp>
      <p:sp>
        <p:nvSpPr>
          <p:cNvPr id="3" name="Content Placeholder 2"/>
          <p:cNvSpPr>
            <a:spLocks noGrp="1"/>
          </p:cNvSpPr>
          <p:nvPr>
            <p:ph idx="1"/>
          </p:nvPr>
        </p:nvSpPr>
        <p:spPr/>
        <p:txBody>
          <a:bodyPr/>
          <a:lstStyle/>
          <a:p>
            <a:pPr marL="0" indent="0">
              <a:buNone/>
            </a:pPr>
            <a:r>
              <a:rPr lang="en-GB" dirty="0"/>
              <a:t>Laws- </a:t>
            </a:r>
          </a:p>
          <a:p>
            <a:r>
              <a:rPr lang="en-GB" dirty="0"/>
              <a:t>The house of Lords has members of two types: those appointed by the monarch and the most senior church of England Bishops</a:t>
            </a:r>
          </a:p>
          <a:p>
            <a:r>
              <a:rPr lang="en-GB" dirty="0"/>
              <a:t>For laws to be passed they must be approved by both</a:t>
            </a:r>
          </a:p>
          <a:p>
            <a:r>
              <a:rPr lang="en-GB" dirty="0"/>
              <a:t>Meetings in the houses of parliament start with prayers </a:t>
            </a:r>
          </a:p>
          <a:p>
            <a:r>
              <a:rPr lang="en-GB" dirty="0"/>
              <a:t>Many laws are based on commandments </a:t>
            </a:r>
          </a:p>
        </p:txBody>
      </p:sp>
      <p:pic>
        <p:nvPicPr>
          <p:cNvPr id="4" name="Picture 3" descr="C:\Users\jade.scott.ROBERTSUTTON\AppData\Local\Microsoft\Windows\INetCache\Content.MSO\CFD15179.tmp"/>
          <p:cNvPicPr/>
          <p:nvPr/>
        </p:nvPicPr>
        <p:blipFill>
          <a:blip r:embed="rId2">
            <a:extLst>
              <a:ext uri="{28A0092B-C50C-407E-A947-70E740481C1C}">
                <a14:useLocalDpi xmlns:a14="http://schemas.microsoft.com/office/drawing/2010/main" val="0"/>
              </a:ext>
            </a:extLst>
          </a:blip>
          <a:srcRect/>
          <a:stretch>
            <a:fillRect/>
          </a:stretch>
        </p:blipFill>
        <p:spPr bwMode="auto">
          <a:xfrm>
            <a:off x="8337232" y="4464050"/>
            <a:ext cx="2466975" cy="1847850"/>
          </a:xfrm>
          <a:prstGeom prst="rect">
            <a:avLst/>
          </a:prstGeom>
          <a:noFill/>
          <a:ln>
            <a:noFill/>
          </a:ln>
        </p:spPr>
      </p:pic>
    </p:spTree>
    <p:extLst>
      <p:ext uri="{BB962C8B-B14F-4D97-AF65-F5344CB8AC3E}">
        <p14:creationId xmlns:p14="http://schemas.microsoft.com/office/powerpoint/2010/main" val="1295934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UK laws, </a:t>
            </a:r>
            <a:r>
              <a:rPr lang="en-GB" b="1" u="sng" dirty="0"/>
              <a:t>festivals</a:t>
            </a:r>
            <a:r>
              <a:rPr lang="en-GB" dirty="0"/>
              <a:t> and traditions </a:t>
            </a:r>
          </a:p>
        </p:txBody>
      </p:sp>
      <p:sp>
        <p:nvSpPr>
          <p:cNvPr id="3" name="Content Placeholder 2"/>
          <p:cNvSpPr>
            <a:spLocks noGrp="1"/>
          </p:cNvSpPr>
          <p:nvPr>
            <p:ph idx="1"/>
          </p:nvPr>
        </p:nvSpPr>
        <p:spPr/>
        <p:txBody>
          <a:bodyPr/>
          <a:lstStyle/>
          <a:p>
            <a:pPr marL="0" indent="0">
              <a:buNone/>
            </a:pPr>
            <a:r>
              <a:rPr lang="en-GB" dirty="0"/>
              <a:t>Festivals- </a:t>
            </a:r>
          </a:p>
          <a:p>
            <a:r>
              <a:rPr lang="en-GB" dirty="0"/>
              <a:t>The Christian calendar influences public holidays </a:t>
            </a:r>
          </a:p>
          <a:p>
            <a:r>
              <a:rPr lang="en-GB" dirty="0"/>
              <a:t>Christmas and Easter are widely celebrated in the UK</a:t>
            </a:r>
          </a:p>
          <a:p>
            <a:r>
              <a:rPr lang="en-GB" dirty="0"/>
              <a:t>School holidays are based on these</a:t>
            </a:r>
          </a:p>
          <a:p>
            <a:r>
              <a:rPr lang="en-GB" dirty="0"/>
              <a:t>The 2011 census showed that many religions are practiced in the UK</a:t>
            </a:r>
          </a:p>
          <a:p>
            <a:r>
              <a:rPr lang="en-GB" dirty="0"/>
              <a:t>There are also non-religious celebrations e.g. world humanist day and human rights day</a:t>
            </a:r>
          </a:p>
        </p:txBody>
      </p:sp>
      <p:pic>
        <p:nvPicPr>
          <p:cNvPr id="4" name="Picture 3" descr="C:\Users\jade.scott.ROBERTSUTTON\AppData\Local\Microsoft\Windows\INetCache\Content.MSO\85E9DCDD.tmp"/>
          <p:cNvPicPr/>
          <p:nvPr/>
        </p:nvPicPr>
        <p:blipFill>
          <a:blip r:embed="rId2">
            <a:extLst>
              <a:ext uri="{28A0092B-C50C-407E-A947-70E740481C1C}">
                <a14:useLocalDpi xmlns:a14="http://schemas.microsoft.com/office/drawing/2010/main" val="0"/>
              </a:ext>
            </a:extLst>
          </a:blip>
          <a:srcRect/>
          <a:stretch>
            <a:fillRect/>
          </a:stretch>
        </p:blipFill>
        <p:spPr bwMode="auto">
          <a:xfrm>
            <a:off x="9875520" y="5068388"/>
            <a:ext cx="1382893" cy="1620044"/>
          </a:xfrm>
          <a:prstGeom prst="rect">
            <a:avLst/>
          </a:prstGeom>
          <a:noFill/>
          <a:ln>
            <a:noFill/>
          </a:ln>
        </p:spPr>
      </p:pic>
    </p:spTree>
    <p:extLst>
      <p:ext uri="{BB962C8B-B14F-4D97-AF65-F5344CB8AC3E}">
        <p14:creationId xmlns:p14="http://schemas.microsoft.com/office/powerpoint/2010/main" val="1503920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od l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051" y="548551"/>
            <a:ext cx="4867186" cy="56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1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110" y="302888"/>
            <a:ext cx="2577395" cy="930834"/>
          </a:xfrm>
          <a:solidFill>
            <a:srgbClr val="FFFF00"/>
          </a:solidFill>
        </p:spPr>
        <p:txBody>
          <a:bodyPr/>
          <a:lstStyle/>
          <a:p>
            <a:r>
              <a:rPr lang="en-GB" dirty="0"/>
              <a:t>Dying well</a:t>
            </a:r>
          </a:p>
        </p:txBody>
      </p:sp>
      <p:sp>
        <p:nvSpPr>
          <p:cNvPr id="3" name="Content Placeholder 2"/>
          <p:cNvSpPr>
            <a:spLocks noGrp="1"/>
          </p:cNvSpPr>
          <p:nvPr>
            <p:ph idx="1"/>
          </p:nvPr>
        </p:nvSpPr>
        <p:spPr>
          <a:xfrm>
            <a:off x="451834" y="1413501"/>
            <a:ext cx="11499760" cy="5116088"/>
          </a:xfrm>
        </p:spPr>
        <p:txBody>
          <a:bodyPr/>
          <a:lstStyle/>
          <a:p>
            <a:r>
              <a:rPr lang="en-GB" dirty="0"/>
              <a:t>For Catholics, it is important to help those who are facing death to:</a:t>
            </a:r>
          </a:p>
          <a:p>
            <a:pPr marL="514350" indent="-514350">
              <a:buFont typeface="+mj-lt"/>
              <a:buAutoNum type="arabicPeriod"/>
            </a:pPr>
            <a:r>
              <a:rPr lang="en-GB" dirty="0"/>
              <a:t>Prepare themselves to die well (family time, update will, funeral plans etc.)</a:t>
            </a:r>
          </a:p>
          <a:p>
            <a:pPr marL="514350" indent="-514350">
              <a:buFont typeface="+mj-lt"/>
              <a:buAutoNum type="arabicPeriod"/>
            </a:pPr>
            <a:r>
              <a:rPr lang="en-GB" dirty="0"/>
              <a:t>Respect the value of their life with a natural death</a:t>
            </a:r>
          </a:p>
          <a:p>
            <a:pPr marL="514350" indent="-514350">
              <a:buFont typeface="+mj-lt"/>
              <a:buAutoNum type="arabicPeriod"/>
            </a:pPr>
            <a:r>
              <a:rPr lang="en-GB" dirty="0"/>
              <a:t>Provide rituals to support the grieving (the funeral rite to include imagery and symbols to reflect a belief in resurrection)</a:t>
            </a:r>
          </a:p>
          <a:p>
            <a:pPr>
              <a:buFont typeface="Wingdings" panose="05000000000000000000" pitchFamily="2" charset="2"/>
              <a:buChar char="v"/>
            </a:pPr>
            <a:endParaRPr lang="en-GB" dirty="0"/>
          </a:p>
        </p:txBody>
      </p:sp>
    </p:spTree>
    <p:extLst>
      <p:ext uri="{BB962C8B-B14F-4D97-AF65-F5344CB8AC3E}">
        <p14:creationId xmlns:p14="http://schemas.microsoft.com/office/powerpoint/2010/main" val="330100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580" y="244699"/>
            <a:ext cx="5704268" cy="930834"/>
          </a:xfrm>
          <a:solidFill>
            <a:srgbClr val="FFFF00"/>
          </a:solidFill>
        </p:spPr>
        <p:txBody>
          <a:bodyPr/>
          <a:lstStyle/>
          <a:p>
            <a:pPr algn="ctr"/>
            <a:r>
              <a:rPr lang="en-GB" dirty="0"/>
              <a:t>Palliative care </a:t>
            </a:r>
          </a:p>
        </p:txBody>
      </p:sp>
      <p:sp>
        <p:nvSpPr>
          <p:cNvPr id="3" name="Content Placeholder 2"/>
          <p:cNvSpPr>
            <a:spLocks noGrp="1"/>
          </p:cNvSpPr>
          <p:nvPr>
            <p:ph idx="1"/>
          </p:nvPr>
        </p:nvSpPr>
        <p:spPr>
          <a:xfrm>
            <a:off x="451834" y="1413501"/>
            <a:ext cx="11499760" cy="5116088"/>
          </a:xfrm>
        </p:spPr>
        <p:txBody>
          <a:bodyPr/>
          <a:lstStyle/>
          <a:p>
            <a:r>
              <a:rPr lang="en-GB" dirty="0"/>
              <a:t>Palliative care focuses on relieving pain and suffering</a:t>
            </a:r>
          </a:p>
          <a:p>
            <a:r>
              <a:rPr lang="en-GB" dirty="0"/>
              <a:t>Medication is provided  to reduce suffering and to enable the individual to retain as much dignity and quality of life as possible</a:t>
            </a:r>
          </a:p>
          <a:p>
            <a:r>
              <a:rPr lang="en-GB" dirty="0"/>
              <a:t>Hospices offer such care</a:t>
            </a:r>
          </a:p>
          <a:p>
            <a:r>
              <a:rPr lang="en-GB" dirty="0"/>
              <a:t>The RCC accepts palliative care as it respects the value of every person</a:t>
            </a:r>
          </a:p>
          <a:p>
            <a:r>
              <a:rPr lang="en-GB" dirty="0"/>
              <a:t>In </a:t>
            </a:r>
            <a:r>
              <a:rPr lang="en-GB" dirty="0" err="1"/>
              <a:t>Evangelium</a:t>
            </a:r>
            <a:r>
              <a:rPr lang="en-GB" dirty="0"/>
              <a:t> Vitae, Pope John Paul II stated that palliative care is an appropriate way of relieving pain and retaining dignity</a:t>
            </a:r>
          </a:p>
        </p:txBody>
      </p:sp>
    </p:spTree>
    <p:extLst>
      <p:ext uri="{BB962C8B-B14F-4D97-AF65-F5344CB8AC3E}">
        <p14:creationId xmlns:p14="http://schemas.microsoft.com/office/powerpoint/2010/main" val="153218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580" y="244699"/>
            <a:ext cx="5704268" cy="930834"/>
          </a:xfrm>
          <a:solidFill>
            <a:srgbClr val="FFFF00"/>
          </a:solidFill>
        </p:spPr>
        <p:txBody>
          <a:bodyPr>
            <a:normAutofit fontScale="90000"/>
          </a:bodyPr>
          <a:lstStyle/>
          <a:p>
            <a:r>
              <a:rPr lang="en-GB" dirty="0"/>
              <a:t>Euthanasia- Catholic views </a:t>
            </a:r>
          </a:p>
        </p:txBody>
      </p:sp>
      <p:sp>
        <p:nvSpPr>
          <p:cNvPr id="3" name="Content Placeholder 2"/>
          <p:cNvSpPr>
            <a:spLocks noGrp="1"/>
          </p:cNvSpPr>
          <p:nvPr>
            <p:ph idx="1"/>
          </p:nvPr>
        </p:nvSpPr>
        <p:spPr>
          <a:xfrm>
            <a:off x="401958" y="1313748"/>
            <a:ext cx="10953227" cy="5116088"/>
          </a:xfrm>
        </p:spPr>
        <p:txBody>
          <a:bodyPr>
            <a:normAutofit/>
          </a:bodyPr>
          <a:lstStyle/>
          <a:p>
            <a:pPr marL="285750" indent="-285750"/>
            <a:r>
              <a:rPr lang="en-GB" dirty="0"/>
              <a:t>It is wrong because life is sacred (God-given)</a:t>
            </a:r>
          </a:p>
          <a:p>
            <a:pPr marL="285750" indent="-285750"/>
            <a:r>
              <a:rPr lang="en-GB" dirty="0"/>
              <a:t>‘Thou shall not kill’</a:t>
            </a:r>
          </a:p>
          <a:p>
            <a:pPr marL="285750" indent="-285750"/>
            <a:r>
              <a:rPr lang="en-GB" dirty="0"/>
              <a:t>Only God can give and take life/ God has a plan for everybody</a:t>
            </a:r>
          </a:p>
          <a:p>
            <a:pPr marL="285750" indent="-285750"/>
            <a:r>
              <a:rPr lang="en-GB" dirty="0"/>
              <a:t>Suffering has a purpose to help us to learn about ourselves and the human condition</a:t>
            </a:r>
          </a:p>
          <a:p>
            <a:pPr marL="285750" indent="-285750"/>
            <a:r>
              <a:rPr lang="en-GB" dirty="0"/>
              <a:t>All life is precious, despite the quality </a:t>
            </a:r>
          </a:p>
          <a:p>
            <a:pPr marL="285750" indent="-285750"/>
            <a:r>
              <a:rPr lang="en-GB" dirty="0"/>
              <a:t>St. JP II- </a:t>
            </a:r>
            <a:r>
              <a:rPr lang="en-GB" i="1" dirty="0" err="1"/>
              <a:t>Evangelium</a:t>
            </a:r>
            <a:r>
              <a:rPr lang="en-GB" i="1" dirty="0"/>
              <a:t> Vitae</a:t>
            </a:r>
            <a:r>
              <a:rPr lang="en-GB" dirty="0"/>
              <a:t>: ‘I confirm that euthanasia is a grave violation of the law of God, since it is the deliberate and morally unacceptable killing of a human person.’</a:t>
            </a:r>
          </a:p>
          <a:p>
            <a:endParaRPr lang="en-GB" dirty="0"/>
          </a:p>
        </p:txBody>
      </p:sp>
    </p:spTree>
    <p:extLst>
      <p:ext uri="{BB962C8B-B14F-4D97-AF65-F5344CB8AC3E}">
        <p14:creationId xmlns:p14="http://schemas.microsoft.com/office/powerpoint/2010/main" val="97381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876" y="244699"/>
            <a:ext cx="6717972" cy="930834"/>
          </a:xfrm>
          <a:solidFill>
            <a:srgbClr val="FFFF00"/>
          </a:solidFill>
        </p:spPr>
        <p:txBody>
          <a:bodyPr>
            <a:normAutofit fontScale="90000"/>
          </a:bodyPr>
          <a:lstStyle/>
          <a:p>
            <a:r>
              <a:rPr lang="en-GB" dirty="0"/>
              <a:t>Euthanasia- alternative views</a:t>
            </a:r>
          </a:p>
        </p:txBody>
      </p:sp>
      <p:sp>
        <p:nvSpPr>
          <p:cNvPr id="4" name="Content Placeholder 2"/>
          <p:cNvSpPr txBox="1">
            <a:spLocks/>
          </p:cNvSpPr>
          <p:nvPr/>
        </p:nvSpPr>
        <p:spPr>
          <a:xfrm>
            <a:off x="615141" y="1579756"/>
            <a:ext cx="11280371" cy="3732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dirty="0"/>
              <a:t>Humanists believe that quality of life is more important</a:t>
            </a:r>
          </a:p>
          <a:p>
            <a:pPr marL="285750" indent="-285750"/>
            <a:r>
              <a:rPr lang="en-GB" dirty="0"/>
              <a:t>They reject God, so do not believe that life is sacred</a:t>
            </a:r>
          </a:p>
          <a:p>
            <a:pPr marL="285750" indent="-285750"/>
            <a:r>
              <a:rPr lang="en-GB" dirty="0"/>
              <a:t>The ‘right to die argument’</a:t>
            </a:r>
          </a:p>
          <a:p>
            <a:pPr marL="285750" indent="-285750"/>
            <a:r>
              <a:rPr lang="en-GB" dirty="0"/>
              <a:t>All humans have autonomy, therefore any decision should be down to the individual</a:t>
            </a:r>
          </a:p>
          <a:p>
            <a:pPr marL="285750" indent="-285750"/>
            <a:r>
              <a:rPr lang="en-GB" dirty="0"/>
              <a:t>Euthanasia should be an option for those who want it</a:t>
            </a:r>
          </a:p>
          <a:p>
            <a:endParaRPr lang="en-GB" dirty="0"/>
          </a:p>
        </p:txBody>
      </p:sp>
      <p:sp>
        <p:nvSpPr>
          <p:cNvPr id="7" name="TextBox 6"/>
          <p:cNvSpPr txBox="1"/>
          <p:nvPr/>
        </p:nvSpPr>
        <p:spPr>
          <a:xfrm>
            <a:off x="964276" y="4829695"/>
            <a:ext cx="9185564" cy="1631216"/>
          </a:xfrm>
          <a:prstGeom prst="rect">
            <a:avLst/>
          </a:prstGeom>
          <a:solidFill>
            <a:schemeClr val="accent2">
              <a:lumMod val="20000"/>
              <a:lumOff val="80000"/>
            </a:schemeClr>
          </a:solidFill>
        </p:spPr>
        <p:txBody>
          <a:bodyPr wrap="square" rtlCol="0">
            <a:spAutoFit/>
          </a:bodyPr>
          <a:lstStyle/>
          <a:p>
            <a:r>
              <a:rPr lang="en-GB" sz="2000" dirty="0"/>
              <a:t>Catholic responses:</a:t>
            </a:r>
          </a:p>
          <a:p>
            <a:pPr marL="285750" indent="-285750">
              <a:buFont typeface="Arial" panose="020B0604020202020204" pitchFamily="34" charset="0"/>
              <a:buChar char="•"/>
            </a:pPr>
            <a:r>
              <a:rPr lang="en-GB" sz="2000" dirty="0"/>
              <a:t>Slippery slope argument: where do we draw the line?/some people might feel pressured into euthanasia </a:t>
            </a:r>
          </a:p>
          <a:p>
            <a:pPr marL="285750" indent="-285750">
              <a:buFont typeface="Arial" panose="020B0604020202020204" pitchFamily="34" charset="0"/>
              <a:buChar char="•"/>
            </a:pPr>
            <a:r>
              <a:rPr lang="en-GB" sz="2000" dirty="0"/>
              <a:t>Quality of life: there are many people who have gone on to live valuable lives</a:t>
            </a:r>
          </a:p>
          <a:p>
            <a:pPr marL="285750" indent="-285750">
              <a:buFont typeface="Arial" panose="020B0604020202020204" pitchFamily="34" charset="0"/>
              <a:buChar char="•"/>
            </a:pPr>
            <a:r>
              <a:rPr lang="en-GB" sz="2000" dirty="0"/>
              <a:t>Who decides ‘quality of life?’</a:t>
            </a:r>
          </a:p>
        </p:txBody>
      </p:sp>
    </p:spTree>
    <p:extLst>
      <p:ext uri="{BB962C8B-B14F-4D97-AF65-F5344CB8AC3E}">
        <p14:creationId xmlns:p14="http://schemas.microsoft.com/office/powerpoint/2010/main" val="3967456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53EF2A8BAE09449D5A093B10DB72FA" ma:contentTypeVersion="17" ma:contentTypeDescription="Create a new document." ma:contentTypeScope="" ma:versionID="3ef8cc0ad72f79db80a70f945998be0b">
  <xsd:schema xmlns:xsd="http://www.w3.org/2001/XMLSchema" xmlns:xs="http://www.w3.org/2001/XMLSchema" xmlns:p="http://schemas.microsoft.com/office/2006/metadata/properties" xmlns:ns3="ae9be84b-3d64-4aee-93db-88f557ccaf05" xmlns:ns4="f4c8e422-46c8-4a8b-8f18-8ff3a3cdd6cb" targetNamespace="http://schemas.microsoft.com/office/2006/metadata/properties" ma:root="true" ma:fieldsID="3ff696924e5d7ddf5381f8d12120fa3f" ns3:_="" ns4:_="">
    <xsd:import namespace="ae9be84b-3d64-4aee-93db-88f557ccaf05"/>
    <xsd:import namespace="f4c8e422-46c8-4a8b-8f18-8ff3a3cdd6c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be84b-3d64-4aee-93db-88f557cca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c8e422-46c8-4a8b-8f18-8ff3a3cdd6c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5C4857-635F-4DCF-83F7-D9F0E7937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be84b-3d64-4aee-93db-88f557ccaf05"/>
    <ds:schemaRef ds:uri="f4c8e422-46c8-4a8b-8f18-8ff3a3cdd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48E19F-4525-405D-8FE1-0C43A421E422}">
  <ds:schemaRefs>
    <ds:schemaRef ds:uri="http://schemas.microsoft.com/sharepoint/v3/contenttype/forms"/>
  </ds:schemaRefs>
</ds:datastoreItem>
</file>

<file path=customXml/itemProps3.xml><?xml version="1.0" encoding="utf-8"?>
<ds:datastoreItem xmlns:ds="http://schemas.openxmlformats.org/officeDocument/2006/customXml" ds:itemID="{42DA7C7C-25A9-4856-8F0E-85911FA13DF8}">
  <ds:schemaRefs>
    <ds:schemaRef ds:uri="http://www.w3.org/XML/1998/namespace"/>
    <ds:schemaRef ds:uri="http://schemas.microsoft.com/office/infopath/2007/PartnerControls"/>
    <ds:schemaRef ds:uri="http://purl.org/dc/dcmitype/"/>
    <ds:schemaRef ds:uri="ae9be84b-3d64-4aee-93db-88f557ccaf05"/>
    <ds:schemaRef ds:uri="http://schemas.microsoft.com/office/2006/documentManagement/types"/>
    <ds:schemaRef ds:uri="http://schemas.microsoft.com/office/2006/metadata/properties"/>
    <ds:schemaRef ds:uri="f4c8e422-46c8-4a8b-8f18-8ff3a3cdd6cb"/>
    <ds:schemaRef ds:uri="http://purl.org/dc/term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1024</TotalTime>
  <Words>4025</Words>
  <Application>Microsoft Office PowerPoint</Application>
  <PresentationFormat>Widescreen</PresentationFormat>
  <Paragraphs>367</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Times New Roman</vt:lpstr>
      <vt:lpstr>Wingdings</vt:lpstr>
      <vt:lpstr>Office Theme</vt:lpstr>
      <vt:lpstr>Revision </vt:lpstr>
      <vt:lpstr>Exam skills</vt:lpstr>
      <vt:lpstr>15 mark questions </vt:lpstr>
      <vt:lpstr>Revision: Life After Death</vt:lpstr>
      <vt:lpstr>PowerPoint Presentation</vt:lpstr>
      <vt:lpstr>Dying well</vt:lpstr>
      <vt:lpstr>Palliative care </vt:lpstr>
      <vt:lpstr>Euthanasia- Catholic views </vt:lpstr>
      <vt:lpstr>Euthanasia- alternative views</vt:lpstr>
      <vt:lpstr>What do Catholics believe about life after death?</vt:lpstr>
      <vt:lpstr>Catholic beliefs on resurrection and the soul</vt:lpstr>
      <vt:lpstr>Why do Catholics believe in the resurrection?</vt:lpstr>
      <vt:lpstr>Catholic beliefs about eschatology: judgement</vt:lpstr>
      <vt:lpstr>The Magisterium </vt:lpstr>
      <vt:lpstr>Second Vatican council- 4 key documents</vt:lpstr>
      <vt:lpstr>Second Vatican council- 4 key documents</vt:lpstr>
      <vt:lpstr>Sarcophagi</vt:lpstr>
      <vt:lpstr>Sarcophagi</vt:lpstr>
      <vt:lpstr>Paschal Candle: Easter</vt:lpstr>
      <vt:lpstr>Paschal Candle- symbolism</vt:lpstr>
      <vt:lpstr>Paschal Candle- baptism</vt:lpstr>
      <vt:lpstr>Music and worship</vt:lpstr>
      <vt:lpstr>Faure’s Requiem</vt:lpstr>
      <vt:lpstr>Catholic funeral rites- symbols on the coffin </vt:lpstr>
      <vt:lpstr>Symbolic actions</vt:lpstr>
      <vt:lpstr>Prayers and readings </vt:lpstr>
      <vt:lpstr>Types of prayer</vt:lpstr>
      <vt:lpstr>Why do people pray?</vt:lpstr>
      <vt:lpstr>PowerPoint Presentation</vt:lpstr>
      <vt:lpstr>Praying for the dead</vt:lpstr>
      <vt:lpstr>Revision: Sin and Forgiveness</vt:lpstr>
      <vt:lpstr>Sin and crime</vt:lpstr>
      <vt:lpstr>Aims of punishment </vt:lpstr>
      <vt:lpstr>PowerPoint Presentation</vt:lpstr>
      <vt:lpstr>Forgiveness </vt:lpstr>
      <vt:lpstr>Catholic views on capital punishment </vt:lpstr>
      <vt:lpstr>Christian arguments against</vt:lpstr>
      <vt:lpstr>Christian arguments in support</vt:lpstr>
      <vt:lpstr>Salvation and Redemption </vt:lpstr>
      <vt:lpstr>Grace </vt:lpstr>
      <vt:lpstr>Salvation outside of the Church </vt:lpstr>
      <vt:lpstr>The Paschal Mystery</vt:lpstr>
      <vt:lpstr>The 4 marks of the Church</vt:lpstr>
      <vt:lpstr>Mary as a model of the Church </vt:lpstr>
      <vt:lpstr>Why is Mary special for Catholics today?</vt:lpstr>
      <vt:lpstr>The Church as the body of Christ</vt:lpstr>
      <vt:lpstr>Inside a Catholic Church</vt:lpstr>
      <vt:lpstr>Architecture of churches </vt:lpstr>
      <vt:lpstr>Sacraments </vt:lpstr>
      <vt:lpstr>Importance of the Eucharist</vt:lpstr>
      <vt:lpstr>Christ is present in the Mass-</vt:lpstr>
      <vt:lpstr>Evangelisation </vt:lpstr>
      <vt:lpstr>PowerPoint Presentation</vt:lpstr>
      <vt:lpstr>UK laws, festivals and traditions </vt:lpstr>
      <vt:lpstr>UK laws, festivals and traditions </vt:lpstr>
      <vt:lpstr>UK laws, festivals and traditions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and meaning revision</dc:title>
  <dc:creator>Laura Taberner</dc:creator>
  <cp:lastModifiedBy>Mrs C. Richards</cp:lastModifiedBy>
  <cp:revision>99</cp:revision>
  <dcterms:created xsi:type="dcterms:W3CDTF">2018-02-08T17:24:38Z</dcterms:created>
  <dcterms:modified xsi:type="dcterms:W3CDTF">2025-01-23T10:44:18Z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0x010100F453EF2A8BAE09449D5A093B10DB72FA</vt:lpwstr>
  </property>
</Properties>
</file>