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embeddedFontLst>
    <p:embeddedFont>
      <p:font typeface="Helvetica Neue" panose="020B0604020202020204" charset="0"/>
      <p:regular r:id="rId11"/>
      <p:bold r:id="rId12"/>
      <p:italic r:id="rId13"/>
      <p:boldItalic r:id="rId14"/>
    </p:embeddedFont>
    <p:embeddedFont>
      <p:font typeface="Helvetica Neue Ligh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>
            <a:spLocks noGrp="1"/>
          </p:cNvSpPr>
          <p:nvPr>
            <p:ph type="pic" idx="2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alibri"/>
              <a:buNone/>
              <a:defRPr sz="1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>
  <p:cSld name="Title - Cent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>
            <a:spLocks noGrp="1"/>
          </p:cNvSpPr>
          <p:nvPr>
            <p:ph type="pic" idx="2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0"/>
          <p:cNvSpPr>
            <a:spLocks noGrp="1"/>
          </p:cNvSpPr>
          <p:nvPr>
            <p:ph type="pic" idx="3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0"/>
          <p:cNvSpPr>
            <a:spLocks noGrp="1"/>
          </p:cNvSpPr>
          <p:nvPr>
            <p:ph type="pic" idx="4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902" y="-1562876"/>
            <a:ext cx="18288000" cy="4775200"/>
          </a:xfrm>
        </p:spPr>
        <p:txBody>
          <a:bodyPr>
            <a:normAutofit/>
          </a:bodyPr>
          <a:lstStyle/>
          <a:p>
            <a:r>
              <a:rPr lang="en-US" sz="14400" dirty="0"/>
              <a:t>The Bathurst 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4328" y="2877884"/>
            <a:ext cx="18288000" cy="3311524"/>
          </a:xfrm>
        </p:spPr>
        <p:txBody>
          <a:bodyPr spcFirstLastPara="1" vert="horz" wrap="square" lIns="182880" tIns="91440" rIns="182880" bIns="91440" rtlCol="0" anchor="t" anchorCtr="0">
            <a:normAutofit/>
          </a:bodyPr>
          <a:lstStyle/>
          <a:p>
            <a:r>
              <a:rPr lang="en-US" sz="9600" dirty="0"/>
              <a:t>How to revise</a:t>
            </a:r>
          </a:p>
          <a:p>
            <a:r>
              <a:rPr lang="en-US" sz="8000" dirty="0"/>
              <a:t>FACE IT</a:t>
            </a:r>
          </a:p>
        </p:txBody>
      </p:sp>
      <p:pic>
        <p:nvPicPr>
          <p:cNvPr id="5" name="Picture 4" descr="StuartBathurstEnglish profile | Padlet">
            <a:extLst>
              <a:ext uri="{FF2B5EF4-FFF2-40B4-BE49-F238E27FC236}">
                <a16:creationId xmlns:a16="http://schemas.microsoft.com/office/drawing/2014/main" id="{488F5B38-3055-95B5-799F-8FA6122D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61" y="265045"/>
            <a:ext cx="4108174" cy="4108174"/>
          </a:xfrm>
          <a:prstGeom prst="rect">
            <a:avLst/>
          </a:prstGeom>
        </p:spPr>
      </p:pic>
      <p:pic>
        <p:nvPicPr>
          <p:cNvPr id="6" name="Picture 5" descr="StuartBathurstEnglish profile | Padlet">
            <a:extLst>
              <a:ext uri="{FF2B5EF4-FFF2-40B4-BE49-F238E27FC236}">
                <a16:creationId xmlns:a16="http://schemas.microsoft.com/office/drawing/2014/main" id="{4516D0F2-1792-D470-C0ED-1E0B6A422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5917" y="265045"/>
            <a:ext cx="4108174" cy="4108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D99F0-6FAA-399A-9AB8-44169C8A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002" y="5984530"/>
            <a:ext cx="7478652" cy="66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6"/>
          <p:cNvGrpSpPr/>
          <p:nvPr/>
        </p:nvGrpSpPr>
        <p:grpSpPr>
          <a:xfrm>
            <a:off x="1573503" y="6250411"/>
            <a:ext cx="520938" cy="550915"/>
            <a:chOff x="0" y="-14989"/>
            <a:chExt cx="520936" cy="550914"/>
          </a:xfrm>
        </p:grpSpPr>
        <p:sp>
          <p:nvSpPr>
            <p:cNvPr id="80" name="Google Shape;80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16"/>
          <p:cNvGrpSpPr/>
          <p:nvPr/>
        </p:nvGrpSpPr>
        <p:grpSpPr>
          <a:xfrm>
            <a:off x="5873671" y="6250411"/>
            <a:ext cx="520937" cy="550915"/>
            <a:chOff x="0" y="-14989"/>
            <a:chExt cx="520936" cy="550914"/>
          </a:xfrm>
        </p:grpSpPr>
        <p:sp>
          <p:nvSpPr>
            <p:cNvPr id="83" name="Google Shape;83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16"/>
          <p:cNvGrpSpPr/>
          <p:nvPr/>
        </p:nvGrpSpPr>
        <p:grpSpPr>
          <a:xfrm>
            <a:off x="10199239" y="6249322"/>
            <a:ext cx="520938" cy="550915"/>
            <a:chOff x="0" y="-14989"/>
            <a:chExt cx="520936" cy="550914"/>
          </a:xfrm>
        </p:grpSpPr>
        <p:sp>
          <p:nvSpPr>
            <p:cNvPr id="86" name="Google Shape;86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14523198" y="6249322"/>
            <a:ext cx="520938" cy="550915"/>
            <a:chOff x="0" y="-14989"/>
            <a:chExt cx="520936" cy="550914"/>
          </a:xfrm>
        </p:grpSpPr>
        <p:sp>
          <p:nvSpPr>
            <p:cNvPr id="89" name="Google Shape;89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16"/>
          <p:cNvGrpSpPr/>
          <p:nvPr/>
        </p:nvGrpSpPr>
        <p:grpSpPr>
          <a:xfrm>
            <a:off x="18860106" y="6249322"/>
            <a:ext cx="520937" cy="550915"/>
            <a:chOff x="0" y="-14989"/>
            <a:chExt cx="520936" cy="550914"/>
          </a:xfrm>
        </p:grpSpPr>
        <p:sp>
          <p:nvSpPr>
            <p:cNvPr id="92" name="Google Shape;92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6"/>
          <p:cNvSpPr/>
          <p:nvPr/>
        </p:nvSpPr>
        <p:spPr>
          <a:xfrm>
            <a:off x="15496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0268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16"/>
          <p:cNvGrpSpPr/>
          <p:nvPr/>
        </p:nvGrpSpPr>
        <p:grpSpPr>
          <a:xfrm>
            <a:off x="8991526" y="201680"/>
            <a:ext cx="552382" cy="552382"/>
            <a:chOff x="0" y="0"/>
            <a:chExt cx="552381" cy="552381"/>
          </a:xfrm>
        </p:grpSpPr>
        <p:sp>
          <p:nvSpPr>
            <p:cNvPr id="97" name="Google Shape;97;p16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98" name="Google Shape;98;p16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6"/>
          <p:cNvSpPr/>
          <p:nvPr/>
        </p:nvSpPr>
        <p:spPr>
          <a:xfrm>
            <a:off x="1548501" y="834503"/>
            <a:ext cx="8262883" cy="656482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8998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1425706" y="1456332"/>
            <a:ext cx="21729153" cy="5844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2" name="Google Shape;102;p16"/>
          <p:cNvCxnSpPr/>
          <p:nvPr/>
        </p:nvCxnSpPr>
        <p:spPr>
          <a:xfrm>
            <a:off x="1565628" y="8796660"/>
            <a:ext cx="21294217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1541215" y="1773131"/>
            <a:ext cx="21294217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4" name="Google Shape;104;p16"/>
          <p:cNvSpPr txBox="1"/>
          <p:nvPr/>
        </p:nvSpPr>
        <p:spPr>
          <a:xfrm>
            <a:off x="1573503" y="7029351"/>
            <a:ext cx="3944179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| LEARN YOUR FACTS FIRST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871609" y="7018784"/>
            <a:ext cx="3991299" cy="134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| APPLY YOUR KNOWLEDGE TO NEW PROBLEMS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0216835" y="7026823"/>
            <a:ext cx="4059565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| CONNECT YOUR KNOWLEDGE WITH MORE COMPLEX QUESTIONS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4507621" y="7026822"/>
            <a:ext cx="4059565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| PRACTISE IN EXAM CONDITIONS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8860106" y="7024913"/>
            <a:ext cx="3986122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REVISION TROUBLE? FACE 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0216835" y="814944"/>
            <a:ext cx="12612532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 IT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5628" y="2152828"/>
            <a:ext cx="3924300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1609" y="2152828"/>
            <a:ext cx="3924300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0578" y="2152828"/>
            <a:ext cx="3924300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23198" y="2152828"/>
            <a:ext cx="3924300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863073" y="2173651"/>
            <a:ext cx="3924300" cy="41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1565628" y="9114365"/>
            <a:ext cx="212004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you’re faced with a large amount of material to revise, ahead of examinations and assessments, there’s a process you might find helpful:  FACE It.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letter represents some actions to take in order of difficulty.  </a:t>
            </a:r>
            <a:endParaRPr sz="4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overall message is not to avoid the study process — make a start and then build up to the more challenging parts.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4779" y="0"/>
            <a:ext cx="9142905" cy="3728472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2" name="Google Shape;122;p17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3" name="Google Shape;123;p17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17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26" name="Google Shape;126;p17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27" name="Google Shape;127;p17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17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 | 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4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10036141" y="1771775"/>
            <a:ext cx="12747008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| LEARN YOUR FACTS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 IT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10036141" y="4401672"/>
            <a:ext cx="12813000" cy="8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begin, learn the core factual content in a topic: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terminology, definitions, equations, dates, names, places, quotations, labels, sequences, units, events, people.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quizzable knowledge that you might have on flash cards or knowledge organisers.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a range of retrieval practice techniques like self-quizzing.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7" y="4099677"/>
            <a:ext cx="9142904" cy="96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92730BE4-7038-A664-D4F2-2A8AF3FD7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9364" y="201680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-1" y="-12700"/>
            <a:ext cx="9146117" cy="372847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4" name="Google Shape;144;p18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45" name="Google Shape;145;p18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48" name="Google Shape;148;p18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49" name="Google Shape;149;p18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4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9184794" y="956629"/>
            <a:ext cx="12747008" cy="287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| APPLY YOUR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 TO NEW PROBLEMS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 IT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10036141" y="4401672"/>
            <a:ext cx="12813000" cy="82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your facts secure, tackle questions where the knowledge is tested in a context, beyond straightforward recall.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not enough to know isolated facts; that knowledge needs to be used in a range of contexts.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Often previous examination questions and textbooks will be a good source of questions of this type. 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979701"/>
            <a:ext cx="9142905" cy="973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ACBF47B7-E348-6CF2-493B-99DD25338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1047" y="105753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0" y="-12700"/>
            <a:ext cx="9147684" cy="372847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6" name="Google Shape;166;p19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7" name="Google Shape;167;p19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19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71" name="Google Shape;171;p19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72" name="Google Shape;172;p19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19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 | 4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9340400" y="926941"/>
            <a:ext cx="13701385" cy="287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| CONNECT YOUR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 WITH MORE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 QUESTIONS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 IT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10036151" y="4401675"/>
            <a:ext cx="13538400" cy="8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Attempt questions that require you to draw on knowledge from more than one topic area or to apply knowledge to previously unseen ideas.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might need to identify patterns and causal links that haven’t been explicitly taught before.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Sometimes you may need to connect detailed ideas into a wider schema of interconnected topics.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will be the harder questions normally near the end of an exam paper. 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1" name="Google Shape;18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7" y="4027497"/>
            <a:ext cx="9142904" cy="96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BCFECB2A-B530-5163-B0BC-9A4E02CF2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1047" y="34607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0" y="-26660"/>
            <a:ext cx="9147684" cy="386713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8" name="Google Shape;188;p20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9" name="Google Shape;189;p20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20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92" name="Google Shape;192;p20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3" name="Google Shape;193;p20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20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</a:t>
            </a:r>
            <a:r>
              <a:rPr lang="en-US" sz="28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10036141" y="1771775"/>
            <a:ext cx="12747008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| PRACTISE IN EXAM CONDITIONS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 IT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10948941" y="4461197"/>
            <a:ext cx="12813000" cy="9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past test questions to rehearse responding under time pressure, taking account of the marks available.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do this once the FAC aspects are more secure. There’s no point trying to remember factual knowledge under a time limit if you haven’t previously secured that knowledge in a more low-stakes situation.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feel you know the material well then see how well it goes in timed conditions.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94" y="4073603"/>
            <a:ext cx="9089824" cy="964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829A538F-6C81-730C-98BC-940158848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5826" y="90778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-1" y="-12700"/>
            <a:ext cx="9146117" cy="372847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0" name="Google Shape;210;p21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1" name="Google Shape;211;p21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215" name="Google Shape;215;p21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16" name="Google Shape;216;p21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21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4 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9589718" y="1295074"/>
            <a:ext cx="12747008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REVISION TROUBLE?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 IT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 IT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10036151" y="4401675"/>
            <a:ext cx="13737000" cy="9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</a:t>
            </a: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 to support your revision planning and as a diagnostic tool: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you learned your</a:t>
            </a:r>
            <a:r>
              <a:rPr lang="en-US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</a:t>
            </a: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acts?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you practised </a:t>
            </a:r>
            <a:r>
              <a:rPr lang="en-US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pplying your knowledge in context questions?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you started to</a:t>
            </a:r>
            <a:r>
              <a:rPr lang="en-US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</a:t>
            </a: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onnect ideas with more synoptic questions?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you tested yourself in timed </a:t>
            </a:r>
            <a:r>
              <a:rPr lang="en-US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xam conditions?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also works away from formal exam settings where E means Express your knowledge.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5" name="Google Shape;22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7" y="4036229"/>
            <a:ext cx="9142905" cy="975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95983742-0C9D-432D-03D8-42F4A4CCF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2386" y="85875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22"/>
          <p:cNvGrpSpPr/>
          <p:nvPr/>
        </p:nvGrpSpPr>
        <p:grpSpPr>
          <a:xfrm>
            <a:off x="1573503" y="6250411"/>
            <a:ext cx="521013" cy="550800"/>
            <a:chOff x="0" y="-14989"/>
            <a:chExt cx="521013" cy="550800"/>
          </a:xfrm>
        </p:grpSpPr>
        <p:sp>
          <p:nvSpPr>
            <p:cNvPr id="231" name="Google Shape;231;p22"/>
            <p:cNvSpPr/>
            <p:nvPr/>
          </p:nvSpPr>
          <p:spPr>
            <a:xfrm>
              <a:off x="0" y="0"/>
              <a:ext cx="520800" cy="52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2" name="Google Shape;232;p22"/>
            <p:cNvSpPr txBox="1"/>
            <p:nvPr/>
          </p:nvSpPr>
          <p:spPr>
            <a:xfrm>
              <a:off x="102513" y="-14989"/>
              <a:ext cx="418500" cy="5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22"/>
          <p:cNvGrpSpPr/>
          <p:nvPr/>
        </p:nvGrpSpPr>
        <p:grpSpPr>
          <a:xfrm>
            <a:off x="5873671" y="6250411"/>
            <a:ext cx="521013" cy="550800"/>
            <a:chOff x="0" y="-14989"/>
            <a:chExt cx="521013" cy="550800"/>
          </a:xfrm>
        </p:grpSpPr>
        <p:sp>
          <p:nvSpPr>
            <p:cNvPr id="234" name="Google Shape;234;p22"/>
            <p:cNvSpPr/>
            <p:nvPr/>
          </p:nvSpPr>
          <p:spPr>
            <a:xfrm>
              <a:off x="0" y="0"/>
              <a:ext cx="520800" cy="52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5" name="Google Shape;235;p22"/>
            <p:cNvSpPr txBox="1"/>
            <p:nvPr/>
          </p:nvSpPr>
          <p:spPr>
            <a:xfrm>
              <a:off x="102513" y="-14989"/>
              <a:ext cx="418500" cy="5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22"/>
          <p:cNvGrpSpPr/>
          <p:nvPr/>
        </p:nvGrpSpPr>
        <p:grpSpPr>
          <a:xfrm>
            <a:off x="10199239" y="6249322"/>
            <a:ext cx="521013" cy="550800"/>
            <a:chOff x="0" y="-14989"/>
            <a:chExt cx="521013" cy="550800"/>
          </a:xfrm>
        </p:grpSpPr>
        <p:sp>
          <p:nvSpPr>
            <p:cNvPr id="237" name="Google Shape;237;p22"/>
            <p:cNvSpPr/>
            <p:nvPr/>
          </p:nvSpPr>
          <p:spPr>
            <a:xfrm>
              <a:off x="0" y="0"/>
              <a:ext cx="520800" cy="52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8" name="Google Shape;238;p22"/>
            <p:cNvSpPr txBox="1"/>
            <p:nvPr/>
          </p:nvSpPr>
          <p:spPr>
            <a:xfrm>
              <a:off x="102513" y="-14989"/>
              <a:ext cx="418500" cy="5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22"/>
          <p:cNvGrpSpPr/>
          <p:nvPr/>
        </p:nvGrpSpPr>
        <p:grpSpPr>
          <a:xfrm>
            <a:off x="14523198" y="6249322"/>
            <a:ext cx="521013" cy="550800"/>
            <a:chOff x="0" y="-14989"/>
            <a:chExt cx="521013" cy="550800"/>
          </a:xfrm>
        </p:grpSpPr>
        <p:sp>
          <p:nvSpPr>
            <p:cNvPr id="240" name="Google Shape;240;p22"/>
            <p:cNvSpPr/>
            <p:nvPr/>
          </p:nvSpPr>
          <p:spPr>
            <a:xfrm>
              <a:off x="0" y="0"/>
              <a:ext cx="520800" cy="52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1" name="Google Shape;241;p22"/>
            <p:cNvSpPr txBox="1"/>
            <p:nvPr/>
          </p:nvSpPr>
          <p:spPr>
            <a:xfrm>
              <a:off x="102513" y="-14989"/>
              <a:ext cx="418500" cy="5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2"/>
          <p:cNvGrpSpPr/>
          <p:nvPr/>
        </p:nvGrpSpPr>
        <p:grpSpPr>
          <a:xfrm>
            <a:off x="18860106" y="6249322"/>
            <a:ext cx="521013" cy="550800"/>
            <a:chOff x="0" y="-14989"/>
            <a:chExt cx="521013" cy="550800"/>
          </a:xfrm>
        </p:grpSpPr>
        <p:sp>
          <p:nvSpPr>
            <p:cNvPr id="243" name="Google Shape;243;p22"/>
            <p:cNvSpPr/>
            <p:nvPr/>
          </p:nvSpPr>
          <p:spPr>
            <a:xfrm>
              <a:off x="0" y="0"/>
              <a:ext cx="520800" cy="52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4" name="Google Shape;244;p22"/>
            <p:cNvSpPr txBox="1"/>
            <p:nvPr/>
          </p:nvSpPr>
          <p:spPr>
            <a:xfrm>
              <a:off x="102513" y="-14989"/>
              <a:ext cx="418500" cy="5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22"/>
          <p:cNvSpPr/>
          <p:nvPr/>
        </p:nvSpPr>
        <p:spPr>
          <a:xfrm>
            <a:off x="1549690" y="0"/>
            <a:ext cx="8262900" cy="834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22"/>
          <p:cNvSpPr txBox="1"/>
          <p:nvPr/>
        </p:nvSpPr>
        <p:spPr>
          <a:xfrm>
            <a:off x="2026811" y="233124"/>
            <a:ext cx="7308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22"/>
          <p:cNvGrpSpPr/>
          <p:nvPr/>
        </p:nvGrpSpPr>
        <p:grpSpPr>
          <a:xfrm>
            <a:off x="8991526" y="201680"/>
            <a:ext cx="552300" cy="552300"/>
            <a:chOff x="0" y="0"/>
            <a:chExt cx="552300" cy="552300"/>
          </a:xfrm>
        </p:grpSpPr>
        <p:sp>
          <p:nvSpPr>
            <p:cNvPr id="248" name="Google Shape;248;p22"/>
            <p:cNvSpPr/>
            <p:nvPr/>
          </p:nvSpPr>
          <p:spPr>
            <a:xfrm>
              <a:off x="0" y="0"/>
              <a:ext cx="552300" cy="55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49" name="Google Shape;249;p22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5" cy="516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22"/>
          <p:cNvSpPr/>
          <p:nvPr/>
        </p:nvSpPr>
        <p:spPr>
          <a:xfrm>
            <a:off x="1548501" y="834503"/>
            <a:ext cx="8262900" cy="65640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22"/>
          <p:cNvSpPr txBox="1"/>
          <p:nvPr/>
        </p:nvSpPr>
        <p:spPr>
          <a:xfrm>
            <a:off x="1899811" y="951413"/>
            <a:ext cx="61173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2"/>
          <p:cNvSpPr/>
          <p:nvPr/>
        </p:nvSpPr>
        <p:spPr>
          <a:xfrm>
            <a:off x="1425706" y="1456332"/>
            <a:ext cx="21729300" cy="5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3" name="Google Shape;253;p22"/>
          <p:cNvCxnSpPr/>
          <p:nvPr/>
        </p:nvCxnSpPr>
        <p:spPr>
          <a:xfrm>
            <a:off x="1565628" y="8796660"/>
            <a:ext cx="212943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54" name="Google Shape;254;p22"/>
          <p:cNvCxnSpPr/>
          <p:nvPr/>
        </p:nvCxnSpPr>
        <p:spPr>
          <a:xfrm>
            <a:off x="1541215" y="1773131"/>
            <a:ext cx="212943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55" name="Google Shape;255;p22"/>
          <p:cNvSpPr txBox="1"/>
          <p:nvPr/>
        </p:nvSpPr>
        <p:spPr>
          <a:xfrm>
            <a:off x="1573503" y="7029351"/>
            <a:ext cx="39441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| LEARN YOUR FACTS FIRST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5871609" y="7018784"/>
            <a:ext cx="3991200" cy="1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| APPLY YOUR KNOWLEDGE TO NEW PROBLEMS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10216835" y="7026823"/>
            <a:ext cx="4059600" cy="1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| CONNECT YOUR KNOWLEDGE WITH MORE COMPLEX QUESTIONS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14507621" y="7026822"/>
            <a:ext cx="40596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| PRACTISE IN EXAM CONDITIONS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18860106" y="7024913"/>
            <a:ext cx="39861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REVISION TROUBLE? FACE 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10216835" y="814944"/>
            <a:ext cx="126126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 IT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5628" y="2152828"/>
            <a:ext cx="3924300" cy="41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1609" y="2152828"/>
            <a:ext cx="3924300" cy="41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0578" y="2152828"/>
            <a:ext cx="3924300" cy="41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23198" y="2152828"/>
            <a:ext cx="3924300" cy="41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863073" y="2173651"/>
            <a:ext cx="3924300" cy="412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2"/>
          <p:cNvSpPr txBox="1"/>
          <p:nvPr/>
        </p:nvSpPr>
        <p:spPr>
          <a:xfrm>
            <a:off x="1565628" y="9114365"/>
            <a:ext cx="212004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you’re faced with a large amount of material to revise, ahead of examinations and assessments, there’s a process you might find helpful:  FACE It.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letter represents some actions to take in order of difficulty.  </a:t>
            </a:r>
            <a:endParaRPr sz="4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overall message is not to avoid the study process — make a start and then build up to the more challenging parts.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Custom</PresentationFormat>
  <Paragraphs>85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Neue</vt:lpstr>
      <vt:lpstr>Helvetica Neue Light</vt:lpstr>
      <vt:lpstr>White</vt:lpstr>
      <vt:lpstr>The Bathurst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Mrs L. May</dc:creator>
  <cp:lastModifiedBy>Mrs L. May</cp:lastModifiedBy>
  <cp:revision>1</cp:revision>
  <dcterms:modified xsi:type="dcterms:W3CDTF">2025-02-12T13:27:07Z</dcterms:modified>
</cp:coreProperties>
</file>