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9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</p:sldIdLst>
  <p:sldSz cx="24384000" cy="13716000"/>
  <p:notesSz cx="6858000" cy="9144000"/>
  <p:embeddedFontLst>
    <p:embeddedFont>
      <p:font typeface="Helvetica Neue" panose="020B0604020202020204" charset="0"/>
      <p:regular r:id="rId10"/>
      <p:bold r:id="rId11"/>
      <p:italic r:id="rId12"/>
      <p:boldItalic r:id="rId13"/>
    </p:embeddedFont>
    <p:embeddedFont>
      <p:font typeface="Helvetica Neue Light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i="1"/>
            </a:lvl1pPr>
            <a:lvl2pPr marL="914400" lvl="1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4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>
            <a:spLocks noGrp="1"/>
          </p:cNvSpPr>
          <p:nvPr>
            <p:ph type="pic" idx="2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3048000" y="2244725"/>
            <a:ext cx="18288000" cy="4775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Calibri"/>
              <a:buNone/>
              <a:defRPr sz="120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Horizontal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>
            <a:spLocks noGrp="1"/>
          </p:cNvSpPr>
          <p:nvPr>
            <p:ph type="pic" idx="2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re">
  <p:cSld name="Title - Centr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Vertical">
  <p:cSld name="Photo - Vertical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>
            <a:spLocks noGrp="1"/>
          </p:cNvSpPr>
          <p:nvPr>
            <p:ph type="pic" idx="2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Helvetica Neue"/>
              <a:buNone/>
              <a:defRPr sz="8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1pPr>
            <a:lvl2pPr marL="914400" lvl="1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2pPr>
            <a:lvl3pPr marL="1371600" lvl="2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3pPr>
            <a:lvl4pPr marL="1828800" lvl="3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4pPr>
            <a:lvl5pPr marL="2286000" lvl="4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>
            <a:spLocks noGrp="1"/>
          </p:cNvSpPr>
          <p:nvPr>
            <p:ph type="pic" idx="2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1pPr>
            <a:lvl2pPr marL="914400" lvl="1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2pPr>
            <a:lvl3pPr marL="1371600" lvl="2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3pPr>
            <a:lvl4pPr marL="1828800" lvl="3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4pPr>
            <a:lvl5pPr marL="2286000" lvl="4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1pPr>
            <a:lvl2pPr marL="914400" lvl="1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2pPr>
            <a:lvl3pPr marL="1371600" lvl="2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3pPr>
            <a:lvl4pPr marL="1828800" lvl="3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4pPr>
            <a:lvl5pPr marL="2286000" lvl="4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>
            <a:spLocks noGrp="1"/>
          </p:cNvSpPr>
          <p:nvPr>
            <p:ph type="pic" idx="2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0"/>
          <p:cNvSpPr>
            <a:spLocks noGrp="1"/>
          </p:cNvSpPr>
          <p:nvPr>
            <p:ph type="pic" idx="3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10"/>
          <p:cNvSpPr>
            <a:spLocks noGrp="1"/>
          </p:cNvSpPr>
          <p:nvPr>
            <p:ph type="pic" idx="4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marR="0" lvl="0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0902" y="-1562876"/>
            <a:ext cx="18288000" cy="4775200"/>
          </a:xfrm>
        </p:spPr>
        <p:txBody>
          <a:bodyPr>
            <a:normAutofit/>
          </a:bodyPr>
          <a:lstStyle/>
          <a:p>
            <a:r>
              <a:rPr lang="en-US" sz="14400" dirty="0"/>
              <a:t>The Bathurst Way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4328" y="2877884"/>
            <a:ext cx="18288000" cy="3311524"/>
          </a:xfrm>
        </p:spPr>
        <p:txBody>
          <a:bodyPr spcFirstLastPara="1" vert="horz" wrap="square" lIns="182880" tIns="91440" rIns="182880" bIns="91440" rtlCol="0" anchor="t" anchorCtr="0">
            <a:normAutofit/>
          </a:bodyPr>
          <a:lstStyle/>
          <a:p>
            <a:r>
              <a:rPr lang="en-US" sz="9600" dirty="0"/>
              <a:t>How to revise</a:t>
            </a:r>
          </a:p>
          <a:p>
            <a:r>
              <a:rPr lang="en-US" sz="8000" dirty="0"/>
              <a:t>Flash cards</a:t>
            </a:r>
          </a:p>
        </p:txBody>
      </p:sp>
      <p:pic>
        <p:nvPicPr>
          <p:cNvPr id="5" name="Picture 4" descr="StuartBathurstEnglish profile | Padlet">
            <a:extLst>
              <a:ext uri="{FF2B5EF4-FFF2-40B4-BE49-F238E27FC236}">
                <a16:creationId xmlns:a16="http://schemas.microsoft.com/office/drawing/2014/main" id="{488F5B38-3055-95B5-799F-8FA6122D4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961" y="265045"/>
            <a:ext cx="4108174" cy="4108174"/>
          </a:xfrm>
          <a:prstGeom prst="rect">
            <a:avLst/>
          </a:prstGeom>
        </p:spPr>
      </p:pic>
      <p:pic>
        <p:nvPicPr>
          <p:cNvPr id="6" name="Picture 5" descr="StuartBathurstEnglish profile | Padlet">
            <a:extLst>
              <a:ext uri="{FF2B5EF4-FFF2-40B4-BE49-F238E27FC236}">
                <a16:creationId xmlns:a16="http://schemas.microsoft.com/office/drawing/2014/main" id="{4516D0F2-1792-D470-C0ED-1E0B6A422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5917" y="265045"/>
            <a:ext cx="4108174" cy="41081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AD99F0-6FAA-399A-9AB8-44169C8A8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674" y="6561000"/>
            <a:ext cx="7478652" cy="666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6"/>
          <p:cNvGrpSpPr/>
          <p:nvPr/>
        </p:nvGrpSpPr>
        <p:grpSpPr>
          <a:xfrm>
            <a:off x="1573503" y="6250411"/>
            <a:ext cx="520938" cy="550915"/>
            <a:chOff x="0" y="-14989"/>
            <a:chExt cx="520936" cy="550914"/>
          </a:xfrm>
        </p:grpSpPr>
        <p:sp>
          <p:nvSpPr>
            <p:cNvPr id="80" name="Google Shape;80;p16"/>
            <p:cNvSpPr/>
            <p:nvPr/>
          </p:nvSpPr>
          <p:spPr>
            <a:xfrm>
              <a:off x="0" y="0"/>
              <a:ext cx="520936" cy="5209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1" name="Google Shape;81;p16"/>
            <p:cNvSpPr txBox="1"/>
            <p:nvPr/>
          </p:nvSpPr>
          <p:spPr>
            <a:xfrm>
              <a:off x="102513" y="-14989"/>
              <a:ext cx="418423" cy="5509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" name="Google Shape;82;p16"/>
          <p:cNvGrpSpPr/>
          <p:nvPr/>
        </p:nvGrpSpPr>
        <p:grpSpPr>
          <a:xfrm>
            <a:off x="5873671" y="6250411"/>
            <a:ext cx="520937" cy="550915"/>
            <a:chOff x="0" y="-14989"/>
            <a:chExt cx="520936" cy="550914"/>
          </a:xfrm>
        </p:grpSpPr>
        <p:sp>
          <p:nvSpPr>
            <p:cNvPr id="83" name="Google Shape;83;p16"/>
            <p:cNvSpPr/>
            <p:nvPr/>
          </p:nvSpPr>
          <p:spPr>
            <a:xfrm>
              <a:off x="0" y="0"/>
              <a:ext cx="520936" cy="5209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4" name="Google Shape;84;p16"/>
            <p:cNvSpPr txBox="1"/>
            <p:nvPr/>
          </p:nvSpPr>
          <p:spPr>
            <a:xfrm>
              <a:off x="102513" y="-14989"/>
              <a:ext cx="418423" cy="5509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85;p16"/>
          <p:cNvGrpSpPr/>
          <p:nvPr/>
        </p:nvGrpSpPr>
        <p:grpSpPr>
          <a:xfrm>
            <a:off x="10199239" y="6249322"/>
            <a:ext cx="520938" cy="550915"/>
            <a:chOff x="0" y="-14989"/>
            <a:chExt cx="520936" cy="550914"/>
          </a:xfrm>
        </p:grpSpPr>
        <p:sp>
          <p:nvSpPr>
            <p:cNvPr id="86" name="Google Shape;86;p16"/>
            <p:cNvSpPr/>
            <p:nvPr/>
          </p:nvSpPr>
          <p:spPr>
            <a:xfrm>
              <a:off x="0" y="0"/>
              <a:ext cx="520936" cy="5209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7" name="Google Shape;87;p16"/>
            <p:cNvSpPr txBox="1"/>
            <p:nvPr/>
          </p:nvSpPr>
          <p:spPr>
            <a:xfrm>
              <a:off x="102513" y="-14989"/>
              <a:ext cx="418423" cy="5509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" name="Google Shape;88;p16"/>
          <p:cNvGrpSpPr/>
          <p:nvPr/>
        </p:nvGrpSpPr>
        <p:grpSpPr>
          <a:xfrm>
            <a:off x="14523198" y="6249322"/>
            <a:ext cx="520938" cy="550915"/>
            <a:chOff x="0" y="-14989"/>
            <a:chExt cx="520936" cy="550914"/>
          </a:xfrm>
        </p:grpSpPr>
        <p:sp>
          <p:nvSpPr>
            <p:cNvPr id="89" name="Google Shape;89;p16"/>
            <p:cNvSpPr/>
            <p:nvPr/>
          </p:nvSpPr>
          <p:spPr>
            <a:xfrm>
              <a:off x="0" y="0"/>
              <a:ext cx="520936" cy="5209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0" name="Google Shape;90;p16"/>
            <p:cNvSpPr txBox="1"/>
            <p:nvPr/>
          </p:nvSpPr>
          <p:spPr>
            <a:xfrm>
              <a:off x="102513" y="-14989"/>
              <a:ext cx="418423" cy="5509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" name="Google Shape;91;p16"/>
          <p:cNvGrpSpPr/>
          <p:nvPr/>
        </p:nvGrpSpPr>
        <p:grpSpPr>
          <a:xfrm>
            <a:off x="18860106" y="6249322"/>
            <a:ext cx="520937" cy="550915"/>
            <a:chOff x="0" y="-14989"/>
            <a:chExt cx="520936" cy="550914"/>
          </a:xfrm>
        </p:grpSpPr>
        <p:sp>
          <p:nvSpPr>
            <p:cNvPr id="92" name="Google Shape;92;p16"/>
            <p:cNvSpPr/>
            <p:nvPr/>
          </p:nvSpPr>
          <p:spPr>
            <a:xfrm>
              <a:off x="0" y="0"/>
              <a:ext cx="520936" cy="5209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3" name="Google Shape;93;p16"/>
            <p:cNvSpPr txBox="1"/>
            <p:nvPr/>
          </p:nvSpPr>
          <p:spPr>
            <a:xfrm>
              <a:off x="102513" y="-14989"/>
              <a:ext cx="418423" cy="5509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" name="Google Shape;94;p16"/>
          <p:cNvSpPr/>
          <p:nvPr/>
        </p:nvSpPr>
        <p:spPr>
          <a:xfrm>
            <a:off x="1549690" y="0"/>
            <a:ext cx="8262882" cy="83450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2026811" y="233124"/>
            <a:ext cx="7308640" cy="52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LEARNING WALKTHRUs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" name="Google Shape;96;p16"/>
          <p:cNvGrpSpPr/>
          <p:nvPr/>
        </p:nvGrpSpPr>
        <p:grpSpPr>
          <a:xfrm>
            <a:off x="8991526" y="201680"/>
            <a:ext cx="552382" cy="552382"/>
            <a:chOff x="0" y="0"/>
            <a:chExt cx="552381" cy="552381"/>
          </a:xfrm>
        </p:grpSpPr>
        <p:sp>
          <p:nvSpPr>
            <p:cNvPr id="97" name="Google Shape;97;p16"/>
            <p:cNvSpPr/>
            <p:nvPr/>
          </p:nvSpPr>
          <p:spPr>
            <a:xfrm>
              <a:off x="0" y="0"/>
              <a:ext cx="552381" cy="55238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98" name="Google Shape;98;p16" descr="Orange circle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953" y="17953"/>
              <a:ext cx="516474" cy="5164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" name="Google Shape;99;p16"/>
          <p:cNvSpPr/>
          <p:nvPr/>
        </p:nvSpPr>
        <p:spPr>
          <a:xfrm>
            <a:off x="1548501" y="834503"/>
            <a:ext cx="8262883" cy="656482"/>
          </a:xfrm>
          <a:prstGeom prst="rect">
            <a:avLst/>
          </a:prstGeom>
          <a:solidFill>
            <a:srgbClr val="D6D6D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1899811" y="951413"/>
            <a:ext cx="6117366" cy="42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STUDY HABITS &amp; TECHNIQUES </a:t>
            </a: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" name="Google Shape;101;p16"/>
          <p:cNvCxnSpPr/>
          <p:nvPr/>
        </p:nvCxnSpPr>
        <p:spPr>
          <a:xfrm>
            <a:off x="1565628" y="8796660"/>
            <a:ext cx="21294217" cy="1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02" name="Google Shape;102;p16"/>
          <p:cNvCxnSpPr/>
          <p:nvPr/>
        </p:nvCxnSpPr>
        <p:spPr>
          <a:xfrm>
            <a:off x="1541215" y="1773131"/>
            <a:ext cx="21294217" cy="1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3" name="Google Shape;103;p16"/>
          <p:cNvSpPr txBox="1"/>
          <p:nvPr/>
        </p:nvSpPr>
        <p:spPr>
          <a:xfrm>
            <a:off x="1573503" y="7029351"/>
            <a:ext cx="3944179" cy="176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GATHER A SET OF FLASH CARDS &amp; CHECK YOUR UNDERSTANDING</a:t>
            </a:r>
            <a:endParaRPr sz="2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5871609" y="7018784"/>
            <a:ext cx="3991299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RUN THROUGH THE 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10216835" y="7026823"/>
            <a:ext cx="3991805" cy="176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EXPLORE YOUR WRONG OR INCOMPLETE RESPONSES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14507621" y="7026822"/>
            <a:ext cx="4059565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RERUN THE WRONG ANSWERS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18860106" y="7024913"/>
            <a:ext cx="3986122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SHUFFLE &amp; RETEST AT INTERVALS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10216835" y="814944"/>
            <a:ext cx="12612532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USING FLASH CARDS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3503" y="2136811"/>
            <a:ext cx="3924300" cy="41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71609" y="2136811"/>
            <a:ext cx="3924300" cy="41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93464" y="2136811"/>
            <a:ext cx="3924300" cy="41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515319" y="2136811"/>
            <a:ext cx="3924300" cy="41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860106" y="2136811"/>
            <a:ext cx="3924300" cy="412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/>
          <p:nvPr/>
        </p:nvSpPr>
        <p:spPr>
          <a:xfrm>
            <a:off x="1573503" y="9099194"/>
            <a:ext cx="21653400" cy="41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Char char="●"/>
            </a:pPr>
            <a:r>
              <a:rPr lang="en-US" sz="4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popular tool to support revision of factual knowledge is a set of flash cards. These can be physical cards to hold in your hands or digital versions to use online. </a:t>
            </a:r>
            <a:endParaRPr sz="4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Char char="●"/>
            </a:pPr>
            <a:r>
              <a:rPr lang="en-US" sz="4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good flash card has a prompt on one side that requires you to think of a specific answer or requires you to elaborate with multiple details or give an explanation. </a:t>
            </a:r>
            <a:endParaRPr sz="4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Char char="●"/>
            </a:pPr>
            <a:r>
              <a:rPr lang="en-US" sz="4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After generating your response, flip the card over to see the correct answer or what a good response should include.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/>
          <p:nvPr/>
        </p:nvSpPr>
        <p:spPr>
          <a:xfrm>
            <a:off x="10036141" y="3701812"/>
            <a:ext cx="2565390" cy="3344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4779" y="0"/>
            <a:ext cx="9142905" cy="3728472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21" name="Google Shape;121;p17"/>
          <p:cNvCxnSpPr/>
          <p:nvPr/>
        </p:nvCxnSpPr>
        <p:spPr>
          <a:xfrm>
            <a:off x="10036141" y="3714512"/>
            <a:ext cx="12812928" cy="1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22" name="Google Shape;122;p17"/>
          <p:cNvSpPr/>
          <p:nvPr/>
        </p:nvSpPr>
        <p:spPr>
          <a:xfrm>
            <a:off x="444790" y="0"/>
            <a:ext cx="8262882" cy="83450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921911" y="233124"/>
            <a:ext cx="7308640" cy="52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LEARNING WALKTHRUs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" name="Google Shape;124;p17"/>
          <p:cNvGrpSpPr/>
          <p:nvPr/>
        </p:nvGrpSpPr>
        <p:grpSpPr>
          <a:xfrm>
            <a:off x="7886626" y="201680"/>
            <a:ext cx="552382" cy="552382"/>
            <a:chOff x="0" y="0"/>
            <a:chExt cx="552381" cy="552381"/>
          </a:xfrm>
        </p:grpSpPr>
        <p:sp>
          <p:nvSpPr>
            <p:cNvPr id="125" name="Google Shape;125;p17"/>
            <p:cNvSpPr/>
            <p:nvPr/>
          </p:nvSpPr>
          <p:spPr>
            <a:xfrm>
              <a:off x="0" y="0"/>
              <a:ext cx="552381" cy="55238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26" name="Google Shape;126;p17" descr="Orange circle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953" y="17953"/>
              <a:ext cx="516474" cy="5164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7" name="Google Shape;127;p17"/>
          <p:cNvSpPr/>
          <p:nvPr/>
        </p:nvSpPr>
        <p:spPr>
          <a:xfrm>
            <a:off x="443601" y="834503"/>
            <a:ext cx="8262883" cy="656482"/>
          </a:xfrm>
          <a:prstGeom prst="rect">
            <a:avLst/>
          </a:prstGeom>
          <a:solidFill>
            <a:srgbClr val="F3B80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921911" y="951413"/>
            <a:ext cx="6117366" cy="42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STUDY HABITS &amp; TECHNIQUES </a:t>
            </a: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7"/>
          <p:cNvSpPr/>
          <p:nvPr/>
        </p:nvSpPr>
        <p:spPr>
          <a:xfrm>
            <a:off x="10036141" y="-12700"/>
            <a:ext cx="2565390" cy="65648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10092966" y="90778"/>
            <a:ext cx="2451741" cy="47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3000" b="0" i="0" u="none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 | 2</a:t>
            </a: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| 3 | 4 | 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4779" y="3715770"/>
            <a:ext cx="9142905" cy="3344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9441010" y="855891"/>
            <a:ext cx="13408059" cy="287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GATHER A SET OF FLASH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CARDS &amp; CHECK YOUR UNDERSTANDING</a:t>
            </a:r>
            <a:endParaRPr sz="6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467813" y="1851535"/>
            <a:ext cx="8239860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USING FLASH CARDS</a:t>
            </a: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10036141" y="4401672"/>
            <a:ext cx="12813000" cy="79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457200" marR="0" lvl="0" indent="-4572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might be given some pre-made flash cards or be asked to make your own. With your own, make sure prompts are appropriate for quizzing a specific topic and the answers are correct.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 through each card so the prompt and response make sense. If you don’t understand the answers, there’s not much point in trying to memorise them.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the cards to check your understanding.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7"/>
          <p:cNvSpPr/>
          <p:nvPr/>
        </p:nvSpPr>
        <p:spPr>
          <a:xfrm>
            <a:off x="0" y="4050187"/>
            <a:ext cx="9146117" cy="9679771"/>
          </a:xfrm>
          <a:prstGeom prst="rect">
            <a:avLst/>
          </a:prstGeom>
          <a:solidFill>
            <a:srgbClr val="FCD79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6" name="Google Shape;13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4062889"/>
            <a:ext cx="9146117" cy="9653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StuartBathurstEnglish profile | Padlet">
            <a:extLst>
              <a:ext uri="{FF2B5EF4-FFF2-40B4-BE49-F238E27FC236}">
                <a16:creationId xmlns:a16="http://schemas.microsoft.com/office/drawing/2014/main" id="{D0681014-84B1-5272-9555-84DE721779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71047" y="-189851"/>
            <a:ext cx="4108174" cy="4108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/>
          <p:nvPr/>
        </p:nvSpPr>
        <p:spPr>
          <a:xfrm>
            <a:off x="10036141" y="3701812"/>
            <a:ext cx="2565390" cy="3344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-1" y="-12700"/>
            <a:ext cx="9146117" cy="3728471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43" name="Google Shape;143;p18"/>
          <p:cNvCxnSpPr/>
          <p:nvPr/>
        </p:nvCxnSpPr>
        <p:spPr>
          <a:xfrm>
            <a:off x="10036141" y="3714512"/>
            <a:ext cx="12812928" cy="1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44" name="Google Shape;144;p18"/>
          <p:cNvSpPr/>
          <p:nvPr/>
        </p:nvSpPr>
        <p:spPr>
          <a:xfrm>
            <a:off x="4779" y="3715770"/>
            <a:ext cx="9142905" cy="3344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444790" y="0"/>
            <a:ext cx="8262882" cy="83450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921911" y="233124"/>
            <a:ext cx="7308640" cy="52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LEARNING WALKTHRUs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" name="Google Shape;147;p18"/>
          <p:cNvGrpSpPr/>
          <p:nvPr/>
        </p:nvGrpSpPr>
        <p:grpSpPr>
          <a:xfrm>
            <a:off x="7886626" y="201680"/>
            <a:ext cx="552382" cy="552382"/>
            <a:chOff x="0" y="0"/>
            <a:chExt cx="552381" cy="552381"/>
          </a:xfrm>
        </p:grpSpPr>
        <p:sp>
          <p:nvSpPr>
            <p:cNvPr id="148" name="Google Shape;148;p18"/>
            <p:cNvSpPr/>
            <p:nvPr/>
          </p:nvSpPr>
          <p:spPr>
            <a:xfrm>
              <a:off x="0" y="0"/>
              <a:ext cx="552381" cy="55238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49" name="Google Shape;149;p18" descr="Orange circle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953" y="17953"/>
              <a:ext cx="516474" cy="5164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8"/>
          <p:cNvSpPr/>
          <p:nvPr/>
        </p:nvSpPr>
        <p:spPr>
          <a:xfrm>
            <a:off x="443601" y="834503"/>
            <a:ext cx="8262883" cy="656482"/>
          </a:xfrm>
          <a:prstGeom prst="rect">
            <a:avLst/>
          </a:prstGeom>
          <a:solidFill>
            <a:srgbClr val="F3B80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921911" y="951413"/>
            <a:ext cx="6117366" cy="42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STUDY HABITS &amp; TECHNIQUES</a:t>
            </a: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SERIES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8"/>
          <p:cNvSpPr/>
          <p:nvPr/>
        </p:nvSpPr>
        <p:spPr>
          <a:xfrm>
            <a:off x="10036141" y="-12700"/>
            <a:ext cx="2565390" cy="65648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10092966" y="90778"/>
            <a:ext cx="2451741" cy="47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6D6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1 | </a:t>
            </a:r>
            <a:r>
              <a:rPr lang="en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| 3 | 4 | 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10036141" y="1771775"/>
            <a:ext cx="12747008" cy="1025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RUN THROUGH THE SET</a:t>
            </a:r>
            <a:endParaRPr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467813" y="1851535"/>
            <a:ext cx="8239860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USING FLASH CARDS</a:t>
            </a: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10036141" y="4401672"/>
            <a:ext cx="12813000" cy="7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457200" marR="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routine for using flash cards is: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51435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○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PROMPT | Look only at the prompt side of the card.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51435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○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RESPOND | Produce the response required, saying it out loud or rehearsing mentally.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51435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○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 | After each response, flip the card to see the correct version.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Evaluate how well you did.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8"/>
          <p:cNvSpPr/>
          <p:nvPr/>
        </p:nvSpPr>
        <p:spPr>
          <a:xfrm>
            <a:off x="0" y="4050187"/>
            <a:ext cx="9146117" cy="9679771"/>
          </a:xfrm>
          <a:prstGeom prst="rect">
            <a:avLst/>
          </a:prstGeom>
          <a:solidFill>
            <a:srgbClr val="FCD79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8" name="Google Shape;15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67" y="4050187"/>
            <a:ext cx="9142904" cy="9679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StuartBathurstEnglish profile | Padlet">
            <a:extLst>
              <a:ext uri="{FF2B5EF4-FFF2-40B4-BE49-F238E27FC236}">
                <a16:creationId xmlns:a16="http://schemas.microsoft.com/office/drawing/2014/main" id="{1D6A0DC5-A830-9BCF-584F-69454E3843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73239" y="201680"/>
            <a:ext cx="4108174" cy="4108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/>
          <p:nvPr/>
        </p:nvSpPr>
        <p:spPr>
          <a:xfrm>
            <a:off x="10036141" y="3701812"/>
            <a:ext cx="2565390" cy="3344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4" name="Google Shape;164;p19"/>
          <p:cNvSpPr/>
          <p:nvPr/>
        </p:nvSpPr>
        <p:spPr>
          <a:xfrm>
            <a:off x="0" y="-12700"/>
            <a:ext cx="9147684" cy="3728471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65" name="Google Shape;165;p19"/>
          <p:cNvCxnSpPr/>
          <p:nvPr/>
        </p:nvCxnSpPr>
        <p:spPr>
          <a:xfrm>
            <a:off x="10036141" y="3714512"/>
            <a:ext cx="12812928" cy="1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66" name="Google Shape;166;p19"/>
          <p:cNvSpPr/>
          <p:nvPr/>
        </p:nvSpPr>
        <p:spPr>
          <a:xfrm>
            <a:off x="4779" y="3715770"/>
            <a:ext cx="9142905" cy="3344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7" name="Google Shape;167;p19"/>
          <p:cNvSpPr/>
          <p:nvPr/>
        </p:nvSpPr>
        <p:spPr>
          <a:xfrm>
            <a:off x="444790" y="0"/>
            <a:ext cx="8262882" cy="83450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8" name="Google Shape;168;p19"/>
          <p:cNvSpPr txBox="1"/>
          <p:nvPr/>
        </p:nvSpPr>
        <p:spPr>
          <a:xfrm>
            <a:off x="921911" y="233124"/>
            <a:ext cx="7308640" cy="52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LEARNING WALKTHRUs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9" name="Google Shape;169;p19"/>
          <p:cNvGrpSpPr/>
          <p:nvPr/>
        </p:nvGrpSpPr>
        <p:grpSpPr>
          <a:xfrm>
            <a:off x="7886626" y="201680"/>
            <a:ext cx="552382" cy="552382"/>
            <a:chOff x="0" y="0"/>
            <a:chExt cx="552381" cy="552381"/>
          </a:xfrm>
        </p:grpSpPr>
        <p:sp>
          <p:nvSpPr>
            <p:cNvPr id="170" name="Google Shape;170;p19"/>
            <p:cNvSpPr/>
            <p:nvPr/>
          </p:nvSpPr>
          <p:spPr>
            <a:xfrm>
              <a:off x="0" y="0"/>
              <a:ext cx="552381" cy="55238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71" name="Google Shape;171;p19" descr="Orange circle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953" y="17953"/>
              <a:ext cx="516474" cy="5164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2" name="Google Shape;172;p19"/>
          <p:cNvSpPr/>
          <p:nvPr/>
        </p:nvSpPr>
        <p:spPr>
          <a:xfrm>
            <a:off x="443601" y="834503"/>
            <a:ext cx="8262883" cy="656482"/>
          </a:xfrm>
          <a:prstGeom prst="rect">
            <a:avLst/>
          </a:prstGeom>
          <a:solidFill>
            <a:srgbClr val="F3B80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p19"/>
          <p:cNvSpPr txBox="1"/>
          <p:nvPr/>
        </p:nvSpPr>
        <p:spPr>
          <a:xfrm>
            <a:off x="921911" y="951413"/>
            <a:ext cx="6117366" cy="42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STUDY HABITS &amp; TECHNIQUES </a:t>
            </a: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9"/>
          <p:cNvSpPr/>
          <p:nvPr/>
        </p:nvSpPr>
        <p:spPr>
          <a:xfrm>
            <a:off x="10036141" y="-12700"/>
            <a:ext cx="2565390" cy="65648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5" name="Google Shape;175;p19"/>
          <p:cNvSpPr txBox="1"/>
          <p:nvPr/>
        </p:nvSpPr>
        <p:spPr>
          <a:xfrm>
            <a:off x="10092966" y="90778"/>
            <a:ext cx="2451741" cy="47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6D6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1 | 2</a:t>
            </a: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lang="en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3000" b="0" i="0" u="none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 | 4 | 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10036141" y="1771775"/>
            <a:ext cx="12747008" cy="194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EXPLORE YOUR WRONG OR INCOMPLETE RESPONSES</a:t>
            </a:r>
            <a:endParaRPr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9"/>
          <p:cNvSpPr txBox="1"/>
          <p:nvPr/>
        </p:nvSpPr>
        <p:spPr>
          <a:xfrm>
            <a:off x="467813" y="1851535"/>
            <a:ext cx="8239860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USING FLASH CARDS</a:t>
            </a: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9"/>
          <p:cNvSpPr txBox="1"/>
          <p:nvPr/>
        </p:nvSpPr>
        <p:spPr>
          <a:xfrm>
            <a:off x="10036151" y="4401675"/>
            <a:ext cx="13620000" cy="83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457200" marR="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you go through the cards separate them into two piles: those you got right and those you got wrong or where you missed things out.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Review the error pile. Study them again and work out where you went wrong.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just forgot something you understand then rehearse it; make connections to other similar facts.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don’t understand, go back to your notes, look at examples or ask your teacher.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9"/>
          <p:cNvSpPr/>
          <p:nvPr/>
        </p:nvSpPr>
        <p:spPr>
          <a:xfrm>
            <a:off x="0" y="4050187"/>
            <a:ext cx="9146117" cy="9679771"/>
          </a:xfrm>
          <a:prstGeom prst="rect">
            <a:avLst/>
          </a:prstGeom>
          <a:solidFill>
            <a:srgbClr val="FCD79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0" name="Google Shape;18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68" y="4036229"/>
            <a:ext cx="9142905" cy="9679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StuartBathurstEnglish profile | Padlet">
            <a:extLst>
              <a:ext uri="{FF2B5EF4-FFF2-40B4-BE49-F238E27FC236}">
                <a16:creationId xmlns:a16="http://schemas.microsoft.com/office/drawing/2014/main" id="{93EA3B1E-CDE9-11FE-296B-7F73F4805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77827" y="219633"/>
            <a:ext cx="3501394" cy="3501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"/>
          <p:cNvSpPr/>
          <p:nvPr/>
        </p:nvSpPr>
        <p:spPr>
          <a:xfrm>
            <a:off x="10036141" y="3701812"/>
            <a:ext cx="2565390" cy="3344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6" name="Google Shape;186;p20"/>
          <p:cNvSpPr/>
          <p:nvPr/>
        </p:nvSpPr>
        <p:spPr>
          <a:xfrm>
            <a:off x="0" y="-26660"/>
            <a:ext cx="9147684" cy="3867139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87" name="Google Shape;187;p20"/>
          <p:cNvCxnSpPr/>
          <p:nvPr/>
        </p:nvCxnSpPr>
        <p:spPr>
          <a:xfrm>
            <a:off x="10036141" y="3714512"/>
            <a:ext cx="12812928" cy="1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88" name="Google Shape;188;p20"/>
          <p:cNvSpPr/>
          <p:nvPr/>
        </p:nvSpPr>
        <p:spPr>
          <a:xfrm>
            <a:off x="444790" y="0"/>
            <a:ext cx="8262882" cy="83450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9" name="Google Shape;189;p20"/>
          <p:cNvSpPr txBox="1"/>
          <p:nvPr/>
        </p:nvSpPr>
        <p:spPr>
          <a:xfrm>
            <a:off x="921911" y="233124"/>
            <a:ext cx="7308640" cy="52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LEARNING WALKTHRUs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0" name="Google Shape;190;p20"/>
          <p:cNvGrpSpPr/>
          <p:nvPr/>
        </p:nvGrpSpPr>
        <p:grpSpPr>
          <a:xfrm>
            <a:off x="7886626" y="201680"/>
            <a:ext cx="552382" cy="552382"/>
            <a:chOff x="0" y="0"/>
            <a:chExt cx="552381" cy="552381"/>
          </a:xfrm>
        </p:grpSpPr>
        <p:sp>
          <p:nvSpPr>
            <p:cNvPr id="191" name="Google Shape;191;p20"/>
            <p:cNvSpPr/>
            <p:nvPr/>
          </p:nvSpPr>
          <p:spPr>
            <a:xfrm>
              <a:off x="0" y="0"/>
              <a:ext cx="552381" cy="55238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92" name="Google Shape;192;p20" descr="Orange circle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953" y="17953"/>
              <a:ext cx="516474" cy="5164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3" name="Google Shape;193;p20"/>
          <p:cNvSpPr/>
          <p:nvPr/>
        </p:nvSpPr>
        <p:spPr>
          <a:xfrm>
            <a:off x="443601" y="834503"/>
            <a:ext cx="8262883" cy="656482"/>
          </a:xfrm>
          <a:prstGeom prst="rect">
            <a:avLst/>
          </a:prstGeom>
          <a:solidFill>
            <a:srgbClr val="F3B80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4" name="Google Shape;194;p20"/>
          <p:cNvSpPr txBox="1"/>
          <p:nvPr/>
        </p:nvSpPr>
        <p:spPr>
          <a:xfrm>
            <a:off x="921911" y="951413"/>
            <a:ext cx="6117366" cy="42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STUDY HABITS &amp; TECHNIQUES</a:t>
            </a: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SERIES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/>
          <p:nvPr/>
        </p:nvSpPr>
        <p:spPr>
          <a:xfrm>
            <a:off x="10036141" y="-12700"/>
            <a:ext cx="2565390" cy="65648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6" name="Google Shape;196;p20"/>
          <p:cNvSpPr txBox="1"/>
          <p:nvPr/>
        </p:nvSpPr>
        <p:spPr>
          <a:xfrm>
            <a:off x="10092966" y="90778"/>
            <a:ext cx="2451741" cy="47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6D6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1 | </a:t>
            </a:r>
            <a:r>
              <a:rPr lang="en-US" sz="2800" b="0" i="0" u="none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| 3 | </a:t>
            </a:r>
            <a:r>
              <a:rPr lang="en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3000" b="0" i="0" u="none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 | 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0"/>
          <p:cNvSpPr/>
          <p:nvPr/>
        </p:nvSpPr>
        <p:spPr>
          <a:xfrm>
            <a:off x="4779" y="3715770"/>
            <a:ext cx="9142905" cy="3344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8" name="Google Shape;198;p20"/>
          <p:cNvSpPr txBox="1"/>
          <p:nvPr/>
        </p:nvSpPr>
        <p:spPr>
          <a:xfrm>
            <a:off x="9428922" y="1134215"/>
            <a:ext cx="12747008" cy="194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RERUN THE WRONG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ANSWERS</a:t>
            </a:r>
            <a:endParaRPr sz="6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0"/>
          <p:cNvSpPr txBox="1"/>
          <p:nvPr/>
        </p:nvSpPr>
        <p:spPr>
          <a:xfrm>
            <a:off x="467813" y="1851535"/>
            <a:ext cx="8239860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USING FLASH CARDS</a:t>
            </a: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0"/>
          <p:cNvSpPr txBox="1"/>
          <p:nvPr/>
        </p:nvSpPr>
        <p:spPr>
          <a:xfrm>
            <a:off x="10036141" y="4401672"/>
            <a:ext cx="12813000" cy="85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457200" marR="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Once you’ve reviewed the answers run through the error pile again.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Follow the same pattern one card at a time: PROMPT | RESPOND | CHECK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Again, add your correct answers to the original correct pile and make a new error pile.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Repeat the process.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Keep focused on the error pile until you can get a correct response to every card.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0"/>
          <p:cNvSpPr/>
          <p:nvPr/>
        </p:nvSpPr>
        <p:spPr>
          <a:xfrm>
            <a:off x="0" y="4050187"/>
            <a:ext cx="9146117" cy="9679771"/>
          </a:xfrm>
          <a:prstGeom prst="rect">
            <a:avLst/>
          </a:prstGeom>
          <a:solidFill>
            <a:srgbClr val="FCD79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2" name="Google Shape;20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68" y="4036229"/>
            <a:ext cx="9142905" cy="9679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StuartBathurstEnglish profile | Padlet">
            <a:extLst>
              <a:ext uri="{FF2B5EF4-FFF2-40B4-BE49-F238E27FC236}">
                <a16:creationId xmlns:a16="http://schemas.microsoft.com/office/drawing/2014/main" id="{44AD1A8E-5D97-0C41-24EF-FAC3F5EA98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21843" y="54754"/>
            <a:ext cx="4108174" cy="4108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1"/>
          <p:cNvSpPr/>
          <p:nvPr/>
        </p:nvSpPr>
        <p:spPr>
          <a:xfrm>
            <a:off x="10036141" y="3701812"/>
            <a:ext cx="2565390" cy="3344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8" name="Google Shape;208;p21"/>
          <p:cNvSpPr/>
          <p:nvPr/>
        </p:nvSpPr>
        <p:spPr>
          <a:xfrm>
            <a:off x="-1" y="-12700"/>
            <a:ext cx="9146117" cy="3728471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09" name="Google Shape;209;p21"/>
          <p:cNvCxnSpPr/>
          <p:nvPr/>
        </p:nvCxnSpPr>
        <p:spPr>
          <a:xfrm>
            <a:off x="10036141" y="3714512"/>
            <a:ext cx="12812928" cy="1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10" name="Google Shape;210;p21"/>
          <p:cNvSpPr/>
          <p:nvPr/>
        </p:nvSpPr>
        <p:spPr>
          <a:xfrm>
            <a:off x="444790" y="0"/>
            <a:ext cx="8262882" cy="83450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1" name="Google Shape;211;p21"/>
          <p:cNvSpPr txBox="1"/>
          <p:nvPr/>
        </p:nvSpPr>
        <p:spPr>
          <a:xfrm>
            <a:off x="921911" y="233124"/>
            <a:ext cx="7308640" cy="52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LEARNING WALKTHRUs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2" name="Google Shape;212;p21"/>
          <p:cNvGrpSpPr/>
          <p:nvPr/>
        </p:nvGrpSpPr>
        <p:grpSpPr>
          <a:xfrm>
            <a:off x="7886626" y="201680"/>
            <a:ext cx="552382" cy="552382"/>
            <a:chOff x="0" y="0"/>
            <a:chExt cx="552381" cy="552381"/>
          </a:xfrm>
        </p:grpSpPr>
        <p:sp>
          <p:nvSpPr>
            <p:cNvPr id="213" name="Google Shape;213;p21"/>
            <p:cNvSpPr/>
            <p:nvPr/>
          </p:nvSpPr>
          <p:spPr>
            <a:xfrm>
              <a:off x="0" y="0"/>
              <a:ext cx="552381" cy="55238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214" name="Google Shape;214;p21" descr="Orange circle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953" y="17953"/>
              <a:ext cx="516474" cy="5164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5" name="Google Shape;215;p21"/>
          <p:cNvSpPr/>
          <p:nvPr/>
        </p:nvSpPr>
        <p:spPr>
          <a:xfrm>
            <a:off x="443601" y="834503"/>
            <a:ext cx="8262883" cy="656482"/>
          </a:xfrm>
          <a:prstGeom prst="rect">
            <a:avLst/>
          </a:prstGeom>
          <a:solidFill>
            <a:srgbClr val="F3B80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6" name="Google Shape;216;p21"/>
          <p:cNvSpPr txBox="1"/>
          <p:nvPr/>
        </p:nvSpPr>
        <p:spPr>
          <a:xfrm>
            <a:off x="921911" y="951413"/>
            <a:ext cx="6117366" cy="42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STUDY HABITS &amp; TECHNIQUES</a:t>
            </a: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SERIES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1"/>
          <p:cNvSpPr/>
          <p:nvPr/>
        </p:nvSpPr>
        <p:spPr>
          <a:xfrm>
            <a:off x="10036141" y="-12700"/>
            <a:ext cx="2565390" cy="65648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8" name="Google Shape;218;p21"/>
          <p:cNvSpPr txBox="1"/>
          <p:nvPr/>
        </p:nvSpPr>
        <p:spPr>
          <a:xfrm>
            <a:off x="10092966" y="90778"/>
            <a:ext cx="2451741" cy="47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6D6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1 | 2</a:t>
            </a: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</a:rPr>
              <a:t>| 3 | 4 | </a:t>
            </a:r>
            <a:r>
              <a:rPr lang="en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1"/>
          <p:cNvSpPr txBox="1"/>
          <p:nvPr/>
        </p:nvSpPr>
        <p:spPr>
          <a:xfrm>
            <a:off x="10036141" y="1771775"/>
            <a:ext cx="12747008" cy="194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SHUFFLE &amp; RETEST AT INTERVALS</a:t>
            </a:r>
            <a:endParaRPr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1"/>
          <p:cNvSpPr txBox="1"/>
          <p:nvPr/>
        </p:nvSpPr>
        <p:spPr>
          <a:xfrm>
            <a:off x="467813" y="1851535"/>
            <a:ext cx="8239860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USING FLASH CARDS</a:t>
            </a: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1"/>
          <p:cNvSpPr txBox="1"/>
          <p:nvPr/>
        </p:nvSpPr>
        <p:spPr>
          <a:xfrm>
            <a:off x="10036150" y="4401675"/>
            <a:ext cx="13353600" cy="82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457200" marR="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 hours or days after your previous run-through, return to the same flash cards.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Shuffle them up and go through the whole pile again. If you’ve properly learned the material, the error pile will be smaller each time. </a:t>
            </a: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</a:pPr>
            <a:r>
              <a:rPr lang="en-US"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repetition spread out over days and weeks, you’ll find that the knowledge becomes much easier to remember; your fluency with the facts will increase. 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1"/>
          <p:cNvSpPr/>
          <p:nvPr/>
        </p:nvSpPr>
        <p:spPr>
          <a:xfrm>
            <a:off x="0" y="4050187"/>
            <a:ext cx="9146117" cy="9679771"/>
          </a:xfrm>
          <a:prstGeom prst="rect">
            <a:avLst/>
          </a:prstGeom>
          <a:solidFill>
            <a:srgbClr val="FCD79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3" name="Google Shape;22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67" y="4050187"/>
            <a:ext cx="9142904" cy="967977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1"/>
          <p:cNvSpPr/>
          <p:nvPr/>
        </p:nvSpPr>
        <p:spPr>
          <a:xfrm>
            <a:off x="4779" y="3715770"/>
            <a:ext cx="9142905" cy="3344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StuartBathurstEnglish profile | Padlet">
            <a:extLst>
              <a:ext uri="{FF2B5EF4-FFF2-40B4-BE49-F238E27FC236}">
                <a16:creationId xmlns:a16="http://schemas.microsoft.com/office/drawing/2014/main" id="{240395E8-3DF5-E3D0-D42D-1B0683F406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71047" y="-12700"/>
            <a:ext cx="4108174" cy="4108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610</Words>
  <Application>Microsoft Office PowerPoint</Application>
  <PresentationFormat>Custom</PresentationFormat>
  <Paragraphs>66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Helvetica Neue</vt:lpstr>
      <vt:lpstr>Helvetica Neue Light</vt:lpstr>
      <vt:lpstr>White</vt:lpstr>
      <vt:lpstr>The Bathurst 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Mrs L. May</cp:lastModifiedBy>
  <cp:revision>1</cp:revision>
  <dcterms:modified xsi:type="dcterms:W3CDTF">2025-02-12T13:18:33Z</dcterms:modified>
</cp:coreProperties>
</file>