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8"/>
  </p:notesMasterIdLst>
  <p:sldIdLst>
    <p:sldId id="265" r:id="rId2"/>
    <p:sldId id="258" r:id="rId3"/>
    <p:sldId id="259" r:id="rId4"/>
    <p:sldId id="260" r:id="rId5"/>
    <p:sldId id="261" r:id="rId6"/>
    <p:sldId id="262" r:id="rId7"/>
  </p:sldIdLst>
  <p:sldSz cx="24384000" cy="13716000"/>
  <p:notesSz cx="6858000" cy="9144000"/>
  <p:embeddedFontLst>
    <p:embeddedFont>
      <p:font typeface="Helvetica Neue" panose="020B0604020202020204" charset="0"/>
      <p:regular r:id="rId9"/>
      <p:bold r:id="rId10"/>
      <p:italic r:id="rId11"/>
      <p:boldItalic r:id="rId12"/>
    </p:embeddedFont>
    <p:embeddedFont>
      <p:font typeface="Helvetica Neue Light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i="1"/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>
            <a:spLocks noGrp="1"/>
          </p:cNvSpPr>
          <p:nvPr>
            <p:ph type="pic" idx="2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Calibri"/>
              <a:buNone/>
              <a:defRPr sz="12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>
            <a:spLocks noGrp="1"/>
          </p:cNvSpPr>
          <p:nvPr>
            <p:ph type="pic" idx="2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re">
  <p:cSld name="Title - Centr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>
            <a:spLocks noGrp="1"/>
          </p:cNvSpPr>
          <p:nvPr>
            <p:ph type="pic" idx="2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marL="914400" lvl="1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marL="1371600" lvl="2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marL="1828800" lvl="3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marL="2286000" lvl="4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>
            <a:spLocks noGrp="1"/>
          </p:cNvSpPr>
          <p:nvPr>
            <p:ph type="pic" idx="2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marL="914400" lvl="1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marL="1371600" lvl="2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marL="1828800" lvl="3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marL="2286000" lvl="4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marL="914400" lvl="1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marL="1371600" lvl="2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marL="1828800" lvl="3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marL="2286000" lvl="4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0"/>
          <p:cNvSpPr>
            <a:spLocks noGrp="1"/>
          </p:cNvSpPr>
          <p:nvPr>
            <p:ph type="pic" idx="3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0"/>
          <p:cNvSpPr>
            <a:spLocks noGrp="1"/>
          </p:cNvSpPr>
          <p:nvPr>
            <p:ph type="pic" idx="4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0902" y="-1562876"/>
            <a:ext cx="18288000" cy="4775200"/>
          </a:xfrm>
        </p:spPr>
        <p:txBody>
          <a:bodyPr>
            <a:normAutofit/>
          </a:bodyPr>
          <a:lstStyle/>
          <a:p>
            <a:r>
              <a:rPr lang="en-US" sz="14400" dirty="0"/>
              <a:t>The Bathurst 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4328" y="2877884"/>
            <a:ext cx="18288000" cy="3311524"/>
          </a:xfrm>
        </p:spPr>
        <p:txBody>
          <a:bodyPr spcFirstLastPara="1" vert="horz" wrap="square" lIns="182880" tIns="91440" rIns="182880" bIns="91440" rtlCol="0" anchor="t" anchorCtr="0">
            <a:normAutofit/>
          </a:bodyPr>
          <a:lstStyle/>
          <a:p>
            <a:r>
              <a:rPr lang="en-US" sz="9600" dirty="0"/>
              <a:t>How to revise</a:t>
            </a:r>
          </a:p>
          <a:p>
            <a:r>
              <a:rPr lang="en-US" sz="8000" dirty="0"/>
              <a:t>Free Recall</a:t>
            </a:r>
          </a:p>
        </p:txBody>
      </p:sp>
      <p:pic>
        <p:nvPicPr>
          <p:cNvPr id="5" name="Picture 4" descr="StuartBathurstEnglish profile | Padlet">
            <a:extLst>
              <a:ext uri="{FF2B5EF4-FFF2-40B4-BE49-F238E27FC236}">
                <a16:creationId xmlns:a16="http://schemas.microsoft.com/office/drawing/2014/main" id="{488F5B38-3055-95B5-799F-8FA6122D4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61" y="265045"/>
            <a:ext cx="4108174" cy="4108174"/>
          </a:xfrm>
          <a:prstGeom prst="rect">
            <a:avLst/>
          </a:prstGeom>
        </p:spPr>
      </p:pic>
      <p:pic>
        <p:nvPicPr>
          <p:cNvPr id="6" name="Picture 5" descr="StuartBathurstEnglish profile | Padlet">
            <a:extLst>
              <a:ext uri="{FF2B5EF4-FFF2-40B4-BE49-F238E27FC236}">
                <a16:creationId xmlns:a16="http://schemas.microsoft.com/office/drawing/2014/main" id="{4516D0F2-1792-D470-C0ED-1E0B6A422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5917" y="265045"/>
            <a:ext cx="4108174" cy="4108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D99F0-6FAA-399A-9AB8-44169C8A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674" y="6561000"/>
            <a:ext cx="7478652" cy="66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>
            <a:off x="10036141" y="3701812"/>
            <a:ext cx="2565390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4779" y="0"/>
            <a:ext cx="9142905" cy="3728472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1" name="Google Shape;121;p17"/>
          <p:cNvCxnSpPr/>
          <p:nvPr/>
        </p:nvCxnSpPr>
        <p:spPr>
          <a:xfrm>
            <a:off x="10036141" y="3714512"/>
            <a:ext cx="1281292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2" name="Google Shape;122;p17"/>
          <p:cNvSpPr/>
          <p:nvPr/>
        </p:nvSpPr>
        <p:spPr>
          <a:xfrm>
            <a:off x="4447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9219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17"/>
          <p:cNvGrpSpPr/>
          <p:nvPr/>
        </p:nvGrpSpPr>
        <p:grpSpPr>
          <a:xfrm>
            <a:off x="7886626" y="201680"/>
            <a:ext cx="552382" cy="552382"/>
            <a:chOff x="0" y="0"/>
            <a:chExt cx="552381" cy="552381"/>
          </a:xfrm>
        </p:grpSpPr>
        <p:sp>
          <p:nvSpPr>
            <p:cNvPr id="125" name="Google Shape;125;p17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26" name="Google Shape;126;p17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17"/>
          <p:cNvSpPr/>
          <p:nvPr/>
        </p:nvSpPr>
        <p:spPr>
          <a:xfrm>
            <a:off x="443601" y="834503"/>
            <a:ext cx="8262883" cy="656482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9219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10036141" y="-12700"/>
            <a:ext cx="2565390" cy="6564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10092966" y="90778"/>
            <a:ext cx="2451741" cy="4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 | 2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| 3 | 4 |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4779" y="3715770"/>
            <a:ext cx="9142905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10036141" y="1771775"/>
            <a:ext cx="12747008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A TOPIC &amp;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RELATED PROMPT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467813" y="1851535"/>
            <a:ext cx="82398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OPEN RECALL AKA BRAIN DUMPS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10036150" y="4401675"/>
            <a:ext cx="14012700" cy="85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 your open recall with a key word or a question. The prompt you choose will guide your subsequent recall, e.g.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WAVES |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Broad prompt to explore the general properties of various types of waves.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OF THE E-M SPECTRUM |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Focused prompt leads you to drill into applications of radio, microwaves, UV and infrared light.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0" y="4050187"/>
            <a:ext cx="9146117" cy="9679771"/>
          </a:xfrm>
          <a:prstGeom prst="rect">
            <a:avLst/>
          </a:prstGeom>
          <a:solidFill>
            <a:srgbClr val="FCD7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67" y="4113635"/>
            <a:ext cx="9142904" cy="961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tuartBathurstEnglish profile | Padlet">
            <a:extLst>
              <a:ext uri="{FF2B5EF4-FFF2-40B4-BE49-F238E27FC236}">
                <a16:creationId xmlns:a16="http://schemas.microsoft.com/office/drawing/2014/main" id="{02B28733-0F58-7764-2FA6-569A57AD3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5826" y="5461"/>
            <a:ext cx="4108174" cy="410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/>
          <p:nvPr/>
        </p:nvSpPr>
        <p:spPr>
          <a:xfrm>
            <a:off x="10036141" y="3701812"/>
            <a:ext cx="2565390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-1" y="-12700"/>
            <a:ext cx="9146117" cy="3728471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3" name="Google Shape;143;p18"/>
          <p:cNvCxnSpPr/>
          <p:nvPr/>
        </p:nvCxnSpPr>
        <p:spPr>
          <a:xfrm>
            <a:off x="10036141" y="3714512"/>
            <a:ext cx="1281292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44" name="Google Shape;144;p18"/>
          <p:cNvSpPr/>
          <p:nvPr/>
        </p:nvSpPr>
        <p:spPr>
          <a:xfrm>
            <a:off x="4779" y="3715770"/>
            <a:ext cx="9142905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4447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9219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7886626" y="201680"/>
            <a:ext cx="552382" cy="552382"/>
            <a:chOff x="0" y="0"/>
            <a:chExt cx="552381" cy="552381"/>
          </a:xfrm>
        </p:grpSpPr>
        <p:sp>
          <p:nvSpPr>
            <p:cNvPr id="148" name="Google Shape;148;p18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49" name="Google Shape;149;p18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443601" y="834503"/>
            <a:ext cx="8262883" cy="656482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9219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10036141" y="-12700"/>
            <a:ext cx="2565390" cy="6564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10092966" y="90778"/>
            <a:ext cx="2451741" cy="4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6D6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1 |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| 3 | 4 |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9380159" y="836431"/>
            <a:ext cx="12747008" cy="287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 DOWN KEY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CONCEPTS IN A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FREE-FLOWING MANNER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467813" y="1851535"/>
            <a:ext cx="82398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OPEN RECALL AKA BRAIN DUMPS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10036151" y="4401675"/>
            <a:ext cx="13826100" cy="8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a blank sheet, write the prompt in the centre; write down related ideas as they come to you.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Don’t worry about organising the information too much at first;  let the ideas flow. Jot them down.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see a natural place to add an idea, linking up with something else, do that as you go along.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Avoid eliminating ideas too quickly — if at first your open recall leads you to something relatively obscure or disconnected, let that happen.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0" y="4050187"/>
            <a:ext cx="9146117" cy="9679771"/>
          </a:xfrm>
          <a:prstGeom prst="rect">
            <a:avLst/>
          </a:prstGeom>
          <a:solidFill>
            <a:srgbClr val="FCD7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8" name="Google Shape;15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036229"/>
            <a:ext cx="9146116" cy="969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tuartBathurstEnglish profile | Padlet">
            <a:extLst>
              <a:ext uri="{FF2B5EF4-FFF2-40B4-BE49-F238E27FC236}">
                <a16:creationId xmlns:a16="http://schemas.microsoft.com/office/drawing/2014/main" id="{3AAC09E6-4208-A3AA-669B-64321C0FF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9905" y="-50080"/>
            <a:ext cx="4108174" cy="410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/>
          <p:nvPr/>
        </p:nvSpPr>
        <p:spPr>
          <a:xfrm>
            <a:off x="10036141" y="3701812"/>
            <a:ext cx="2565390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0" y="-12700"/>
            <a:ext cx="9147684" cy="3728471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65" name="Google Shape;165;p19"/>
          <p:cNvCxnSpPr/>
          <p:nvPr/>
        </p:nvCxnSpPr>
        <p:spPr>
          <a:xfrm>
            <a:off x="10036129" y="3715787"/>
            <a:ext cx="128130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66" name="Google Shape;166;p19"/>
          <p:cNvSpPr/>
          <p:nvPr/>
        </p:nvSpPr>
        <p:spPr>
          <a:xfrm>
            <a:off x="4779" y="3715770"/>
            <a:ext cx="9142905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4447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9219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19"/>
          <p:cNvGrpSpPr/>
          <p:nvPr/>
        </p:nvGrpSpPr>
        <p:grpSpPr>
          <a:xfrm>
            <a:off x="7886626" y="201680"/>
            <a:ext cx="552382" cy="552382"/>
            <a:chOff x="0" y="0"/>
            <a:chExt cx="552381" cy="552381"/>
          </a:xfrm>
        </p:grpSpPr>
        <p:sp>
          <p:nvSpPr>
            <p:cNvPr id="170" name="Google Shape;170;p19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71" name="Google Shape;171;p19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19"/>
          <p:cNvSpPr/>
          <p:nvPr/>
        </p:nvSpPr>
        <p:spPr>
          <a:xfrm>
            <a:off x="443601" y="834503"/>
            <a:ext cx="8262883" cy="656482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9219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10036141" y="-12700"/>
            <a:ext cx="2565390" cy="6564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10092966" y="90778"/>
            <a:ext cx="2451741" cy="4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6D6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1 | 2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 | 4 |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10036141" y="1771775"/>
            <a:ext cx="12747008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ORGANISE &amp; CONNECT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IDEAS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467813" y="1851535"/>
            <a:ext cx="82398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OPEN RECALL AKA BRAIN DUMPS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10036129" y="4113635"/>
            <a:ext cx="12813000" cy="8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you’ve covered the topic in detail, or recorded a large number of ideas, stop to take stock of what you’ve got.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links between relevant sections — perhaps showing them with lines and arrows.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Reorganise information into categories or sections so ideas are easier to make sense of.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 your free-flow brain dump very roughly then perhaps a second more organised copy.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0" y="4050187"/>
            <a:ext cx="9146117" cy="9679771"/>
          </a:xfrm>
          <a:prstGeom prst="rect">
            <a:avLst/>
          </a:prstGeom>
          <a:solidFill>
            <a:srgbClr val="FCD7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0" name="Google Shape;18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67" y="4113635"/>
            <a:ext cx="9142904" cy="961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tuartBathurstEnglish profile | Padlet">
            <a:extLst>
              <a:ext uri="{FF2B5EF4-FFF2-40B4-BE49-F238E27FC236}">
                <a16:creationId xmlns:a16="http://schemas.microsoft.com/office/drawing/2014/main" id="{F3D17176-F222-3B23-2472-C20AFF0DE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5826" y="-92988"/>
            <a:ext cx="4108174" cy="410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/>
          <p:nvPr/>
        </p:nvSpPr>
        <p:spPr>
          <a:xfrm>
            <a:off x="10036141" y="3701812"/>
            <a:ext cx="2565390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0" y="-26660"/>
            <a:ext cx="9147684" cy="386713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7" name="Google Shape;187;p20"/>
          <p:cNvCxnSpPr/>
          <p:nvPr/>
        </p:nvCxnSpPr>
        <p:spPr>
          <a:xfrm>
            <a:off x="10036141" y="3714512"/>
            <a:ext cx="1281292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8" name="Google Shape;188;p20"/>
          <p:cNvSpPr/>
          <p:nvPr/>
        </p:nvSpPr>
        <p:spPr>
          <a:xfrm>
            <a:off x="4447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9219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20"/>
          <p:cNvGrpSpPr/>
          <p:nvPr/>
        </p:nvGrpSpPr>
        <p:grpSpPr>
          <a:xfrm>
            <a:off x="7886626" y="201680"/>
            <a:ext cx="552382" cy="552382"/>
            <a:chOff x="0" y="0"/>
            <a:chExt cx="552381" cy="552381"/>
          </a:xfrm>
        </p:grpSpPr>
        <p:sp>
          <p:nvSpPr>
            <p:cNvPr id="191" name="Google Shape;191;p20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92" name="Google Shape;192;p20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20"/>
          <p:cNvSpPr/>
          <p:nvPr/>
        </p:nvSpPr>
        <p:spPr>
          <a:xfrm>
            <a:off x="443601" y="834503"/>
            <a:ext cx="8262883" cy="656482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9219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10036141" y="-12700"/>
            <a:ext cx="2565390" cy="6564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10092966" y="90778"/>
            <a:ext cx="2451741" cy="4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6D6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1 | </a:t>
            </a:r>
            <a:r>
              <a:rPr lang="en-US" sz="28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| 3 |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 |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10036141" y="1771775"/>
            <a:ext cx="12747008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ACCURACY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IDENTIFY GAPS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467813" y="1851535"/>
            <a:ext cx="82398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OPEN RECALL AKA BRAIN DUMPS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10036150" y="4401675"/>
            <a:ext cx="13807500" cy="7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aware of mistakes and gaps. You want to address or correct them.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Having made your open-recall record from memory, go back to your notes or resources related to the same topic: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you made any mistakes?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you left anything out that should have been included?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Amend the record so that it’s now more complete.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0" y="4050187"/>
            <a:ext cx="9146117" cy="9679771"/>
          </a:xfrm>
          <a:prstGeom prst="rect">
            <a:avLst/>
          </a:prstGeom>
          <a:solidFill>
            <a:srgbClr val="FCD7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1" name="Google Shape;20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68" y="4036229"/>
            <a:ext cx="9142905" cy="96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0"/>
          <p:cNvSpPr/>
          <p:nvPr/>
        </p:nvSpPr>
        <p:spPr>
          <a:xfrm>
            <a:off x="4779" y="3715770"/>
            <a:ext cx="9142905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StuartBathurstEnglish profile | Padlet">
            <a:extLst>
              <a:ext uri="{FF2B5EF4-FFF2-40B4-BE49-F238E27FC236}">
                <a16:creationId xmlns:a16="http://schemas.microsoft.com/office/drawing/2014/main" id="{06B485AA-5049-93A2-4580-0C98DD4B1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8091" y="34000"/>
            <a:ext cx="4108174" cy="410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/>
          <p:nvPr/>
        </p:nvSpPr>
        <p:spPr>
          <a:xfrm>
            <a:off x="10036141" y="3701812"/>
            <a:ext cx="2565390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-1" y="-12700"/>
            <a:ext cx="9146117" cy="3728471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09" name="Google Shape;209;p21"/>
          <p:cNvCxnSpPr/>
          <p:nvPr/>
        </p:nvCxnSpPr>
        <p:spPr>
          <a:xfrm>
            <a:off x="10036141" y="3714512"/>
            <a:ext cx="1281292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10" name="Google Shape;210;p21"/>
          <p:cNvSpPr/>
          <p:nvPr/>
        </p:nvSpPr>
        <p:spPr>
          <a:xfrm>
            <a:off x="4447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9219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p21"/>
          <p:cNvGrpSpPr/>
          <p:nvPr/>
        </p:nvGrpSpPr>
        <p:grpSpPr>
          <a:xfrm>
            <a:off x="7886626" y="201680"/>
            <a:ext cx="552382" cy="552382"/>
            <a:chOff x="0" y="0"/>
            <a:chExt cx="552381" cy="552381"/>
          </a:xfrm>
        </p:grpSpPr>
        <p:sp>
          <p:nvSpPr>
            <p:cNvPr id="213" name="Google Shape;213;p21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14" name="Google Shape;214;p21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21"/>
          <p:cNvSpPr/>
          <p:nvPr/>
        </p:nvSpPr>
        <p:spPr>
          <a:xfrm>
            <a:off x="443601" y="834503"/>
            <a:ext cx="8262883" cy="656482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9219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10036141" y="-12700"/>
            <a:ext cx="2565390" cy="6564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10092966" y="90778"/>
            <a:ext cx="2451741" cy="4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6D6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1 | 2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| 3 | 4 |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9380159" y="994106"/>
            <a:ext cx="12747008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EXTEND DEPTH &amp;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RANGE OF IDEAS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467813" y="1851535"/>
            <a:ext cx="82398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OPEN RECALL AKA BRAIN DUMPS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10036150" y="4401675"/>
            <a:ext cx="13266900" cy="88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you’ve completed an open-recall process you’re satisfied with, go further.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Zoom in</a:t>
            </a: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one area to explore your knowledge at a deeper level — remembering more specific ideas that branch off from what you have so far.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The way microwaves are used in telecommunications and how satellites work.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4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expand</a:t>
            </a: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your open recall into other related areas,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explore sound and hearing. 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1"/>
          <p:cNvSpPr/>
          <p:nvPr/>
        </p:nvSpPr>
        <p:spPr>
          <a:xfrm>
            <a:off x="0" y="4050187"/>
            <a:ext cx="9146117" cy="9679771"/>
          </a:xfrm>
          <a:prstGeom prst="rect">
            <a:avLst/>
          </a:prstGeom>
          <a:solidFill>
            <a:srgbClr val="FCD7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3" name="Google Shape;22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68" y="4050187"/>
            <a:ext cx="9142905" cy="96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1"/>
          <p:cNvSpPr/>
          <p:nvPr/>
        </p:nvSpPr>
        <p:spPr>
          <a:xfrm>
            <a:off x="4779" y="3715770"/>
            <a:ext cx="9142905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StuartBathurstEnglish profile | Padlet">
            <a:extLst>
              <a:ext uri="{FF2B5EF4-FFF2-40B4-BE49-F238E27FC236}">
                <a16:creationId xmlns:a16="http://schemas.microsoft.com/office/drawing/2014/main" id="{F17CE4F1-AFA5-0571-DCCA-C68654B00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9905" y="-50080"/>
            <a:ext cx="4108174" cy="410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Custom</PresentationFormat>
  <Paragraphs>57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 Neue</vt:lpstr>
      <vt:lpstr>Helvetica Neue Light</vt:lpstr>
      <vt:lpstr>White</vt:lpstr>
      <vt:lpstr>The Bathurst Way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Mrs L. May</cp:lastModifiedBy>
  <cp:revision>1</cp:revision>
  <dcterms:modified xsi:type="dcterms:W3CDTF">2025-02-12T13:36:04Z</dcterms:modified>
</cp:coreProperties>
</file>