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0"/>
  </p:notesMasterIdLst>
  <p:sldIdLst>
    <p:sldId id="265" r:id="rId2"/>
    <p:sldId id="256" r:id="rId3"/>
    <p:sldId id="257" r:id="rId4"/>
    <p:sldId id="258" r:id="rId5"/>
    <p:sldId id="259" r:id="rId6"/>
    <p:sldId id="260" r:id="rId7"/>
    <p:sldId id="261" r:id="rId8"/>
    <p:sldId id="262" r:id="rId9"/>
  </p:sldIdLst>
  <p:sldSz cx="24384000" cy="13716000"/>
  <p:notesSz cx="6858000" cy="9144000"/>
  <p:embeddedFontLst>
    <p:embeddedFont>
      <p:font typeface="Helvetica Neue" panose="020B0604020202020204" charset="0"/>
      <p:regular r:id="rId11"/>
      <p:bold r:id="rId12"/>
      <p:italic r:id="rId13"/>
      <p:boldItalic r:id="rId14"/>
    </p:embeddedFont>
    <p:embeddedFont>
      <p:font typeface="Helvetica Neue Light" panose="020B0604020202020204" charset="0"/>
      <p:regular r:id="rId15"/>
      <p:bold r:id="rId16"/>
      <p:italic r:id="rId17"/>
      <p:boldItalic r:id="rId18"/>
    </p:embeddedFont>
    <p:embeddedFont>
      <p:font typeface="Lato" panose="020F0502020204030203" pitchFamily="34" charset="0"/>
      <p:regular r:id="rId19"/>
    </p:embeddedFont>
    <p:embeddedFont>
      <p:font typeface="Roboto" panose="02000000000000000000" pitchFamily="2"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883"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L. May" userId="0566883e-5e70-439f-a86e-ba316f02c105" providerId="ADAL" clId="{B3436EFB-4F2A-4642-B255-F259CC19D285}"/>
    <pc:docChg chg="modSld">
      <pc:chgData name="Mrs L. May" userId="0566883e-5e70-439f-a86e-ba316f02c105" providerId="ADAL" clId="{B3436EFB-4F2A-4642-B255-F259CC19D285}" dt="2025-02-12T13:58:13.872" v="0" actId="20577"/>
      <pc:docMkLst>
        <pc:docMk/>
      </pc:docMkLst>
      <pc:sldChg chg="modSp mod">
        <pc:chgData name="Mrs L. May" userId="0566883e-5e70-439f-a86e-ba316f02c105" providerId="ADAL" clId="{B3436EFB-4F2A-4642-B255-F259CC19D285}" dt="2025-02-12T13:58:13.872" v="0" actId="20577"/>
        <pc:sldMkLst>
          <pc:docMk/>
          <pc:sldMk cId="109857222" sldId="265"/>
        </pc:sldMkLst>
        <pc:spChg chg="mod">
          <ac:chgData name="Mrs L. May" userId="0566883e-5e70-439f-a86e-ba316f02c105" providerId="ADAL" clId="{B3436EFB-4F2A-4642-B255-F259CC19D285}" dt="2025-02-12T13:58:13.872" v="0" actId="20577"/>
          <ac:spMkLst>
            <pc:docMk/>
            <pc:sldMk cId="109857222" sldId="26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1" name="Google Shape;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7" name="Google Shape;7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39" name="Google Shape;1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05" name="Google Shape;20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12" name="Google Shape;12;p2"/>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11"/>
          <p:cNvSpPr txBox="1">
            <a:spLocks noGrp="1"/>
          </p:cNvSpPr>
          <p:nvPr>
            <p:ph type="body" idx="1"/>
          </p:nvPr>
        </p:nvSpPr>
        <p:spPr>
          <a:xfrm>
            <a:off x="2387600" y="8953500"/>
            <a:ext cx="19621500" cy="585521"/>
          </a:xfrm>
          <a:prstGeom prst="rect">
            <a:avLst/>
          </a:prstGeom>
          <a:noFill/>
          <a:ln>
            <a:noFill/>
          </a:ln>
        </p:spPr>
        <p:txBody>
          <a:bodyPr spcFirstLastPara="1" wrap="square" lIns="50800" tIns="50800" rIns="50800" bIns="50800" anchor="t" anchorCtr="0">
            <a:spAutoFit/>
          </a:bodyPr>
          <a:lstStyle>
            <a:lvl1pPr marL="457200" lvl="0" indent="-228600" algn="ctr">
              <a:lnSpc>
                <a:spcPct val="100000"/>
              </a:lnSpc>
              <a:spcBef>
                <a:spcPts val="0"/>
              </a:spcBef>
              <a:spcAft>
                <a:spcPts val="0"/>
              </a:spcAft>
              <a:buClr>
                <a:srgbClr val="000000"/>
              </a:buClr>
              <a:buSzPts val="3200"/>
              <a:buFont typeface="Helvetica Neue"/>
              <a:buNone/>
              <a:defRPr sz="3200" i="1"/>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8" name="Google Shape;48;p11"/>
          <p:cNvSpPr txBox="1">
            <a:spLocks noGrp="1"/>
          </p:cNvSpPr>
          <p:nvPr>
            <p:ph type="body" idx="2"/>
          </p:nvPr>
        </p:nvSpPr>
        <p:spPr>
          <a:xfrm>
            <a:off x="2387600" y="6076950"/>
            <a:ext cx="19621500" cy="825500"/>
          </a:xfrm>
          <a:prstGeom prst="rect">
            <a:avLst/>
          </a:prstGeom>
          <a:noFill/>
          <a:ln>
            <a:noFill/>
          </a:ln>
        </p:spPr>
        <p:txBody>
          <a:bodyPr spcFirstLastPara="1" wrap="square" lIns="50800" tIns="50800" rIns="50800" bIns="50800" anchor="ctr" anchorCtr="0">
            <a:spAutoFit/>
          </a:bodyPr>
          <a:lstStyle>
            <a:lvl1pPr marL="457200" lvl="0" indent="-228600" algn="ctr">
              <a:lnSpc>
                <a:spcPct val="100000"/>
              </a:lnSpc>
              <a:spcBef>
                <a:spcPts val="0"/>
              </a:spcBef>
              <a:spcAft>
                <a:spcPts val="0"/>
              </a:spcAft>
              <a:buClr>
                <a:srgbClr val="000000"/>
              </a:buClr>
              <a:buSzPts val="4800"/>
              <a:buFont typeface="Helvetica Neue"/>
              <a:buNone/>
              <a:defRPr sz="4800">
                <a:latin typeface="Helvetica Neue"/>
                <a:ea typeface="Helvetica Neue"/>
                <a:cs typeface="Helvetica Neue"/>
                <a:sym typeface="Helvetica Neue"/>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9" name="Google Shape;49;p11"/>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0"/>
        <p:cNvGrpSpPr/>
        <p:nvPr/>
      </p:nvGrpSpPr>
      <p:grpSpPr>
        <a:xfrm>
          <a:off x="0" y="0"/>
          <a:ext cx="0" cy="0"/>
          <a:chOff x="0" y="0"/>
          <a:chExt cx="0" cy="0"/>
        </a:xfrm>
      </p:grpSpPr>
      <p:sp>
        <p:nvSpPr>
          <p:cNvPr id="51" name="Google Shape;51;p12"/>
          <p:cNvSpPr>
            <a:spLocks noGrp="1"/>
          </p:cNvSpPr>
          <p:nvPr>
            <p:ph type="pic" idx="2"/>
          </p:nvPr>
        </p:nvSpPr>
        <p:spPr>
          <a:xfrm>
            <a:off x="-50800" y="-1270000"/>
            <a:ext cx="24485600" cy="16323734"/>
          </a:xfrm>
          <a:prstGeom prst="rect">
            <a:avLst/>
          </a:prstGeom>
          <a:noFill/>
          <a:ln>
            <a:noFill/>
          </a:ln>
        </p:spPr>
      </p:sp>
      <p:sp>
        <p:nvSpPr>
          <p:cNvPr id="52" name="Google Shape;52;p12"/>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
        <p:nvSpPr>
          <p:cNvPr id="54" name="Google Shape;54;p13"/>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3048000" y="2244725"/>
            <a:ext cx="18288000" cy="4775201"/>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rgbClr val="000000"/>
              </a:buClr>
              <a:buSzPts val="12000"/>
              <a:buFont typeface="Calibri"/>
              <a:buNone/>
              <a:defRPr sz="12000">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7" name="Google Shape;57;p14"/>
          <p:cNvSpPr txBox="1">
            <a:spLocks noGrp="1"/>
          </p:cNvSpPr>
          <p:nvPr>
            <p:ph type="body" idx="1"/>
          </p:nvPr>
        </p:nvSpPr>
        <p:spPr>
          <a:xfrm>
            <a:off x="3048000" y="7204075"/>
            <a:ext cx="18288000" cy="3311525"/>
          </a:xfrm>
          <a:prstGeom prst="rect">
            <a:avLst/>
          </a:prstGeom>
          <a:noFill/>
          <a:ln>
            <a:noFill/>
          </a:ln>
        </p:spPr>
        <p:txBody>
          <a:bodyPr spcFirstLastPara="1" wrap="square" lIns="91425" tIns="91425" rIns="91425" bIns="91425" anchor="t" anchorCtr="0">
            <a:normAutofit/>
          </a:bodyPr>
          <a:lstStyle>
            <a:lvl1pPr marL="457200" lvl="0"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1pPr>
            <a:lvl2pPr marL="914400" lvl="1"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2pPr>
            <a:lvl3pPr marL="1371600" lvl="2"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3pPr>
            <a:lvl4pPr marL="1828800" lvl="3"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4pPr>
            <a:lvl5pPr marL="2286000" lvl="4"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8" name="Google Shape;58;p14"/>
          <p:cNvSpPr txBox="1">
            <a:spLocks noGrp="1"/>
          </p:cNvSpPr>
          <p:nvPr>
            <p:ph type="sldNum" idx="12"/>
          </p:nvPr>
        </p:nvSpPr>
        <p:spPr>
          <a:xfrm>
            <a:off x="22203052" y="12835870"/>
            <a:ext cx="504548" cy="48391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to - Horizontal" type="tx">
  <p:cSld name="TITLE_AND_BODY">
    <p:spTree>
      <p:nvGrpSpPr>
        <p:cNvPr id="1" name="Shape 13"/>
        <p:cNvGrpSpPr/>
        <p:nvPr/>
      </p:nvGrpSpPr>
      <p:grpSpPr>
        <a:xfrm>
          <a:off x="0" y="0"/>
          <a:ext cx="0" cy="0"/>
          <a:chOff x="0" y="0"/>
          <a:chExt cx="0" cy="0"/>
        </a:xfrm>
      </p:grpSpPr>
      <p:sp>
        <p:nvSpPr>
          <p:cNvPr id="14" name="Google Shape;14;p3"/>
          <p:cNvSpPr>
            <a:spLocks noGrp="1"/>
          </p:cNvSpPr>
          <p:nvPr>
            <p:ph type="pic" idx="2"/>
          </p:nvPr>
        </p:nvSpPr>
        <p:spPr>
          <a:xfrm>
            <a:off x="3125968" y="-393700"/>
            <a:ext cx="18135601" cy="12090400"/>
          </a:xfrm>
          <a:prstGeom prst="rect">
            <a:avLst/>
          </a:prstGeom>
          <a:noFill/>
          <a:ln>
            <a:noFill/>
          </a:ln>
        </p:spPr>
      </p:sp>
      <p:sp>
        <p:nvSpPr>
          <p:cNvPr id="15" name="Google Shape;15;p3"/>
          <p:cNvSpPr txBox="1">
            <a:spLocks noGrp="1"/>
          </p:cNvSpPr>
          <p:nvPr>
            <p:ph type="title"/>
          </p:nvPr>
        </p:nvSpPr>
        <p:spPr>
          <a:xfrm>
            <a:off x="635000" y="9512300"/>
            <a:ext cx="23114000" cy="20066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3"/>
          <p:cNvSpPr txBox="1">
            <a:spLocks noGrp="1"/>
          </p:cNvSpPr>
          <p:nvPr>
            <p:ph type="body" idx="1"/>
          </p:nvPr>
        </p:nvSpPr>
        <p:spPr>
          <a:xfrm>
            <a:off x="635000" y="11442700"/>
            <a:ext cx="23114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17" name="Google Shape;17;p3"/>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Centre">
  <p:cSld name="Title - Centre">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1778000" y="4533900"/>
            <a:ext cx="20828000" cy="46482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1"/>
        <p:cNvGrpSpPr/>
        <p:nvPr/>
      </p:nvGrpSpPr>
      <p:grpSpPr>
        <a:xfrm>
          <a:off x="0" y="0"/>
          <a:ext cx="0" cy="0"/>
          <a:chOff x="0" y="0"/>
          <a:chExt cx="0" cy="0"/>
        </a:xfrm>
      </p:grpSpPr>
      <p:sp>
        <p:nvSpPr>
          <p:cNvPr id="22" name="Google Shape;22;p5"/>
          <p:cNvSpPr>
            <a:spLocks noGrp="1"/>
          </p:cNvSpPr>
          <p:nvPr>
            <p:ph type="pic" idx="2"/>
          </p:nvPr>
        </p:nvSpPr>
        <p:spPr>
          <a:xfrm>
            <a:off x="12827000" y="952500"/>
            <a:ext cx="11468100" cy="11468100"/>
          </a:xfrm>
          <a:prstGeom prst="rect">
            <a:avLst/>
          </a:prstGeom>
          <a:noFill/>
          <a:ln>
            <a:noFill/>
          </a:ln>
        </p:spPr>
      </p:sp>
      <p:sp>
        <p:nvSpPr>
          <p:cNvPr id="23" name="Google Shape;23;p5"/>
          <p:cNvSpPr txBox="1">
            <a:spLocks noGrp="1"/>
          </p:cNvSpPr>
          <p:nvPr>
            <p:ph type="title"/>
          </p:nvPr>
        </p:nvSpPr>
        <p:spPr>
          <a:xfrm>
            <a:off x="1651000" y="952500"/>
            <a:ext cx="10223500" cy="55499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5"/>
          <p:cNvSpPr txBox="1">
            <a:spLocks noGrp="1"/>
          </p:cNvSpPr>
          <p:nvPr>
            <p:ph type="body" idx="1"/>
          </p:nvPr>
        </p:nvSpPr>
        <p:spPr>
          <a:xfrm>
            <a:off x="1651000" y="6527800"/>
            <a:ext cx="10223500" cy="57277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5" name="Google Shape;25;p5"/>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6"/>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1" name="Google Shape;31;p7"/>
          <p:cNvSpPr txBox="1">
            <a:spLocks noGrp="1"/>
          </p:cNvSpPr>
          <p:nvPr>
            <p:ph type="body" idx="1"/>
          </p:nvPr>
        </p:nvSpPr>
        <p:spPr>
          <a:xfrm>
            <a:off x="1689100" y="3149600"/>
            <a:ext cx="21005800" cy="9296400"/>
          </a:xfrm>
          <a:prstGeom prst="rect">
            <a:avLst/>
          </a:prstGeom>
          <a:noFill/>
          <a:ln>
            <a:noFill/>
          </a:ln>
        </p:spPr>
        <p:txBody>
          <a:bodyPr spcFirstLastPara="1" wrap="square" lIns="50800" tIns="50800" rIns="50800" bIns="50800" anchor="ctr" anchorCtr="0">
            <a:normAutofit/>
          </a:bodyPr>
          <a:lstStyle>
            <a:lvl1pPr marL="457200" lvl="0" indent="-609600" algn="l">
              <a:lnSpc>
                <a:spcPct val="100000"/>
              </a:lnSpc>
              <a:spcBef>
                <a:spcPts val="5900"/>
              </a:spcBef>
              <a:spcAft>
                <a:spcPts val="0"/>
              </a:spcAft>
              <a:buClr>
                <a:srgbClr val="000000"/>
              </a:buClr>
              <a:buSzPts val="6000"/>
              <a:buFont typeface="Helvetica Neue"/>
              <a:buChar char="•"/>
              <a:defRPr sz="4800"/>
            </a:lvl1pPr>
            <a:lvl2pPr marL="914400" lvl="1" indent="-609600" algn="l">
              <a:lnSpc>
                <a:spcPct val="100000"/>
              </a:lnSpc>
              <a:spcBef>
                <a:spcPts val="5900"/>
              </a:spcBef>
              <a:spcAft>
                <a:spcPts val="0"/>
              </a:spcAft>
              <a:buClr>
                <a:srgbClr val="000000"/>
              </a:buClr>
              <a:buSzPts val="6000"/>
              <a:buFont typeface="Helvetica Neue"/>
              <a:buChar char="•"/>
              <a:defRPr sz="4800"/>
            </a:lvl2pPr>
            <a:lvl3pPr marL="1371600" lvl="2" indent="-609600" algn="l">
              <a:lnSpc>
                <a:spcPct val="100000"/>
              </a:lnSpc>
              <a:spcBef>
                <a:spcPts val="5900"/>
              </a:spcBef>
              <a:spcAft>
                <a:spcPts val="0"/>
              </a:spcAft>
              <a:buClr>
                <a:srgbClr val="000000"/>
              </a:buClr>
              <a:buSzPts val="6000"/>
              <a:buFont typeface="Helvetica Neue"/>
              <a:buChar char="•"/>
              <a:defRPr sz="4800"/>
            </a:lvl3pPr>
            <a:lvl4pPr marL="1828800" lvl="3" indent="-609600" algn="l">
              <a:lnSpc>
                <a:spcPct val="100000"/>
              </a:lnSpc>
              <a:spcBef>
                <a:spcPts val="5900"/>
              </a:spcBef>
              <a:spcAft>
                <a:spcPts val="0"/>
              </a:spcAft>
              <a:buClr>
                <a:srgbClr val="000000"/>
              </a:buClr>
              <a:buSzPts val="6000"/>
              <a:buFont typeface="Helvetica Neue"/>
              <a:buChar char="•"/>
              <a:defRPr sz="4800"/>
            </a:lvl4pPr>
            <a:lvl5pPr marL="2286000" lvl="4" indent="-609600" algn="l">
              <a:lnSpc>
                <a:spcPct val="100000"/>
              </a:lnSpc>
              <a:spcBef>
                <a:spcPts val="5900"/>
              </a:spcBef>
              <a:spcAft>
                <a:spcPts val="0"/>
              </a:spcAft>
              <a:buClr>
                <a:srgbClr val="000000"/>
              </a:buClr>
              <a:buSzPts val="6000"/>
              <a:buFont typeface="Helvetica Neue"/>
              <a:buChar char="•"/>
              <a:defRPr sz="4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2" name="Google Shape;32;p7"/>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8"/>
          <p:cNvSpPr>
            <a:spLocks noGrp="1"/>
          </p:cNvSpPr>
          <p:nvPr>
            <p:ph type="pic" idx="2"/>
          </p:nvPr>
        </p:nvSpPr>
        <p:spPr>
          <a:xfrm>
            <a:off x="10960100" y="3149600"/>
            <a:ext cx="13944600" cy="9296400"/>
          </a:xfrm>
          <a:prstGeom prst="rect">
            <a:avLst/>
          </a:prstGeom>
          <a:noFill/>
          <a:ln>
            <a:noFill/>
          </a:ln>
        </p:spPr>
      </p:sp>
      <p:sp>
        <p:nvSpPr>
          <p:cNvPr id="35" name="Google Shape;35;p8"/>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6" name="Google Shape;36;p8"/>
          <p:cNvSpPr txBox="1">
            <a:spLocks noGrp="1"/>
          </p:cNvSpPr>
          <p:nvPr>
            <p:ph type="body" idx="1"/>
          </p:nvPr>
        </p:nvSpPr>
        <p:spPr>
          <a:xfrm>
            <a:off x="1689100" y="3149600"/>
            <a:ext cx="10223500" cy="9296400"/>
          </a:xfrm>
          <a:prstGeom prst="rect">
            <a:avLst/>
          </a:prstGeom>
          <a:noFill/>
          <a:ln>
            <a:noFill/>
          </a:ln>
        </p:spPr>
        <p:txBody>
          <a:bodyPr spcFirstLastPara="1" wrap="square" lIns="50800" tIns="50800" rIns="50800" bIns="50800" anchor="ctr" anchorCtr="0">
            <a:norm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7" name="Google Shape;37;p8"/>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1689100" y="1778000"/>
            <a:ext cx="21005800" cy="10160000"/>
          </a:xfrm>
          <a:prstGeom prst="rect">
            <a:avLst/>
          </a:prstGeom>
          <a:noFill/>
          <a:ln>
            <a:noFill/>
          </a:ln>
        </p:spPr>
        <p:txBody>
          <a:bodyPr spcFirstLastPara="1" wrap="square" lIns="50800" tIns="50800" rIns="50800" bIns="50800" anchor="ctr" anchorCtr="0">
            <a:normAutofit/>
          </a:bodyPr>
          <a:lstStyle>
            <a:lvl1pPr marL="457200" lvl="0" indent="-609600" algn="l">
              <a:lnSpc>
                <a:spcPct val="100000"/>
              </a:lnSpc>
              <a:spcBef>
                <a:spcPts val="5900"/>
              </a:spcBef>
              <a:spcAft>
                <a:spcPts val="0"/>
              </a:spcAft>
              <a:buClr>
                <a:srgbClr val="000000"/>
              </a:buClr>
              <a:buSzPts val="6000"/>
              <a:buFont typeface="Helvetica Neue"/>
              <a:buChar char="•"/>
              <a:defRPr sz="4800"/>
            </a:lvl1pPr>
            <a:lvl2pPr marL="914400" lvl="1" indent="-609600" algn="l">
              <a:lnSpc>
                <a:spcPct val="100000"/>
              </a:lnSpc>
              <a:spcBef>
                <a:spcPts val="5900"/>
              </a:spcBef>
              <a:spcAft>
                <a:spcPts val="0"/>
              </a:spcAft>
              <a:buClr>
                <a:srgbClr val="000000"/>
              </a:buClr>
              <a:buSzPts val="6000"/>
              <a:buFont typeface="Helvetica Neue"/>
              <a:buChar char="•"/>
              <a:defRPr sz="4800"/>
            </a:lvl2pPr>
            <a:lvl3pPr marL="1371600" lvl="2" indent="-609600" algn="l">
              <a:lnSpc>
                <a:spcPct val="100000"/>
              </a:lnSpc>
              <a:spcBef>
                <a:spcPts val="5900"/>
              </a:spcBef>
              <a:spcAft>
                <a:spcPts val="0"/>
              </a:spcAft>
              <a:buClr>
                <a:srgbClr val="000000"/>
              </a:buClr>
              <a:buSzPts val="6000"/>
              <a:buFont typeface="Helvetica Neue"/>
              <a:buChar char="•"/>
              <a:defRPr sz="4800"/>
            </a:lvl3pPr>
            <a:lvl4pPr marL="1828800" lvl="3" indent="-609600" algn="l">
              <a:lnSpc>
                <a:spcPct val="100000"/>
              </a:lnSpc>
              <a:spcBef>
                <a:spcPts val="5900"/>
              </a:spcBef>
              <a:spcAft>
                <a:spcPts val="0"/>
              </a:spcAft>
              <a:buClr>
                <a:srgbClr val="000000"/>
              </a:buClr>
              <a:buSzPts val="6000"/>
              <a:buFont typeface="Helvetica Neue"/>
              <a:buChar char="•"/>
              <a:defRPr sz="4800"/>
            </a:lvl4pPr>
            <a:lvl5pPr marL="2286000" lvl="4" indent="-609600" algn="l">
              <a:lnSpc>
                <a:spcPct val="100000"/>
              </a:lnSpc>
              <a:spcBef>
                <a:spcPts val="5900"/>
              </a:spcBef>
              <a:spcAft>
                <a:spcPts val="0"/>
              </a:spcAft>
              <a:buClr>
                <a:srgbClr val="000000"/>
              </a:buClr>
              <a:buSzPts val="6000"/>
              <a:buFont typeface="Helvetica Neue"/>
              <a:buChar char="•"/>
              <a:defRPr sz="4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0" name="Google Shape;40;p9"/>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1"/>
        <p:cNvGrpSpPr/>
        <p:nvPr/>
      </p:nvGrpSpPr>
      <p:grpSpPr>
        <a:xfrm>
          <a:off x="0" y="0"/>
          <a:ext cx="0" cy="0"/>
          <a:chOff x="0" y="0"/>
          <a:chExt cx="0" cy="0"/>
        </a:xfrm>
      </p:grpSpPr>
      <p:sp>
        <p:nvSpPr>
          <p:cNvPr id="42" name="Google Shape;42;p10"/>
          <p:cNvSpPr>
            <a:spLocks noGrp="1"/>
          </p:cNvSpPr>
          <p:nvPr>
            <p:ph type="pic" idx="2"/>
          </p:nvPr>
        </p:nvSpPr>
        <p:spPr>
          <a:xfrm>
            <a:off x="15300325" y="7048500"/>
            <a:ext cx="8324850" cy="5549900"/>
          </a:xfrm>
          <a:prstGeom prst="rect">
            <a:avLst/>
          </a:prstGeom>
          <a:noFill/>
          <a:ln>
            <a:noFill/>
          </a:ln>
        </p:spPr>
      </p:sp>
      <p:sp>
        <p:nvSpPr>
          <p:cNvPr id="43" name="Google Shape;43;p10"/>
          <p:cNvSpPr>
            <a:spLocks noGrp="1"/>
          </p:cNvSpPr>
          <p:nvPr>
            <p:ph type="pic" idx="3"/>
          </p:nvPr>
        </p:nvSpPr>
        <p:spPr>
          <a:xfrm>
            <a:off x="15760700" y="863600"/>
            <a:ext cx="7404100" cy="7404100"/>
          </a:xfrm>
          <a:prstGeom prst="rect">
            <a:avLst/>
          </a:prstGeom>
          <a:noFill/>
          <a:ln>
            <a:noFill/>
          </a:ln>
        </p:spPr>
      </p:sp>
      <p:sp>
        <p:nvSpPr>
          <p:cNvPr id="44" name="Google Shape;44;p10"/>
          <p:cNvSpPr>
            <a:spLocks noGrp="1"/>
          </p:cNvSpPr>
          <p:nvPr>
            <p:ph type="pic" idx="4"/>
          </p:nvPr>
        </p:nvSpPr>
        <p:spPr>
          <a:xfrm>
            <a:off x="-990600" y="1130300"/>
            <a:ext cx="17202150" cy="11468100"/>
          </a:xfrm>
          <a:prstGeom prst="rect">
            <a:avLst/>
          </a:prstGeom>
          <a:noFill/>
          <a:ln>
            <a:noFill/>
          </a:ln>
        </p:spPr>
      </p:sp>
      <p:sp>
        <p:nvSpPr>
          <p:cNvPr id="45" name="Google Shape;45;p1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1689100" y="3149600"/>
            <a:ext cx="21005800" cy="9296400"/>
          </a:xfrm>
          <a:prstGeom prst="rect">
            <a:avLst/>
          </a:prstGeom>
          <a:noFill/>
          <a:ln>
            <a:noFill/>
          </a:ln>
        </p:spPr>
        <p:txBody>
          <a:bodyPr spcFirstLastPara="1" wrap="square" lIns="50800" tIns="50800" rIns="50800" bIns="50800" anchor="ctr" anchorCtr="0">
            <a:normAutofit/>
          </a:bodyPr>
          <a:lstStyle>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0902" y="-1562876"/>
            <a:ext cx="18288000" cy="4775200"/>
          </a:xfrm>
        </p:spPr>
        <p:txBody>
          <a:bodyPr>
            <a:normAutofit/>
          </a:bodyPr>
          <a:lstStyle/>
          <a:p>
            <a:r>
              <a:rPr lang="en-US" sz="14400" dirty="0"/>
              <a:t>The Bathurst Way</a:t>
            </a:r>
          </a:p>
        </p:txBody>
      </p:sp>
      <p:sp>
        <p:nvSpPr>
          <p:cNvPr id="3" name="Subtitle 2"/>
          <p:cNvSpPr>
            <a:spLocks noGrp="1"/>
          </p:cNvSpPr>
          <p:nvPr>
            <p:ph type="subTitle" idx="1"/>
          </p:nvPr>
        </p:nvSpPr>
        <p:spPr>
          <a:xfrm>
            <a:off x="3062200" y="3435284"/>
            <a:ext cx="18288000" cy="3311524"/>
          </a:xfrm>
        </p:spPr>
        <p:txBody>
          <a:bodyPr spcFirstLastPara="1" vert="horz" wrap="square" lIns="182880" tIns="91440" rIns="182880" bIns="91440" rtlCol="0" anchor="t" anchorCtr="0">
            <a:normAutofit/>
          </a:bodyPr>
          <a:lstStyle/>
          <a:p>
            <a:r>
              <a:rPr lang="en-US" sz="8000" dirty="0"/>
              <a:t>How </a:t>
            </a:r>
            <a:r>
              <a:rPr lang="en-US" sz="8000"/>
              <a:t>to revise</a:t>
            </a:r>
          </a:p>
          <a:p>
            <a:endParaRPr lang="en-US" sz="8000" dirty="0"/>
          </a:p>
        </p:txBody>
      </p:sp>
      <p:pic>
        <p:nvPicPr>
          <p:cNvPr id="5" name="Picture 4" descr="StuartBathurstEnglish profile | Padlet">
            <a:extLst>
              <a:ext uri="{FF2B5EF4-FFF2-40B4-BE49-F238E27FC236}">
                <a16:creationId xmlns:a16="http://schemas.microsoft.com/office/drawing/2014/main" id="{488F5B38-3055-95B5-799F-8FA6122D4E1C}"/>
              </a:ext>
            </a:extLst>
          </p:cNvPr>
          <p:cNvPicPr>
            <a:picLocks noChangeAspect="1"/>
          </p:cNvPicPr>
          <p:nvPr/>
        </p:nvPicPr>
        <p:blipFill>
          <a:blip r:embed="rId2"/>
          <a:stretch>
            <a:fillRect/>
          </a:stretch>
        </p:blipFill>
        <p:spPr>
          <a:xfrm>
            <a:off x="1004959" y="265043"/>
            <a:ext cx="4108174" cy="4108174"/>
          </a:xfrm>
          <a:prstGeom prst="rect">
            <a:avLst/>
          </a:prstGeom>
        </p:spPr>
      </p:pic>
      <p:pic>
        <p:nvPicPr>
          <p:cNvPr id="6" name="Picture 5" descr="StuartBathurstEnglish profile | Padlet">
            <a:extLst>
              <a:ext uri="{FF2B5EF4-FFF2-40B4-BE49-F238E27FC236}">
                <a16:creationId xmlns:a16="http://schemas.microsoft.com/office/drawing/2014/main" id="{4516D0F2-1792-D470-C0ED-1E0B6A42209F}"/>
              </a:ext>
            </a:extLst>
          </p:cNvPr>
          <p:cNvPicPr>
            <a:picLocks noChangeAspect="1"/>
          </p:cNvPicPr>
          <p:nvPr/>
        </p:nvPicPr>
        <p:blipFill>
          <a:blip r:embed="rId2"/>
          <a:stretch>
            <a:fillRect/>
          </a:stretch>
        </p:blipFill>
        <p:spPr>
          <a:xfrm>
            <a:off x="19535915" y="265043"/>
            <a:ext cx="4108174" cy="4108174"/>
          </a:xfrm>
          <a:prstGeom prst="rect">
            <a:avLst/>
          </a:prstGeom>
        </p:spPr>
      </p:pic>
      <p:pic>
        <p:nvPicPr>
          <p:cNvPr id="7" name="Picture 6">
            <a:extLst>
              <a:ext uri="{FF2B5EF4-FFF2-40B4-BE49-F238E27FC236}">
                <a16:creationId xmlns:a16="http://schemas.microsoft.com/office/drawing/2014/main" id="{81AD99F0-6FAA-399A-9AB8-44169C8A8863}"/>
              </a:ext>
            </a:extLst>
          </p:cNvPr>
          <p:cNvPicPr>
            <a:picLocks noChangeAspect="1"/>
          </p:cNvPicPr>
          <p:nvPr/>
        </p:nvPicPr>
        <p:blipFill>
          <a:blip r:embed="rId3"/>
          <a:stretch>
            <a:fillRect/>
          </a:stretch>
        </p:blipFill>
        <p:spPr>
          <a:xfrm>
            <a:off x="8333436" y="5085783"/>
            <a:ext cx="8369604" cy="745527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5"/>
          <p:cNvGrpSpPr/>
          <p:nvPr/>
        </p:nvGrpSpPr>
        <p:grpSpPr>
          <a:xfrm>
            <a:off x="16943966" y="12376266"/>
            <a:ext cx="798497" cy="798498"/>
            <a:chOff x="0" y="0"/>
            <a:chExt cx="798496" cy="798496"/>
          </a:xfrm>
        </p:grpSpPr>
        <p:sp>
          <p:nvSpPr>
            <p:cNvPr id="64" name="Google Shape;64;p15"/>
            <p:cNvSpPr/>
            <p:nvPr/>
          </p:nvSpPr>
          <p:spPr>
            <a:xfrm>
              <a:off x="0" y="0"/>
              <a:ext cx="798496" cy="798496"/>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65" name="Google Shape;65;p15" descr="Orange circle.png"/>
            <p:cNvPicPr preferRelativeResize="0"/>
            <p:nvPr/>
          </p:nvPicPr>
          <p:blipFill rotWithShape="1">
            <a:blip r:embed="rId3">
              <a:alphaModFix/>
            </a:blip>
            <a:srcRect/>
            <a:stretch/>
          </p:blipFill>
          <p:spPr>
            <a:xfrm>
              <a:off x="25952" y="25952"/>
              <a:ext cx="746591" cy="746591"/>
            </a:xfrm>
            <a:prstGeom prst="rect">
              <a:avLst/>
            </a:prstGeom>
            <a:noFill/>
            <a:ln>
              <a:noFill/>
            </a:ln>
          </p:spPr>
        </p:pic>
      </p:grpSp>
      <p:sp>
        <p:nvSpPr>
          <p:cNvPr id="66" name="Google Shape;66;p15"/>
          <p:cNvSpPr/>
          <p:nvPr/>
        </p:nvSpPr>
        <p:spPr>
          <a:xfrm>
            <a:off x="14757358" y="10142542"/>
            <a:ext cx="9205018" cy="1575658"/>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68" name="Google Shape;68;p15"/>
          <p:cNvSpPr txBox="1"/>
          <p:nvPr/>
        </p:nvSpPr>
        <p:spPr>
          <a:xfrm>
            <a:off x="635597" y="1064827"/>
            <a:ext cx="13577360" cy="1118255"/>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US" sz="6600" b="1" i="0" u="none" strike="noStrike" cap="none" dirty="0">
                <a:solidFill>
                  <a:srgbClr val="000000"/>
                </a:solidFill>
                <a:latin typeface="Arial"/>
                <a:ea typeface="Arial"/>
                <a:cs typeface="Arial"/>
                <a:sym typeface="Arial"/>
              </a:rPr>
              <a:t>SPACING &amp; INTERLEAVING</a:t>
            </a:r>
            <a:endParaRPr sz="6600" b="0" i="0" u="none" strike="noStrike" cap="none" dirty="0">
              <a:solidFill>
                <a:srgbClr val="000000"/>
              </a:solidFill>
              <a:latin typeface="Arial"/>
              <a:ea typeface="Arial"/>
              <a:cs typeface="Arial"/>
              <a:sym typeface="Arial"/>
            </a:endParaRPr>
          </a:p>
        </p:txBody>
      </p:sp>
      <p:sp>
        <p:nvSpPr>
          <p:cNvPr id="69" name="Google Shape;69;p15"/>
          <p:cNvSpPr/>
          <p:nvPr/>
        </p:nvSpPr>
        <p:spPr>
          <a:xfrm>
            <a:off x="635597" y="2531966"/>
            <a:ext cx="1563390" cy="384507"/>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72" name="Google Shape;72;p15"/>
          <p:cNvSpPr txBox="1"/>
          <p:nvPr/>
        </p:nvSpPr>
        <p:spPr>
          <a:xfrm>
            <a:off x="18545856" y="12474090"/>
            <a:ext cx="7308640" cy="56425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cxnSp>
        <p:nvCxnSpPr>
          <p:cNvPr id="73" name="Google Shape;73;p15"/>
          <p:cNvCxnSpPr/>
          <p:nvPr/>
        </p:nvCxnSpPr>
        <p:spPr>
          <a:xfrm rot="10800000" flipH="1">
            <a:off x="18144158" y="12414230"/>
            <a:ext cx="1" cy="859022"/>
          </a:xfrm>
          <a:prstGeom prst="straightConnector1">
            <a:avLst/>
          </a:prstGeom>
          <a:noFill/>
          <a:ln w="50800" cap="flat" cmpd="sng">
            <a:solidFill>
              <a:srgbClr val="000000"/>
            </a:solidFill>
            <a:prstDash val="solid"/>
            <a:miter lim="400000"/>
            <a:headEnd type="none" w="sm" len="sm"/>
            <a:tailEnd type="none" w="sm" len="sm"/>
          </a:ln>
        </p:spPr>
      </p:cxnSp>
      <p:pic>
        <p:nvPicPr>
          <p:cNvPr id="2" name="Google Shape;180;p19">
            <a:extLst>
              <a:ext uri="{FF2B5EF4-FFF2-40B4-BE49-F238E27FC236}">
                <a16:creationId xmlns:a16="http://schemas.microsoft.com/office/drawing/2014/main" id="{BCAE2A0F-C59C-36AD-4862-5C1EB5576EE4}"/>
              </a:ext>
            </a:extLst>
          </p:cNvPr>
          <p:cNvPicPr preferRelativeResize="0"/>
          <p:nvPr/>
        </p:nvPicPr>
        <p:blipFill rotWithShape="1">
          <a:blip r:embed="rId4">
            <a:alphaModFix/>
          </a:blip>
          <a:srcRect/>
          <a:stretch/>
        </p:blipFill>
        <p:spPr>
          <a:xfrm>
            <a:off x="15206869" y="940485"/>
            <a:ext cx="7812157" cy="8740228"/>
          </a:xfrm>
          <a:prstGeom prst="rect">
            <a:avLst/>
          </a:prstGeom>
          <a:noFill/>
          <a:ln>
            <a:noFill/>
          </a:ln>
        </p:spPr>
      </p:pic>
      <p:sp>
        <p:nvSpPr>
          <p:cNvPr id="4" name="TextBox 3">
            <a:extLst>
              <a:ext uri="{FF2B5EF4-FFF2-40B4-BE49-F238E27FC236}">
                <a16:creationId xmlns:a16="http://schemas.microsoft.com/office/drawing/2014/main" id="{6E3DBB2E-AAFB-E926-C911-5928E5CF7217}"/>
              </a:ext>
            </a:extLst>
          </p:cNvPr>
          <p:cNvSpPr txBox="1"/>
          <p:nvPr/>
        </p:nvSpPr>
        <p:spPr>
          <a:xfrm>
            <a:off x="557176" y="3413142"/>
            <a:ext cx="14247996" cy="9356408"/>
          </a:xfrm>
          <a:prstGeom prst="rect">
            <a:avLst/>
          </a:prstGeom>
          <a:noFill/>
        </p:spPr>
        <p:txBody>
          <a:bodyPr wrap="square">
            <a:spAutoFit/>
          </a:bodyPr>
          <a:lstStyle/>
          <a:p>
            <a:pPr marL="0" indent="0" algn="l" rtl="0"/>
            <a:r>
              <a:rPr lang="en-GB" sz="4400" b="0" i="0" dirty="0">
                <a:solidFill>
                  <a:srgbClr val="212121"/>
                </a:solidFill>
                <a:effectLst/>
                <a:latin typeface="Roboto" panose="02000000000000000000" pitchFamily="2" charset="0"/>
              </a:rPr>
              <a:t>These interconnected ideas have been researched extensively by cognitive scientists:</a:t>
            </a:r>
          </a:p>
          <a:p>
            <a:pPr marL="0" indent="0" algn="l" rtl="0"/>
            <a:endParaRPr lang="en-GB" sz="4400" b="0" i="0" dirty="0">
              <a:solidFill>
                <a:srgbClr val="212121"/>
              </a:solidFill>
              <a:effectLst/>
              <a:latin typeface="Lato" panose="020F0502020204030204" pitchFamily="34" charset="0"/>
            </a:endParaRPr>
          </a:p>
          <a:p>
            <a:pPr marL="0" indent="0" algn="l" rtl="0">
              <a:spcBef>
                <a:spcPts val="900"/>
              </a:spcBef>
            </a:pPr>
            <a:r>
              <a:rPr lang="en-GB" sz="4400" b="1" i="0" dirty="0">
                <a:solidFill>
                  <a:srgbClr val="212121"/>
                </a:solidFill>
                <a:effectLst/>
                <a:latin typeface="Roboto" panose="02000000000000000000" pitchFamily="2" charset="0"/>
              </a:rPr>
              <a:t>Spacing</a:t>
            </a:r>
            <a:r>
              <a:rPr lang="en-GB" sz="4400" b="0" i="0" dirty="0">
                <a:solidFill>
                  <a:srgbClr val="212121"/>
                </a:solidFill>
                <a:effectLst/>
                <a:latin typeface="Roboto" panose="02000000000000000000" pitchFamily="2" charset="0"/>
              </a:rPr>
              <a:t> | Revisiting material in short sessions with days or weeks between, perhaps at regular intervals, is more effective than doing one long study session. You form stronger connections, making it easier to remember what you learned. </a:t>
            </a:r>
          </a:p>
          <a:p>
            <a:pPr marL="0" indent="0" algn="l" rtl="0">
              <a:spcBef>
                <a:spcPts val="900"/>
              </a:spcBef>
            </a:pPr>
            <a:endParaRPr lang="en-GB" sz="4400" dirty="0">
              <a:solidFill>
                <a:srgbClr val="212121"/>
              </a:solidFill>
              <a:latin typeface="Roboto" panose="02000000000000000000" pitchFamily="2" charset="0"/>
            </a:endParaRPr>
          </a:p>
          <a:p>
            <a:pPr marL="0" indent="0" algn="l" rtl="0">
              <a:spcBef>
                <a:spcPts val="900"/>
              </a:spcBef>
            </a:pPr>
            <a:endParaRPr lang="en-GB" sz="4400" b="0" i="0" dirty="0">
              <a:solidFill>
                <a:srgbClr val="212121"/>
              </a:solidFill>
              <a:effectLst/>
              <a:latin typeface="Lato" panose="020F0502020204030204" pitchFamily="34" charset="0"/>
            </a:endParaRPr>
          </a:p>
          <a:p>
            <a:pPr marL="0" indent="0" algn="l" rtl="0">
              <a:spcBef>
                <a:spcPts val="900"/>
              </a:spcBef>
            </a:pPr>
            <a:r>
              <a:rPr lang="en-GB" sz="4400" b="1" i="0" dirty="0">
                <a:solidFill>
                  <a:srgbClr val="212121"/>
                </a:solidFill>
                <a:effectLst/>
                <a:latin typeface="Roboto" panose="02000000000000000000" pitchFamily="2" charset="0"/>
              </a:rPr>
              <a:t>Interleaving</a:t>
            </a:r>
            <a:r>
              <a:rPr lang="en-GB" sz="4400" b="0" i="0" dirty="0">
                <a:solidFill>
                  <a:srgbClr val="212121"/>
                </a:solidFill>
                <a:effectLst/>
                <a:latin typeface="Roboto" panose="02000000000000000000" pitchFamily="2" charset="0"/>
              </a:rPr>
              <a:t> | Studying a mix of closely related subtopics during any session is more effective than only focusing on one subtopic at a time.</a:t>
            </a:r>
            <a:endParaRPr lang="en-GB" sz="4400" b="0" i="0" dirty="0">
              <a:solidFill>
                <a:srgbClr val="212121"/>
              </a:solidFill>
              <a:effectLst/>
              <a:latin typeface="Lato"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grpSp>
        <p:nvGrpSpPr>
          <p:cNvPr id="79" name="Google Shape;79;p16"/>
          <p:cNvGrpSpPr/>
          <p:nvPr/>
        </p:nvGrpSpPr>
        <p:grpSpPr>
          <a:xfrm>
            <a:off x="1573503" y="6250411"/>
            <a:ext cx="520938" cy="550915"/>
            <a:chOff x="0" y="-14989"/>
            <a:chExt cx="520936" cy="550914"/>
          </a:xfrm>
        </p:grpSpPr>
        <p:sp>
          <p:nvSpPr>
            <p:cNvPr id="80" name="Google Shape;80;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81" name="Google Shape;81;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82" name="Google Shape;82;p16"/>
          <p:cNvGrpSpPr/>
          <p:nvPr/>
        </p:nvGrpSpPr>
        <p:grpSpPr>
          <a:xfrm>
            <a:off x="5873671" y="6250411"/>
            <a:ext cx="520937" cy="550915"/>
            <a:chOff x="0" y="-14989"/>
            <a:chExt cx="520936" cy="550914"/>
          </a:xfrm>
        </p:grpSpPr>
        <p:sp>
          <p:nvSpPr>
            <p:cNvPr id="83" name="Google Shape;83;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84" name="Google Shape;84;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85" name="Google Shape;85;p16"/>
          <p:cNvGrpSpPr/>
          <p:nvPr/>
        </p:nvGrpSpPr>
        <p:grpSpPr>
          <a:xfrm>
            <a:off x="10199239" y="6249322"/>
            <a:ext cx="520938" cy="550915"/>
            <a:chOff x="0" y="-14989"/>
            <a:chExt cx="520936" cy="550914"/>
          </a:xfrm>
        </p:grpSpPr>
        <p:sp>
          <p:nvSpPr>
            <p:cNvPr id="86" name="Google Shape;86;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87" name="Google Shape;87;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nvGrpSpPr>
          <p:cNvPr id="88" name="Google Shape;88;p16"/>
          <p:cNvGrpSpPr/>
          <p:nvPr/>
        </p:nvGrpSpPr>
        <p:grpSpPr>
          <a:xfrm>
            <a:off x="14523198" y="6249322"/>
            <a:ext cx="520938" cy="550915"/>
            <a:chOff x="0" y="-14989"/>
            <a:chExt cx="520936" cy="550914"/>
          </a:xfrm>
        </p:grpSpPr>
        <p:sp>
          <p:nvSpPr>
            <p:cNvPr id="89" name="Google Shape;89;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0" name="Google Shape;90;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grpSp>
      <p:grpSp>
        <p:nvGrpSpPr>
          <p:cNvPr id="91" name="Google Shape;91;p16"/>
          <p:cNvGrpSpPr/>
          <p:nvPr/>
        </p:nvGrpSpPr>
        <p:grpSpPr>
          <a:xfrm>
            <a:off x="18860106" y="6249322"/>
            <a:ext cx="520937" cy="550915"/>
            <a:chOff x="0" y="-14989"/>
            <a:chExt cx="520936" cy="550914"/>
          </a:xfrm>
        </p:grpSpPr>
        <p:sp>
          <p:nvSpPr>
            <p:cNvPr id="92" name="Google Shape;92;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3" name="Google Shape;93;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grpSp>
      <p:sp>
        <p:nvSpPr>
          <p:cNvPr id="94" name="Google Shape;94;p16"/>
          <p:cNvSpPr/>
          <p:nvPr/>
        </p:nvSpPr>
        <p:spPr>
          <a:xfrm>
            <a:off x="15496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5" name="Google Shape;95;p16"/>
          <p:cNvSpPr txBox="1"/>
          <p:nvPr/>
        </p:nvSpPr>
        <p:spPr>
          <a:xfrm>
            <a:off x="20268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96" name="Google Shape;96;p16"/>
          <p:cNvGrpSpPr/>
          <p:nvPr/>
        </p:nvGrpSpPr>
        <p:grpSpPr>
          <a:xfrm>
            <a:off x="8991526" y="201680"/>
            <a:ext cx="552382" cy="552382"/>
            <a:chOff x="0" y="0"/>
            <a:chExt cx="552381" cy="552381"/>
          </a:xfrm>
        </p:grpSpPr>
        <p:sp>
          <p:nvSpPr>
            <p:cNvPr id="97" name="Google Shape;97;p16"/>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98" name="Google Shape;98;p16"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99" name="Google Shape;99;p16"/>
          <p:cNvSpPr/>
          <p:nvPr/>
        </p:nvSpPr>
        <p:spPr>
          <a:xfrm>
            <a:off x="1548501" y="834503"/>
            <a:ext cx="8262883" cy="656482"/>
          </a:xfrm>
          <a:prstGeom prst="rect">
            <a:avLst/>
          </a:prstGeom>
          <a:solidFill>
            <a:srgbClr val="D6D6D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00" name="Google Shape;100;p16"/>
          <p:cNvSpPr txBox="1"/>
          <p:nvPr/>
        </p:nvSpPr>
        <p:spPr>
          <a:xfrm>
            <a:off x="18998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 </a:t>
            </a:r>
            <a:r>
              <a:rPr lang="en-US" sz="2200" b="0" i="0" u="none" strike="noStrike" cap="none">
                <a:solidFill>
                  <a:srgbClr val="000000"/>
                </a:solidFill>
                <a:latin typeface="Arial"/>
                <a:ea typeface="Arial"/>
                <a:cs typeface="Arial"/>
                <a:sym typeface="Arial"/>
              </a:rPr>
              <a:t>SERIES</a:t>
            </a:r>
            <a:endParaRPr sz="1400" b="0" i="0" u="none" strike="noStrike" cap="none">
              <a:solidFill>
                <a:srgbClr val="000000"/>
              </a:solidFill>
              <a:latin typeface="Arial"/>
              <a:ea typeface="Arial"/>
              <a:cs typeface="Arial"/>
              <a:sym typeface="Arial"/>
            </a:endParaRPr>
          </a:p>
        </p:txBody>
      </p:sp>
      <p:cxnSp>
        <p:nvCxnSpPr>
          <p:cNvPr id="101" name="Google Shape;101;p16"/>
          <p:cNvCxnSpPr/>
          <p:nvPr/>
        </p:nvCxnSpPr>
        <p:spPr>
          <a:xfrm>
            <a:off x="1565628" y="8796660"/>
            <a:ext cx="21294217" cy="1"/>
          </a:xfrm>
          <a:prstGeom prst="straightConnector1">
            <a:avLst/>
          </a:prstGeom>
          <a:noFill/>
          <a:ln w="25400" cap="flat" cmpd="sng">
            <a:solidFill>
              <a:srgbClr val="000000"/>
            </a:solidFill>
            <a:prstDash val="solid"/>
            <a:miter lim="400000"/>
            <a:headEnd type="none" w="sm" len="sm"/>
            <a:tailEnd type="none" w="sm" len="sm"/>
          </a:ln>
        </p:spPr>
      </p:cxnSp>
      <p:cxnSp>
        <p:nvCxnSpPr>
          <p:cNvPr id="102" name="Google Shape;102;p16"/>
          <p:cNvCxnSpPr/>
          <p:nvPr/>
        </p:nvCxnSpPr>
        <p:spPr>
          <a:xfrm>
            <a:off x="1541215" y="1773131"/>
            <a:ext cx="21294217" cy="1"/>
          </a:xfrm>
          <a:prstGeom prst="straightConnector1">
            <a:avLst/>
          </a:prstGeom>
          <a:noFill/>
          <a:ln w="25400" cap="flat" cmpd="sng">
            <a:solidFill>
              <a:srgbClr val="000000"/>
            </a:solidFill>
            <a:prstDash val="solid"/>
            <a:miter lim="400000"/>
            <a:headEnd type="none" w="sm" len="sm"/>
            <a:tailEnd type="none" w="sm" len="sm"/>
          </a:ln>
        </p:spPr>
      </p:cxnSp>
      <p:sp>
        <p:nvSpPr>
          <p:cNvPr id="103" name="Google Shape;103;p16"/>
          <p:cNvSpPr txBox="1"/>
          <p:nvPr/>
        </p:nvSpPr>
        <p:spPr>
          <a:xfrm>
            <a:off x="1573503" y="7029351"/>
            <a:ext cx="3944179" cy="1764586"/>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STUDY THE MATERIAL; CHECK YOUR UNDERSTANDING</a:t>
            </a:r>
            <a:endParaRPr sz="2700" b="0" i="0" u="none" strike="noStrike" cap="none">
              <a:solidFill>
                <a:srgbClr val="000000"/>
              </a:solidFill>
              <a:latin typeface="Arial"/>
              <a:ea typeface="Arial"/>
              <a:cs typeface="Arial"/>
              <a:sym typeface="Arial"/>
            </a:endParaRPr>
          </a:p>
        </p:txBody>
      </p:sp>
      <p:sp>
        <p:nvSpPr>
          <p:cNvPr id="104" name="Google Shape;104;p16"/>
          <p:cNvSpPr txBox="1"/>
          <p:nvPr/>
        </p:nvSpPr>
        <p:spPr>
          <a:xfrm>
            <a:off x="5871609" y="7018784"/>
            <a:ext cx="3991299" cy="933589"/>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SPACE PRACTICE DURING LEARNING</a:t>
            </a:r>
            <a:endParaRPr sz="1400" b="0" i="0" u="none" strike="noStrike" cap="none">
              <a:solidFill>
                <a:srgbClr val="000000"/>
              </a:solidFill>
              <a:latin typeface="Arial"/>
              <a:ea typeface="Arial"/>
              <a:cs typeface="Arial"/>
              <a:sym typeface="Arial"/>
            </a:endParaRPr>
          </a:p>
        </p:txBody>
      </p:sp>
      <p:sp>
        <p:nvSpPr>
          <p:cNvPr id="105" name="Google Shape;105;p16"/>
          <p:cNvSpPr txBox="1"/>
          <p:nvPr/>
        </p:nvSpPr>
        <p:spPr>
          <a:xfrm>
            <a:off x="10216835" y="7026823"/>
            <a:ext cx="3991805" cy="933589"/>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SPACE PRACTICE DURING REVISION</a:t>
            </a:r>
            <a:endParaRPr sz="1400" b="0" i="0" u="none" strike="noStrike" cap="none">
              <a:solidFill>
                <a:srgbClr val="000000"/>
              </a:solidFill>
              <a:latin typeface="Arial"/>
              <a:ea typeface="Arial"/>
              <a:cs typeface="Arial"/>
              <a:sym typeface="Arial"/>
            </a:endParaRPr>
          </a:p>
        </p:txBody>
      </p:sp>
      <p:sp>
        <p:nvSpPr>
          <p:cNvPr id="106" name="Google Shape;106;p16"/>
          <p:cNvSpPr txBox="1"/>
          <p:nvPr/>
        </p:nvSpPr>
        <p:spPr>
          <a:xfrm>
            <a:off x="14507621" y="7026822"/>
            <a:ext cx="4059565" cy="933589"/>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INTERLEAVING | MIX UP THE TOPIC RANGE</a:t>
            </a:r>
            <a:endParaRPr sz="1400" b="0" i="0" u="none" strike="noStrike" cap="none">
              <a:solidFill>
                <a:srgbClr val="000000"/>
              </a:solidFill>
              <a:latin typeface="Arial"/>
              <a:ea typeface="Arial"/>
              <a:cs typeface="Arial"/>
              <a:sym typeface="Arial"/>
            </a:endParaRPr>
          </a:p>
        </p:txBody>
      </p:sp>
      <p:sp>
        <p:nvSpPr>
          <p:cNvPr id="107" name="Google Shape;107;p16"/>
          <p:cNvSpPr txBox="1"/>
          <p:nvPr/>
        </p:nvSpPr>
        <p:spPr>
          <a:xfrm>
            <a:off x="18860106" y="7024913"/>
            <a:ext cx="3986122" cy="134908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BUILD THESE IDEAS INTO YOUR REVISION STRATEGY</a:t>
            </a:r>
            <a:endParaRPr sz="1400" b="0" i="0" u="none" strike="noStrike" cap="none">
              <a:solidFill>
                <a:srgbClr val="000000"/>
              </a:solidFill>
              <a:latin typeface="Arial"/>
              <a:ea typeface="Arial"/>
              <a:cs typeface="Arial"/>
              <a:sym typeface="Arial"/>
            </a:endParaRPr>
          </a:p>
        </p:txBody>
      </p:sp>
      <p:sp>
        <p:nvSpPr>
          <p:cNvPr id="108" name="Google Shape;108;p16"/>
          <p:cNvSpPr txBox="1"/>
          <p:nvPr/>
        </p:nvSpPr>
        <p:spPr>
          <a:xfrm>
            <a:off x="10216835" y="814944"/>
            <a:ext cx="12612532"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SPACING &amp; INTERLEAVING</a:t>
            </a:r>
            <a:endParaRPr sz="3600" b="0" i="0" u="none" strike="noStrike" cap="none">
              <a:solidFill>
                <a:srgbClr val="000000"/>
              </a:solidFill>
              <a:latin typeface="Arial"/>
              <a:ea typeface="Arial"/>
              <a:cs typeface="Arial"/>
              <a:sym typeface="Arial"/>
            </a:endParaRPr>
          </a:p>
        </p:txBody>
      </p:sp>
      <p:pic>
        <p:nvPicPr>
          <p:cNvPr id="109" name="Google Shape;109;p16"/>
          <p:cNvPicPr preferRelativeResize="0"/>
          <p:nvPr/>
        </p:nvPicPr>
        <p:blipFill rotWithShape="1">
          <a:blip r:embed="rId4">
            <a:alphaModFix/>
          </a:blip>
          <a:srcRect/>
          <a:stretch/>
        </p:blipFill>
        <p:spPr>
          <a:xfrm>
            <a:off x="1593382" y="2152828"/>
            <a:ext cx="3924300" cy="4127500"/>
          </a:xfrm>
          <a:prstGeom prst="rect">
            <a:avLst/>
          </a:prstGeom>
          <a:noFill/>
          <a:ln>
            <a:noFill/>
          </a:ln>
        </p:spPr>
      </p:pic>
      <p:pic>
        <p:nvPicPr>
          <p:cNvPr id="110" name="Google Shape;110;p16"/>
          <p:cNvPicPr preferRelativeResize="0"/>
          <p:nvPr/>
        </p:nvPicPr>
        <p:blipFill rotWithShape="1">
          <a:blip r:embed="rId5">
            <a:alphaModFix/>
          </a:blip>
          <a:srcRect/>
          <a:stretch/>
        </p:blipFill>
        <p:spPr>
          <a:xfrm>
            <a:off x="5887084" y="2152828"/>
            <a:ext cx="3924300" cy="4127500"/>
          </a:xfrm>
          <a:prstGeom prst="rect">
            <a:avLst/>
          </a:prstGeom>
          <a:noFill/>
          <a:ln>
            <a:noFill/>
          </a:ln>
        </p:spPr>
      </p:pic>
      <p:pic>
        <p:nvPicPr>
          <p:cNvPr id="111" name="Google Shape;111;p16"/>
          <p:cNvPicPr preferRelativeResize="0"/>
          <p:nvPr/>
        </p:nvPicPr>
        <p:blipFill rotWithShape="1">
          <a:blip r:embed="rId6">
            <a:alphaModFix/>
          </a:blip>
          <a:srcRect/>
          <a:stretch/>
        </p:blipFill>
        <p:spPr>
          <a:xfrm>
            <a:off x="10200535" y="2124332"/>
            <a:ext cx="3924300" cy="4127500"/>
          </a:xfrm>
          <a:prstGeom prst="rect">
            <a:avLst/>
          </a:prstGeom>
          <a:noFill/>
          <a:ln>
            <a:noFill/>
          </a:ln>
        </p:spPr>
      </p:pic>
      <p:pic>
        <p:nvPicPr>
          <p:cNvPr id="112" name="Google Shape;112;p16"/>
          <p:cNvPicPr preferRelativeResize="0"/>
          <p:nvPr/>
        </p:nvPicPr>
        <p:blipFill rotWithShape="1">
          <a:blip r:embed="rId7">
            <a:alphaModFix/>
          </a:blip>
          <a:srcRect/>
          <a:stretch/>
        </p:blipFill>
        <p:spPr>
          <a:xfrm>
            <a:off x="14535971" y="2124844"/>
            <a:ext cx="3924300" cy="4127500"/>
          </a:xfrm>
          <a:prstGeom prst="rect">
            <a:avLst/>
          </a:prstGeom>
          <a:noFill/>
          <a:ln>
            <a:noFill/>
          </a:ln>
        </p:spPr>
      </p:pic>
      <p:pic>
        <p:nvPicPr>
          <p:cNvPr id="113" name="Google Shape;113;p16"/>
          <p:cNvPicPr preferRelativeResize="0"/>
          <p:nvPr/>
        </p:nvPicPr>
        <p:blipFill rotWithShape="1">
          <a:blip r:embed="rId8">
            <a:alphaModFix/>
          </a:blip>
          <a:srcRect/>
          <a:stretch/>
        </p:blipFill>
        <p:spPr>
          <a:xfrm>
            <a:off x="18852235" y="2124332"/>
            <a:ext cx="3924300" cy="4127500"/>
          </a:xfrm>
          <a:prstGeom prst="rect">
            <a:avLst/>
          </a:prstGeom>
          <a:noFill/>
          <a:ln>
            <a:noFill/>
          </a:ln>
        </p:spPr>
      </p:pic>
      <p:sp>
        <p:nvSpPr>
          <p:cNvPr id="114" name="Google Shape;114;p16"/>
          <p:cNvSpPr txBox="1"/>
          <p:nvPr/>
        </p:nvSpPr>
        <p:spPr>
          <a:xfrm>
            <a:off x="1594692" y="9036951"/>
            <a:ext cx="21265200" cy="41457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00000"/>
              </a:lnSpc>
              <a:spcBef>
                <a:spcPts val="1000"/>
              </a:spcBef>
              <a:spcAft>
                <a:spcPts val="0"/>
              </a:spcAft>
              <a:buClr>
                <a:srgbClr val="000000"/>
              </a:buClr>
              <a:buSzPts val="4100"/>
              <a:buFont typeface="Arial"/>
              <a:buChar char="●"/>
            </a:pPr>
            <a:r>
              <a:rPr lang="en-US" sz="4100" b="0" i="0" u="none" strike="noStrike" cap="none">
                <a:solidFill>
                  <a:srgbClr val="000000"/>
                </a:solidFill>
                <a:latin typeface="Arial"/>
                <a:ea typeface="Arial"/>
                <a:cs typeface="Arial"/>
                <a:sym typeface="Arial"/>
              </a:rPr>
              <a:t>These interconnected ideas have been researched extensively by cognitive scientists:</a:t>
            </a:r>
            <a:endParaRPr sz="4100" b="0" i="0" u="none" strike="noStrike" cap="none">
              <a:solidFill>
                <a:srgbClr val="000000"/>
              </a:solidFill>
              <a:latin typeface="Arial"/>
              <a:ea typeface="Arial"/>
              <a:cs typeface="Arial"/>
              <a:sym typeface="Arial"/>
            </a:endParaRPr>
          </a:p>
          <a:p>
            <a:pPr marL="457200" marR="0" lvl="0" indent="-457200" algn="l" rtl="0">
              <a:lnSpc>
                <a:spcPct val="100000"/>
              </a:lnSpc>
              <a:spcBef>
                <a:spcPts val="1000"/>
              </a:spcBef>
              <a:spcAft>
                <a:spcPts val="0"/>
              </a:spcAft>
              <a:buClr>
                <a:srgbClr val="000000"/>
              </a:buClr>
              <a:buSzPts val="4100"/>
              <a:buFont typeface="Arial"/>
              <a:buChar char="●"/>
            </a:pPr>
            <a:r>
              <a:rPr lang="en-US" sz="4100" b="0" i="0" u="none" strike="noStrike" cap="none">
                <a:solidFill>
                  <a:srgbClr val="000000"/>
                </a:solidFill>
                <a:latin typeface="Arial"/>
                <a:ea typeface="Arial"/>
                <a:cs typeface="Arial"/>
                <a:sym typeface="Arial"/>
              </a:rPr>
              <a:t>SPACING | Revisiting material in short sessions with days or weeks between, perhaps at regular intervals, is more effective than doing one long study session. You form stronger connections, making it easier to remember what you learned. </a:t>
            </a:r>
            <a:endParaRPr sz="4100" b="0" i="0" u="none" strike="noStrike" cap="none">
              <a:solidFill>
                <a:srgbClr val="000000"/>
              </a:solidFill>
              <a:latin typeface="Arial"/>
              <a:ea typeface="Arial"/>
              <a:cs typeface="Arial"/>
              <a:sym typeface="Arial"/>
            </a:endParaRPr>
          </a:p>
          <a:p>
            <a:pPr marL="457200" marR="0" lvl="0" indent="-457200" algn="l" rtl="0">
              <a:lnSpc>
                <a:spcPct val="100000"/>
              </a:lnSpc>
              <a:spcBef>
                <a:spcPts val="1000"/>
              </a:spcBef>
              <a:spcAft>
                <a:spcPts val="0"/>
              </a:spcAft>
              <a:buClr>
                <a:srgbClr val="000000"/>
              </a:buClr>
              <a:buSzPts val="4100"/>
              <a:buFont typeface="Arial"/>
              <a:buChar char="●"/>
            </a:pPr>
            <a:r>
              <a:rPr lang="en-US" sz="4100" b="0" i="0" u="none" strike="noStrike" cap="none">
                <a:solidFill>
                  <a:srgbClr val="000000"/>
                </a:solidFill>
                <a:latin typeface="Arial"/>
                <a:ea typeface="Arial"/>
                <a:cs typeface="Arial"/>
                <a:sym typeface="Arial"/>
              </a:rPr>
              <a:t>INTERLEAVING | Studying a mix of closely related subtopics during any session is more effective than only focusing on one subtopic at a time.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20" name="Google Shape;120;p17"/>
          <p:cNvSpPr/>
          <p:nvPr/>
        </p:nvSpPr>
        <p:spPr>
          <a:xfrm>
            <a:off x="4779" y="0"/>
            <a:ext cx="9142905" cy="3728472"/>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21" name="Google Shape;121;p17"/>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22" name="Google Shape;122;p17"/>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23" name="Google Shape;123;p17"/>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24" name="Google Shape;124;p17"/>
          <p:cNvGrpSpPr/>
          <p:nvPr/>
        </p:nvGrpSpPr>
        <p:grpSpPr>
          <a:xfrm>
            <a:off x="7886626" y="201680"/>
            <a:ext cx="552382" cy="552382"/>
            <a:chOff x="0" y="0"/>
            <a:chExt cx="552381" cy="552381"/>
          </a:xfrm>
        </p:grpSpPr>
        <p:sp>
          <p:nvSpPr>
            <p:cNvPr id="125" name="Google Shape;125;p17"/>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26" name="Google Shape;126;p17"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27" name="Google Shape;127;p17"/>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28" name="Google Shape;128;p17"/>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 </a:t>
            </a:r>
            <a:r>
              <a:rPr lang="en-US" sz="2200" b="0" i="0" u="none" strike="noStrike" cap="none">
                <a:solidFill>
                  <a:srgbClr val="000000"/>
                </a:solidFill>
                <a:latin typeface="Arial"/>
                <a:ea typeface="Arial"/>
                <a:cs typeface="Arial"/>
                <a:sym typeface="Arial"/>
              </a:rPr>
              <a:t>SERIES</a:t>
            </a:r>
            <a:endParaRPr sz="1400" b="0" i="0" u="none" strike="noStrike" cap="none">
              <a:solidFill>
                <a:srgbClr val="000000"/>
              </a:solidFill>
              <a:latin typeface="Arial"/>
              <a:ea typeface="Arial"/>
              <a:cs typeface="Arial"/>
              <a:sym typeface="Arial"/>
            </a:endParaRPr>
          </a:p>
        </p:txBody>
      </p:sp>
      <p:sp>
        <p:nvSpPr>
          <p:cNvPr id="129" name="Google Shape;129;p17"/>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30" name="Google Shape;130;p17"/>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1</a:t>
            </a:r>
            <a:r>
              <a:rPr lang="en-US" sz="3000" b="0" i="0" u="none" strike="noStrike" cap="none">
                <a:solidFill>
                  <a:srgbClr val="D6D6D6"/>
                </a:solidFill>
                <a:latin typeface="Arial"/>
                <a:ea typeface="Arial"/>
                <a:cs typeface="Arial"/>
                <a:sym typeface="Arial"/>
              </a:rPr>
              <a:t> | 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4 | 5</a:t>
            </a:r>
            <a:endParaRPr sz="1400" b="0" i="0" u="none" strike="noStrike" cap="none">
              <a:solidFill>
                <a:srgbClr val="000000"/>
              </a:solidFill>
              <a:latin typeface="Arial"/>
              <a:ea typeface="Arial"/>
              <a:cs typeface="Arial"/>
              <a:sym typeface="Arial"/>
            </a:endParaRPr>
          </a:p>
        </p:txBody>
      </p:sp>
      <p:sp>
        <p:nvSpPr>
          <p:cNvPr id="131" name="Google Shape;131;p17"/>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32" name="Google Shape;132;p17"/>
          <p:cNvSpPr txBox="1"/>
          <p:nvPr/>
        </p:nvSpPr>
        <p:spPr>
          <a:xfrm>
            <a:off x="9141337" y="1552970"/>
            <a:ext cx="12747008" cy="194925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STUDY THE MATERIAL;</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 CHECK YOUR UNDERSTANDING</a:t>
            </a:r>
            <a:endParaRPr sz="6000" b="0" i="0" u="none" strike="noStrike" cap="none" dirty="0">
              <a:solidFill>
                <a:srgbClr val="000000"/>
              </a:solidFill>
              <a:latin typeface="Arial"/>
              <a:ea typeface="Arial"/>
              <a:cs typeface="Arial"/>
              <a:sym typeface="Arial"/>
            </a:endParaRPr>
          </a:p>
        </p:txBody>
      </p:sp>
      <p:sp>
        <p:nvSpPr>
          <p:cNvPr id="133" name="Google Shape;133;p17"/>
          <p:cNvSpPr txBox="1"/>
          <p:nvPr/>
        </p:nvSpPr>
        <p:spPr>
          <a:xfrm>
            <a:off x="467813" y="1851535"/>
            <a:ext cx="8239860"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SPACING &amp; INTERLEAVING</a:t>
            </a:r>
            <a:endParaRPr sz="3600" b="0" i="0" u="none" strike="noStrike" cap="none">
              <a:solidFill>
                <a:srgbClr val="FFFFFF"/>
              </a:solidFill>
              <a:latin typeface="Arial"/>
              <a:ea typeface="Arial"/>
              <a:cs typeface="Arial"/>
              <a:sym typeface="Arial"/>
            </a:endParaRPr>
          </a:p>
        </p:txBody>
      </p:sp>
      <p:sp>
        <p:nvSpPr>
          <p:cNvPr id="134" name="Google Shape;134;p17"/>
          <p:cNvSpPr txBox="1"/>
          <p:nvPr/>
        </p:nvSpPr>
        <p:spPr>
          <a:xfrm>
            <a:off x="10036151" y="4401675"/>
            <a:ext cx="13673400" cy="82554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Spacing and interleaving help you to strengthen your ability to remember things you’ve learned and to make connections between them.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However, first, make sure you understand the ideas as deeply as possible. Check your understanding with Self-Quizzing or Practise Explaining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Identify areas that don’t make sense to you. Use your study resources to clarify or ask your teacher to explain those ideas again.</a:t>
            </a:r>
            <a:endParaRPr sz="3000" b="1" i="0" u="none" strike="noStrike" cap="none">
              <a:solidFill>
                <a:srgbClr val="000000"/>
              </a:solidFill>
              <a:latin typeface="Arial"/>
              <a:ea typeface="Arial"/>
              <a:cs typeface="Arial"/>
              <a:sym typeface="Arial"/>
            </a:endParaRPr>
          </a:p>
        </p:txBody>
      </p:sp>
      <p:sp>
        <p:nvSpPr>
          <p:cNvPr id="135" name="Google Shape;135;p17"/>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36" name="Google Shape;136;p17"/>
          <p:cNvPicPr preferRelativeResize="0"/>
          <p:nvPr/>
        </p:nvPicPr>
        <p:blipFill rotWithShape="1">
          <a:blip r:embed="rId4">
            <a:alphaModFix/>
          </a:blip>
          <a:srcRect/>
          <a:stretch/>
        </p:blipFill>
        <p:spPr>
          <a:xfrm>
            <a:off x="-1567" y="4036229"/>
            <a:ext cx="9142904" cy="9679771"/>
          </a:xfrm>
          <a:prstGeom prst="rect">
            <a:avLst/>
          </a:prstGeom>
          <a:noFill/>
          <a:ln>
            <a:noFill/>
          </a:ln>
        </p:spPr>
      </p:pic>
      <p:pic>
        <p:nvPicPr>
          <p:cNvPr id="2" name="Picture 1" descr="StuartBathurstEnglish profile | Padlet">
            <a:extLst>
              <a:ext uri="{FF2B5EF4-FFF2-40B4-BE49-F238E27FC236}">
                <a16:creationId xmlns:a16="http://schemas.microsoft.com/office/drawing/2014/main" id="{8BF2B8A2-42D6-965E-EFF8-28D669B49BA2}"/>
              </a:ext>
            </a:extLst>
          </p:cNvPr>
          <p:cNvPicPr>
            <a:picLocks noChangeAspect="1"/>
          </p:cNvPicPr>
          <p:nvPr/>
        </p:nvPicPr>
        <p:blipFill>
          <a:blip r:embed="rId5"/>
          <a:stretch>
            <a:fillRect/>
          </a:stretch>
        </p:blipFill>
        <p:spPr>
          <a:xfrm>
            <a:off x="21395803" y="-39883"/>
            <a:ext cx="3010455" cy="3010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42" name="Google Shape;142;p18"/>
          <p:cNvSpPr/>
          <p:nvPr/>
        </p:nvSpPr>
        <p:spPr>
          <a:xfrm>
            <a:off x="-1" y="-12700"/>
            <a:ext cx="9146117" cy="3728471"/>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43" name="Google Shape;143;p18"/>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44" name="Google Shape;144;p18"/>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45" name="Google Shape;145;p18"/>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46" name="Google Shape;146;p18"/>
          <p:cNvGrpSpPr/>
          <p:nvPr/>
        </p:nvGrpSpPr>
        <p:grpSpPr>
          <a:xfrm>
            <a:off x="7886626" y="201680"/>
            <a:ext cx="552382" cy="552382"/>
            <a:chOff x="0" y="0"/>
            <a:chExt cx="552381" cy="552381"/>
          </a:xfrm>
        </p:grpSpPr>
        <p:sp>
          <p:nvSpPr>
            <p:cNvPr id="147" name="Google Shape;147;p18"/>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48" name="Google Shape;148;p18"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49" name="Google Shape;149;p18"/>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50" name="Google Shape;150;p18"/>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a:t>
            </a:r>
            <a:r>
              <a:rPr lang="en-US" sz="2200" b="0" i="0" u="none" strike="noStrike" cap="none">
                <a:solidFill>
                  <a:srgbClr val="000000"/>
                </a:solidFill>
                <a:latin typeface="Arial"/>
                <a:ea typeface="Arial"/>
                <a:cs typeface="Arial"/>
                <a:sym typeface="Arial"/>
              </a:rPr>
              <a:t> SERIES</a:t>
            </a:r>
            <a:endParaRPr sz="1400" b="0" i="0" u="none" strike="noStrike" cap="none">
              <a:solidFill>
                <a:srgbClr val="000000"/>
              </a:solidFill>
              <a:latin typeface="Arial"/>
              <a:ea typeface="Arial"/>
              <a:cs typeface="Arial"/>
              <a:sym typeface="Arial"/>
            </a:endParaRPr>
          </a:p>
        </p:txBody>
      </p:sp>
      <p:sp>
        <p:nvSpPr>
          <p:cNvPr id="151" name="Google Shape;151;p18"/>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52" name="Google Shape;152;p18"/>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a:t>
            </a:r>
            <a:r>
              <a:rPr lang="en-US" sz="3000" b="1" i="0" u="none" strike="noStrike" cap="none">
                <a:solidFill>
                  <a:srgbClr val="FFFFFF"/>
                </a:solidFill>
                <a:latin typeface="Arial"/>
                <a:ea typeface="Arial"/>
                <a:cs typeface="Arial"/>
                <a:sym typeface="Arial"/>
              </a:rPr>
              <a:t>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4 | 5</a:t>
            </a:r>
            <a:endParaRPr sz="1400" b="0" i="0" u="none" strike="noStrike" cap="none">
              <a:solidFill>
                <a:srgbClr val="000000"/>
              </a:solidFill>
              <a:latin typeface="Arial"/>
              <a:ea typeface="Arial"/>
              <a:cs typeface="Arial"/>
              <a:sym typeface="Arial"/>
            </a:endParaRPr>
          </a:p>
        </p:txBody>
      </p:sp>
      <p:sp>
        <p:nvSpPr>
          <p:cNvPr id="153" name="Google Shape;153;p18"/>
          <p:cNvSpPr txBox="1"/>
          <p:nvPr/>
        </p:nvSpPr>
        <p:spPr>
          <a:xfrm>
            <a:off x="10036141" y="1771775"/>
            <a:ext cx="12747008" cy="194925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0000"/>
                </a:solidFill>
                <a:latin typeface="Arial"/>
                <a:ea typeface="Arial"/>
                <a:cs typeface="Arial"/>
                <a:sym typeface="Arial"/>
              </a:rPr>
              <a:t>SPACE PRACTICE DURING LEARNING</a:t>
            </a:r>
            <a:endParaRPr sz="6000" b="0" i="0" u="none" strike="noStrike" cap="none">
              <a:solidFill>
                <a:srgbClr val="000000"/>
              </a:solidFill>
              <a:latin typeface="Arial"/>
              <a:ea typeface="Arial"/>
              <a:cs typeface="Arial"/>
              <a:sym typeface="Arial"/>
            </a:endParaRPr>
          </a:p>
        </p:txBody>
      </p:sp>
      <p:sp>
        <p:nvSpPr>
          <p:cNvPr id="154" name="Google Shape;154;p18"/>
          <p:cNvSpPr txBox="1"/>
          <p:nvPr/>
        </p:nvSpPr>
        <p:spPr>
          <a:xfrm>
            <a:off x="467813" y="1851535"/>
            <a:ext cx="8239860"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SPACING &amp; INTERLEAVING</a:t>
            </a:r>
            <a:endParaRPr sz="3600" b="0" i="0" u="none" strike="noStrike" cap="none">
              <a:solidFill>
                <a:srgbClr val="FFFFFF"/>
              </a:solidFill>
              <a:latin typeface="Arial"/>
              <a:ea typeface="Arial"/>
              <a:cs typeface="Arial"/>
              <a:sym typeface="Arial"/>
            </a:endParaRPr>
          </a:p>
        </p:txBody>
      </p:sp>
      <p:sp>
        <p:nvSpPr>
          <p:cNvPr id="155" name="Google Shape;155;p18"/>
          <p:cNvSpPr txBox="1"/>
          <p:nvPr/>
        </p:nvSpPr>
        <p:spPr>
          <a:xfrm>
            <a:off x="10728775" y="4433325"/>
            <a:ext cx="13087200" cy="82554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dirty="0">
                <a:solidFill>
                  <a:srgbClr val="000000"/>
                </a:solidFill>
                <a:latin typeface="Arial"/>
                <a:ea typeface="Arial"/>
                <a:cs typeface="Arial"/>
                <a:sym typeface="Arial"/>
              </a:rPr>
              <a:t>After encountering new concepts or words, revisit them within a few days or weeks. You can forget things quickly but short follow-up study sessions can consolidate knowledge so it stays with you a lot longer. </a:t>
            </a:r>
            <a:endParaRPr sz="4500" b="0" i="0" u="none" strike="noStrike" cap="none" dirty="0">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dirty="0">
                <a:solidFill>
                  <a:srgbClr val="000000"/>
                </a:solidFill>
                <a:latin typeface="Arial"/>
                <a:ea typeface="Arial"/>
                <a:cs typeface="Arial"/>
                <a:sym typeface="Arial"/>
              </a:rPr>
              <a:t>Test yourself with Self-Quizzing or Using Flash Cards and explore any weak areas. </a:t>
            </a:r>
            <a:endParaRPr sz="4500" b="0" i="0" u="none" strike="noStrike" cap="none" dirty="0">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dirty="0">
                <a:solidFill>
                  <a:srgbClr val="000000"/>
                </a:solidFill>
                <a:latin typeface="Arial"/>
                <a:ea typeface="Arial"/>
                <a:cs typeface="Arial"/>
                <a:sym typeface="Arial"/>
              </a:rPr>
              <a:t>Spacing your practice this way adds some difficulty to your routines but really pays off.</a:t>
            </a:r>
            <a:endParaRPr sz="3000" b="1" i="0" u="none" strike="noStrike" cap="none" dirty="0">
              <a:solidFill>
                <a:srgbClr val="000000"/>
              </a:solidFill>
              <a:latin typeface="Arial"/>
              <a:ea typeface="Arial"/>
              <a:cs typeface="Arial"/>
              <a:sym typeface="Arial"/>
            </a:endParaRPr>
          </a:p>
        </p:txBody>
      </p:sp>
      <p:sp>
        <p:nvSpPr>
          <p:cNvPr id="156" name="Google Shape;156;p18"/>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57" name="Google Shape;157;p18"/>
          <p:cNvPicPr preferRelativeResize="0"/>
          <p:nvPr/>
        </p:nvPicPr>
        <p:blipFill rotWithShape="1">
          <a:blip r:embed="rId4">
            <a:alphaModFix/>
          </a:blip>
          <a:srcRect/>
          <a:stretch/>
        </p:blipFill>
        <p:spPr>
          <a:xfrm>
            <a:off x="0" y="4036229"/>
            <a:ext cx="9146116" cy="9693729"/>
          </a:xfrm>
          <a:prstGeom prst="rect">
            <a:avLst/>
          </a:prstGeom>
          <a:noFill/>
          <a:ln>
            <a:noFill/>
          </a:ln>
        </p:spPr>
      </p:pic>
      <p:sp>
        <p:nvSpPr>
          <p:cNvPr id="158" name="Google Shape;158;p18"/>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2" name="Picture 1" descr="StuartBathurstEnglish profile | Padlet">
            <a:extLst>
              <a:ext uri="{FF2B5EF4-FFF2-40B4-BE49-F238E27FC236}">
                <a16:creationId xmlns:a16="http://schemas.microsoft.com/office/drawing/2014/main" id="{A14ECC32-B276-FEA4-3FDF-35146D1EE78F}"/>
              </a:ext>
            </a:extLst>
          </p:cNvPr>
          <p:cNvPicPr>
            <a:picLocks noChangeAspect="1"/>
          </p:cNvPicPr>
          <p:nvPr/>
        </p:nvPicPr>
        <p:blipFill>
          <a:blip r:embed="rId5"/>
          <a:stretch>
            <a:fillRect/>
          </a:stretch>
        </p:blipFill>
        <p:spPr>
          <a:xfrm>
            <a:off x="20464257" y="417252"/>
            <a:ext cx="3728471" cy="37284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64" name="Google Shape;164;p19"/>
          <p:cNvSpPr/>
          <p:nvPr/>
        </p:nvSpPr>
        <p:spPr>
          <a:xfrm>
            <a:off x="0" y="-12700"/>
            <a:ext cx="9147684" cy="3728471"/>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65" name="Google Shape;165;p19"/>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66" name="Google Shape;166;p19"/>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67" name="Google Shape;167;p19"/>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68" name="Google Shape;168;p19"/>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69" name="Google Shape;169;p19"/>
          <p:cNvGrpSpPr/>
          <p:nvPr/>
        </p:nvGrpSpPr>
        <p:grpSpPr>
          <a:xfrm>
            <a:off x="7886626" y="201680"/>
            <a:ext cx="552382" cy="552382"/>
            <a:chOff x="0" y="0"/>
            <a:chExt cx="552381" cy="552381"/>
          </a:xfrm>
        </p:grpSpPr>
        <p:sp>
          <p:nvSpPr>
            <p:cNvPr id="170" name="Google Shape;170;p19"/>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71" name="Google Shape;171;p19"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72" name="Google Shape;172;p19"/>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73" name="Google Shape;173;p19"/>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 </a:t>
            </a:r>
            <a:r>
              <a:rPr lang="en-US" sz="2200" b="0" i="0" u="none" strike="noStrike" cap="none">
                <a:solidFill>
                  <a:srgbClr val="000000"/>
                </a:solidFill>
                <a:latin typeface="Arial"/>
                <a:ea typeface="Arial"/>
                <a:cs typeface="Arial"/>
                <a:sym typeface="Arial"/>
              </a:rPr>
              <a:t>SERIES</a:t>
            </a:r>
            <a:endParaRPr sz="1400" b="0" i="0" u="none" strike="noStrike" cap="none">
              <a:solidFill>
                <a:srgbClr val="000000"/>
              </a:solidFill>
              <a:latin typeface="Arial"/>
              <a:ea typeface="Arial"/>
              <a:cs typeface="Arial"/>
              <a:sym typeface="Arial"/>
            </a:endParaRPr>
          </a:p>
        </p:txBody>
      </p:sp>
      <p:sp>
        <p:nvSpPr>
          <p:cNvPr id="174" name="Google Shape;174;p19"/>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75" name="Google Shape;175;p19"/>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a:t>
            </a:r>
            <a:r>
              <a:rPr lang="en-US" sz="3000" b="1" i="0" u="none" strike="noStrike" cap="none">
                <a:solidFill>
                  <a:srgbClr val="FFFFFF"/>
                </a:solidFill>
                <a:latin typeface="Arial"/>
                <a:ea typeface="Arial"/>
                <a:cs typeface="Arial"/>
                <a:sym typeface="Arial"/>
              </a:rPr>
              <a:t>3</a:t>
            </a:r>
            <a:r>
              <a:rPr lang="en-US" sz="3000" b="0" i="0" u="none" strike="noStrike" cap="none">
                <a:solidFill>
                  <a:srgbClr val="D6D6D6"/>
                </a:solidFill>
                <a:latin typeface="Arial"/>
                <a:ea typeface="Arial"/>
                <a:cs typeface="Arial"/>
                <a:sym typeface="Arial"/>
              </a:rPr>
              <a:t> | 4 | 5</a:t>
            </a:r>
            <a:endParaRPr sz="1400" b="0" i="0" u="none" strike="noStrike" cap="none">
              <a:solidFill>
                <a:srgbClr val="000000"/>
              </a:solidFill>
              <a:latin typeface="Arial"/>
              <a:ea typeface="Arial"/>
              <a:cs typeface="Arial"/>
              <a:sym typeface="Arial"/>
            </a:endParaRPr>
          </a:p>
        </p:txBody>
      </p:sp>
      <p:sp>
        <p:nvSpPr>
          <p:cNvPr id="176" name="Google Shape;176;p19"/>
          <p:cNvSpPr txBox="1"/>
          <p:nvPr/>
        </p:nvSpPr>
        <p:spPr>
          <a:xfrm>
            <a:off x="10036141" y="1771775"/>
            <a:ext cx="12747008" cy="194925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0000"/>
                </a:solidFill>
                <a:latin typeface="Arial"/>
                <a:ea typeface="Arial"/>
                <a:cs typeface="Arial"/>
                <a:sym typeface="Arial"/>
              </a:rPr>
              <a:t>SPACE PRACTICE DURING REVISION</a:t>
            </a:r>
            <a:endParaRPr sz="6000" b="0" i="0" u="none" strike="noStrike" cap="none">
              <a:solidFill>
                <a:srgbClr val="000000"/>
              </a:solidFill>
              <a:latin typeface="Arial"/>
              <a:ea typeface="Arial"/>
              <a:cs typeface="Arial"/>
              <a:sym typeface="Arial"/>
            </a:endParaRPr>
          </a:p>
        </p:txBody>
      </p:sp>
      <p:sp>
        <p:nvSpPr>
          <p:cNvPr id="177" name="Google Shape;177;p19"/>
          <p:cNvSpPr txBox="1"/>
          <p:nvPr/>
        </p:nvSpPr>
        <p:spPr>
          <a:xfrm>
            <a:off x="467813" y="1851535"/>
            <a:ext cx="8239860"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SPACING &amp; INTERLEAVING</a:t>
            </a:r>
            <a:endParaRPr sz="3600" b="0" i="0" u="none" strike="noStrike" cap="none">
              <a:solidFill>
                <a:srgbClr val="FFFFFF"/>
              </a:solidFill>
              <a:latin typeface="Arial"/>
              <a:ea typeface="Arial"/>
              <a:cs typeface="Arial"/>
              <a:sym typeface="Arial"/>
            </a:endParaRPr>
          </a:p>
        </p:txBody>
      </p:sp>
      <p:sp>
        <p:nvSpPr>
          <p:cNvPr id="178" name="Google Shape;178;p19"/>
          <p:cNvSpPr txBox="1"/>
          <p:nvPr/>
        </p:nvSpPr>
        <p:spPr>
          <a:xfrm>
            <a:off x="10036150" y="4401675"/>
            <a:ext cx="13477800" cy="82554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When you’re coming up to a test some weeks or months after you first learned the topics, you need to plan a schedule of revision.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Researchers suggest revising a topic for, say, 30 minutes every day for five days is more effective than studying in a block of two and a half hours.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The gaps between sessions allow you to process and consolidate what you’ve learned far better than trying to do it all in one go.</a:t>
            </a:r>
            <a:endParaRPr sz="3000" b="1" i="0" u="none" strike="noStrike" cap="none">
              <a:solidFill>
                <a:srgbClr val="000000"/>
              </a:solidFill>
              <a:latin typeface="Arial"/>
              <a:ea typeface="Arial"/>
              <a:cs typeface="Arial"/>
              <a:sym typeface="Arial"/>
            </a:endParaRPr>
          </a:p>
        </p:txBody>
      </p:sp>
      <p:sp>
        <p:nvSpPr>
          <p:cNvPr id="179" name="Google Shape;179;p19"/>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80" name="Google Shape;180;p19"/>
          <p:cNvPicPr preferRelativeResize="0"/>
          <p:nvPr/>
        </p:nvPicPr>
        <p:blipFill rotWithShape="1">
          <a:blip r:embed="rId4">
            <a:alphaModFix/>
          </a:blip>
          <a:srcRect/>
          <a:stretch/>
        </p:blipFill>
        <p:spPr>
          <a:xfrm>
            <a:off x="-1568" y="4036229"/>
            <a:ext cx="9142905" cy="9757085"/>
          </a:xfrm>
          <a:prstGeom prst="rect">
            <a:avLst/>
          </a:prstGeom>
          <a:noFill/>
          <a:ln>
            <a:noFill/>
          </a:ln>
        </p:spPr>
      </p:pic>
      <p:pic>
        <p:nvPicPr>
          <p:cNvPr id="2" name="Picture 1" descr="StuartBathurstEnglish profile | Padlet">
            <a:extLst>
              <a:ext uri="{FF2B5EF4-FFF2-40B4-BE49-F238E27FC236}">
                <a16:creationId xmlns:a16="http://schemas.microsoft.com/office/drawing/2014/main" id="{657BCEFA-7750-6E22-078D-8192B8A1AE8C}"/>
              </a:ext>
            </a:extLst>
          </p:cNvPr>
          <p:cNvPicPr>
            <a:picLocks noChangeAspect="1"/>
          </p:cNvPicPr>
          <p:nvPr/>
        </p:nvPicPr>
        <p:blipFill>
          <a:blip r:embed="rId5"/>
          <a:stretch>
            <a:fillRect/>
          </a:stretch>
        </p:blipFill>
        <p:spPr>
          <a:xfrm>
            <a:off x="20807932" y="125743"/>
            <a:ext cx="3576068" cy="35760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86" name="Google Shape;186;p20"/>
          <p:cNvSpPr/>
          <p:nvPr/>
        </p:nvSpPr>
        <p:spPr>
          <a:xfrm>
            <a:off x="0" y="-26660"/>
            <a:ext cx="9147684" cy="3867139"/>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87" name="Google Shape;187;p20"/>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88" name="Google Shape;188;p20"/>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89" name="Google Shape;189;p20"/>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90" name="Google Shape;190;p20"/>
          <p:cNvGrpSpPr/>
          <p:nvPr/>
        </p:nvGrpSpPr>
        <p:grpSpPr>
          <a:xfrm>
            <a:off x="7886626" y="201680"/>
            <a:ext cx="552382" cy="552382"/>
            <a:chOff x="0" y="0"/>
            <a:chExt cx="552381" cy="552381"/>
          </a:xfrm>
        </p:grpSpPr>
        <p:sp>
          <p:nvSpPr>
            <p:cNvPr id="191" name="Google Shape;191;p20"/>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92" name="Google Shape;192;p20"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93" name="Google Shape;193;p20"/>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94" name="Google Shape;194;p20"/>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a:t>
            </a:r>
            <a:r>
              <a:rPr lang="en-US" sz="2200" b="0" i="0" u="none" strike="noStrike" cap="none">
                <a:solidFill>
                  <a:srgbClr val="000000"/>
                </a:solidFill>
                <a:latin typeface="Arial"/>
                <a:ea typeface="Arial"/>
                <a:cs typeface="Arial"/>
                <a:sym typeface="Arial"/>
              </a:rPr>
              <a:t> SERIES</a:t>
            </a:r>
            <a:endParaRPr sz="1400" b="0" i="0" u="none" strike="noStrike" cap="none">
              <a:solidFill>
                <a:srgbClr val="000000"/>
              </a:solidFill>
              <a:latin typeface="Arial"/>
              <a:ea typeface="Arial"/>
              <a:cs typeface="Arial"/>
              <a:sym typeface="Arial"/>
            </a:endParaRPr>
          </a:p>
        </p:txBody>
      </p:sp>
      <p:sp>
        <p:nvSpPr>
          <p:cNvPr id="195" name="Google Shape;195;p20"/>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96" name="Google Shape;196;p20"/>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a:t>
            </a:r>
            <a:r>
              <a:rPr lang="en-US" sz="2800" b="0" i="0" u="none" strike="noStrike" cap="none">
                <a:solidFill>
                  <a:srgbClr val="D6D6D6"/>
                </a:solidFill>
                <a:latin typeface="Arial"/>
                <a:ea typeface="Arial"/>
                <a:cs typeface="Arial"/>
                <a:sym typeface="Arial"/>
              </a:rPr>
              <a:t>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a:t>
            </a:r>
            <a:r>
              <a:rPr lang="en-US" sz="3000" b="1" i="0" u="none" strike="noStrike" cap="none">
                <a:solidFill>
                  <a:srgbClr val="FFFFFF"/>
                </a:solidFill>
                <a:latin typeface="Arial"/>
                <a:ea typeface="Arial"/>
                <a:cs typeface="Arial"/>
                <a:sym typeface="Arial"/>
              </a:rPr>
              <a:t>4</a:t>
            </a:r>
            <a:r>
              <a:rPr lang="en-US" sz="3000" b="0" i="0" u="none" strike="noStrike" cap="none">
                <a:solidFill>
                  <a:srgbClr val="D6D6D6"/>
                </a:solidFill>
                <a:latin typeface="Arial"/>
                <a:ea typeface="Arial"/>
                <a:cs typeface="Arial"/>
                <a:sym typeface="Arial"/>
              </a:rPr>
              <a:t> | 5</a:t>
            </a:r>
            <a:endParaRPr sz="1400" b="0" i="0" u="none" strike="noStrike" cap="none">
              <a:solidFill>
                <a:srgbClr val="000000"/>
              </a:solidFill>
              <a:latin typeface="Arial"/>
              <a:ea typeface="Arial"/>
              <a:cs typeface="Arial"/>
              <a:sym typeface="Arial"/>
            </a:endParaRPr>
          </a:p>
        </p:txBody>
      </p:sp>
      <p:sp>
        <p:nvSpPr>
          <p:cNvPr id="197" name="Google Shape;197;p20"/>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98" name="Google Shape;198;p20"/>
          <p:cNvSpPr txBox="1"/>
          <p:nvPr/>
        </p:nvSpPr>
        <p:spPr>
          <a:xfrm>
            <a:off x="10036141" y="1771775"/>
            <a:ext cx="12747008" cy="194925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INTERLEAVING | MIX UP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THE TOPIC RANGE</a:t>
            </a:r>
            <a:endParaRPr sz="6000" b="0" i="0" u="none" strike="noStrike" cap="none" dirty="0">
              <a:solidFill>
                <a:srgbClr val="000000"/>
              </a:solidFill>
              <a:latin typeface="Arial"/>
              <a:ea typeface="Arial"/>
              <a:cs typeface="Arial"/>
              <a:sym typeface="Arial"/>
            </a:endParaRPr>
          </a:p>
        </p:txBody>
      </p:sp>
      <p:sp>
        <p:nvSpPr>
          <p:cNvPr id="199" name="Google Shape;199;p20"/>
          <p:cNvSpPr txBox="1"/>
          <p:nvPr/>
        </p:nvSpPr>
        <p:spPr>
          <a:xfrm>
            <a:off x="467813" y="1851535"/>
            <a:ext cx="8239860"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SPACING &amp; INTERLEAVING</a:t>
            </a:r>
            <a:endParaRPr sz="3600" b="0" i="0" u="none" strike="noStrike" cap="none">
              <a:solidFill>
                <a:srgbClr val="FFFFFF"/>
              </a:solidFill>
              <a:latin typeface="Arial"/>
              <a:ea typeface="Arial"/>
              <a:cs typeface="Arial"/>
              <a:sym typeface="Arial"/>
            </a:endParaRPr>
          </a:p>
        </p:txBody>
      </p:sp>
      <p:sp>
        <p:nvSpPr>
          <p:cNvPr id="200" name="Google Shape;200;p20"/>
          <p:cNvSpPr txBox="1"/>
          <p:nvPr/>
        </p:nvSpPr>
        <p:spPr>
          <a:xfrm>
            <a:off x="10036151" y="4401675"/>
            <a:ext cx="13655400" cy="83838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Studying a subject with multiple subtopics, you may want to focus on one topic for a whole session.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1" i="1" u="none" strike="noStrike" cap="none">
                <a:solidFill>
                  <a:srgbClr val="000000"/>
                </a:solidFill>
                <a:latin typeface="Arial"/>
                <a:ea typeface="Arial"/>
                <a:cs typeface="Arial"/>
                <a:sym typeface="Arial"/>
              </a:rPr>
              <a:t>However</a:t>
            </a:r>
            <a:r>
              <a:rPr lang="en-US" sz="4500" b="0" i="0" u="none" strike="noStrike" cap="none">
                <a:solidFill>
                  <a:srgbClr val="000000"/>
                </a:solidFill>
                <a:latin typeface="Arial"/>
                <a:ea typeface="Arial"/>
                <a:cs typeface="Arial"/>
                <a:sym typeface="Arial"/>
              </a:rPr>
              <a:t>, in fact, the additional difficulty of mixing up the topics can actually improve your future recall. This is called interleaving.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e.g. in maths, instead of focusing on questions all of one type, then another type, then another, you stretch yourself by mixing up the questions.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This helps you later, even if it’s harder at the time.</a:t>
            </a:r>
            <a:endParaRPr sz="3000" b="1" i="0" u="none" strike="noStrike" cap="none">
              <a:solidFill>
                <a:srgbClr val="000000"/>
              </a:solidFill>
              <a:latin typeface="Arial"/>
              <a:ea typeface="Arial"/>
              <a:cs typeface="Arial"/>
              <a:sym typeface="Arial"/>
            </a:endParaRPr>
          </a:p>
        </p:txBody>
      </p:sp>
      <p:sp>
        <p:nvSpPr>
          <p:cNvPr id="201" name="Google Shape;201;p20"/>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202" name="Google Shape;202;p20"/>
          <p:cNvPicPr preferRelativeResize="0"/>
          <p:nvPr/>
        </p:nvPicPr>
        <p:blipFill rotWithShape="1">
          <a:blip r:embed="rId4">
            <a:alphaModFix/>
          </a:blip>
          <a:srcRect/>
          <a:stretch/>
        </p:blipFill>
        <p:spPr>
          <a:xfrm>
            <a:off x="-1567" y="4050187"/>
            <a:ext cx="9142904" cy="9665813"/>
          </a:xfrm>
          <a:prstGeom prst="rect">
            <a:avLst/>
          </a:prstGeom>
          <a:noFill/>
          <a:ln>
            <a:noFill/>
          </a:ln>
        </p:spPr>
      </p:pic>
      <p:pic>
        <p:nvPicPr>
          <p:cNvPr id="2" name="Picture 1" descr="StuartBathurstEnglish profile | Padlet">
            <a:extLst>
              <a:ext uri="{FF2B5EF4-FFF2-40B4-BE49-F238E27FC236}">
                <a16:creationId xmlns:a16="http://schemas.microsoft.com/office/drawing/2014/main" id="{1B2C1D35-E5FA-81E2-576E-00B7D270A757}"/>
              </a:ext>
            </a:extLst>
          </p:cNvPr>
          <p:cNvPicPr>
            <a:picLocks noChangeAspect="1"/>
          </p:cNvPicPr>
          <p:nvPr/>
        </p:nvPicPr>
        <p:blipFill>
          <a:blip r:embed="rId5"/>
          <a:stretch>
            <a:fillRect/>
          </a:stretch>
        </p:blipFill>
        <p:spPr>
          <a:xfrm>
            <a:off x="20259041" y="-105308"/>
            <a:ext cx="3974328" cy="3974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08" name="Google Shape;208;p21"/>
          <p:cNvSpPr/>
          <p:nvPr/>
        </p:nvSpPr>
        <p:spPr>
          <a:xfrm>
            <a:off x="-1" y="-12700"/>
            <a:ext cx="9146117" cy="3728471"/>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209" name="Google Shape;209;p21"/>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210" name="Google Shape;210;p21"/>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11" name="Google Shape;211;p21"/>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12" name="Google Shape;212;p21"/>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213" name="Google Shape;213;p21"/>
          <p:cNvGrpSpPr/>
          <p:nvPr/>
        </p:nvGrpSpPr>
        <p:grpSpPr>
          <a:xfrm>
            <a:off x="7886626" y="201680"/>
            <a:ext cx="552382" cy="552382"/>
            <a:chOff x="0" y="0"/>
            <a:chExt cx="552381" cy="552381"/>
          </a:xfrm>
        </p:grpSpPr>
        <p:sp>
          <p:nvSpPr>
            <p:cNvPr id="214" name="Google Shape;214;p21"/>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215" name="Google Shape;215;p21"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216" name="Google Shape;216;p21"/>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17" name="Google Shape;217;p21"/>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a:t>
            </a:r>
            <a:r>
              <a:rPr lang="en-US" sz="2200" b="0" i="0" u="none" strike="noStrike" cap="none">
                <a:solidFill>
                  <a:srgbClr val="000000"/>
                </a:solidFill>
                <a:latin typeface="Arial"/>
                <a:ea typeface="Arial"/>
                <a:cs typeface="Arial"/>
                <a:sym typeface="Arial"/>
              </a:rPr>
              <a:t> SERIES</a:t>
            </a:r>
            <a:endParaRPr sz="1400" b="0" i="0" u="none" strike="noStrike" cap="none">
              <a:solidFill>
                <a:srgbClr val="000000"/>
              </a:solidFill>
              <a:latin typeface="Arial"/>
              <a:ea typeface="Arial"/>
              <a:cs typeface="Arial"/>
              <a:sym typeface="Arial"/>
            </a:endParaRPr>
          </a:p>
        </p:txBody>
      </p:sp>
      <p:sp>
        <p:nvSpPr>
          <p:cNvPr id="218" name="Google Shape;218;p21"/>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19" name="Google Shape;219;p21"/>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4 | </a:t>
            </a:r>
            <a:r>
              <a:rPr lang="en-US" sz="30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20" name="Google Shape;220;p21"/>
          <p:cNvSpPr txBox="1"/>
          <p:nvPr/>
        </p:nvSpPr>
        <p:spPr>
          <a:xfrm>
            <a:off x="10036141" y="1771775"/>
            <a:ext cx="12747008" cy="194925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0000"/>
                </a:solidFill>
                <a:latin typeface="Arial"/>
                <a:ea typeface="Arial"/>
                <a:cs typeface="Arial"/>
                <a:sym typeface="Arial"/>
              </a:rPr>
              <a:t>BUILD THESE IDEAS INTO YOUR REVISION STRATEGY</a:t>
            </a:r>
            <a:endParaRPr sz="6000" b="0" i="0" u="none" strike="noStrike" cap="none">
              <a:solidFill>
                <a:srgbClr val="000000"/>
              </a:solidFill>
              <a:latin typeface="Arial"/>
              <a:ea typeface="Arial"/>
              <a:cs typeface="Arial"/>
              <a:sym typeface="Arial"/>
            </a:endParaRPr>
          </a:p>
        </p:txBody>
      </p:sp>
      <p:sp>
        <p:nvSpPr>
          <p:cNvPr id="221" name="Google Shape;221;p21"/>
          <p:cNvSpPr txBox="1"/>
          <p:nvPr/>
        </p:nvSpPr>
        <p:spPr>
          <a:xfrm>
            <a:off x="467813" y="1851535"/>
            <a:ext cx="8239860"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SPACING &amp; INTERLEAVING</a:t>
            </a:r>
            <a:endParaRPr sz="3600" b="0" i="0" u="none" strike="noStrike" cap="none">
              <a:solidFill>
                <a:srgbClr val="FFFFFF"/>
              </a:solidFill>
              <a:latin typeface="Arial"/>
              <a:ea typeface="Arial"/>
              <a:cs typeface="Arial"/>
              <a:sym typeface="Arial"/>
            </a:endParaRPr>
          </a:p>
        </p:txBody>
      </p:sp>
      <p:sp>
        <p:nvSpPr>
          <p:cNvPr id="222" name="Google Shape;222;p21"/>
          <p:cNvSpPr txBox="1"/>
          <p:nvPr/>
        </p:nvSpPr>
        <p:spPr>
          <a:xfrm>
            <a:off x="10036150" y="4401675"/>
            <a:ext cx="13495800" cy="88995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Take account of these ideas to plan an effective study schedule. You might: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Use a daily two-hour study session to study 3-4 subjects for half an hour each, instead of focusing on just one.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Plan a review session a couple of weeks after first learning new material, to consolidate and check gaps.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Mix up questions from different subtopics within a unit as you get closer to a test.</a:t>
            </a:r>
            <a:endParaRPr sz="3000" b="1" i="0" u="none" strike="noStrike" cap="none">
              <a:solidFill>
                <a:srgbClr val="000000"/>
              </a:solidFill>
              <a:latin typeface="Arial"/>
              <a:ea typeface="Arial"/>
              <a:cs typeface="Arial"/>
              <a:sym typeface="Arial"/>
            </a:endParaRPr>
          </a:p>
        </p:txBody>
      </p:sp>
      <p:sp>
        <p:nvSpPr>
          <p:cNvPr id="223" name="Google Shape;223;p21"/>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224" name="Google Shape;224;p21"/>
          <p:cNvPicPr preferRelativeResize="0"/>
          <p:nvPr/>
        </p:nvPicPr>
        <p:blipFill rotWithShape="1">
          <a:blip r:embed="rId4">
            <a:alphaModFix/>
          </a:blip>
          <a:srcRect/>
          <a:stretch/>
        </p:blipFill>
        <p:spPr>
          <a:xfrm>
            <a:off x="0" y="4076321"/>
            <a:ext cx="9165110" cy="96396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722</Words>
  <Application>Microsoft Office PowerPoint</Application>
  <PresentationFormat>Custom</PresentationFormat>
  <Paragraphs>70</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Helvetica Neue</vt:lpstr>
      <vt:lpstr>Roboto</vt:lpstr>
      <vt:lpstr>Helvetica Neue Light</vt:lpstr>
      <vt:lpstr>Lato</vt:lpstr>
      <vt:lpstr>White</vt:lpstr>
      <vt:lpstr>The Bathurst Way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Mrs L. May</cp:lastModifiedBy>
  <cp:revision>1</cp:revision>
  <dcterms:modified xsi:type="dcterms:W3CDTF">2025-02-12T13:58:23Z</dcterms:modified>
</cp:coreProperties>
</file>