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9"/>
  </p:notesMasterIdLst>
  <p:sldIdLst>
    <p:sldId id="265" r:id="rId2"/>
    <p:sldId id="257" r:id="rId3"/>
    <p:sldId id="258" r:id="rId4"/>
    <p:sldId id="259" r:id="rId5"/>
    <p:sldId id="260" r:id="rId6"/>
    <p:sldId id="261" r:id="rId7"/>
    <p:sldId id="262" r:id="rId8"/>
  </p:sldIdLst>
  <p:sldSz cx="24384000" cy="13716000"/>
  <p:notesSz cx="6858000" cy="9144000"/>
  <p:embeddedFontLst>
    <p:embeddedFont>
      <p:font typeface="Helvetica Neue" panose="020B0604020202020204" charset="0"/>
      <p:regular r:id="rId10"/>
      <p:bold r:id="rId11"/>
      <p:italic r:id="rId12"/>
      <p:boldItalic r:id="rId13"/>
    </p:embeddedFont>
    <p:embeddedFont>
      <p:font typeface="Helvetica Neue Light"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8" d="100"/>
          <a:sy n="38" d="100"/>
        </p:scale>
        <p:origin x="94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7" name="Google Shape;7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39" name="Google Shape;1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61" name="Google Shape;1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05" name="Google Shape;2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12" name="Google Shape;12;p2"/>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11"/>
          <p:cNvSpPr txBox="1">
            <a:spLocks noGrp="1"/>
          </p:cNvSpPr>
          <p:nvPr>
            <p:ph type="body" idx="1"/>
          </p:nvPr>
        </p:nvSpPr>
        <p:spPr>
          <a:xfrm>
            <a:off x="2387600" y="8953500"/>
            <a:ext cx="19621500" cy="585521"/>
          </a:xfrm>
          <a:prstGeom prst="rect">
            <a:avLst/>
          </a:prstGeom>
          <a:noFill/>
          <a:ln>
            <a:noFill/>
          </a:ln>
        </p:spPr>
        <p:txBody>
          <a:bodyPr spcFirstLastPara="1" wrap="square" lIns="50800" tIns="50800" rIns="50800" bIns="50800" anchor="t" anchorCtr="0">
            <a:spAutoFit/>
          </a:bodyPr>
          <a:lstStyle>
            <a:lvl1pPr marL="457200" lvl="0" indent="-228600" algn="ctr">
              <a:lnSpc>
                <a:spcPct val="100000"/>
              </a:lnSpc>
              <a:spcBef>
                <a:spcPts val="0"/>
              </a:spcBef>
              <a:spcAft>
                <a:spcPts val="0"/>
              </a:spcAft>
              <a:buClr>
                <a:srgbClr val="000000"/>
              </a:buClr>
              <a:buSzPts val="3200"/>
              <a:buFont typeface="Helvetica Neue"/>
              <a:buNone/>
              <a:defRPr sz="3200" i="1"/>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8" name="Google Shape;48;p11"/>
          <p:cNvSpPr txBox="1">
            <a:spLocks noGrp="1"/>
          </p:cNvSpPr>
          <p:nvPr>
            <p:ph type="body" idx="2"/>
          </p:nvPr>
        </p:nvSpPr>
        <p:spPr>
          <a:xfrm>
            <a:off x="2387600" y="6076950"/>
            <a:ext cx="19621500" cy="825500"/>
          </a:xfrm>
          <a:prstGeom prst="rect">
            <a:avLst/>
          </a:prstGeom>
          <a:noFill/>
          <a:ln>
            <a:noFill/>
          </a:ln>
        </p:spPr>
        <p:txBody>
          <a:bodyPr spcFirstLastPara="1" wrap="square" lIns="50800" tIns="50800" rIns="50800" bIns="50800" anchor="ctr" anchorCtr="0">
            <a:spAutoFit/>
          </a:bodyPr>
          <a:lstStyle>
            <a:lvl1pPr marL="457200" lvl="0" indent="-228600" algn="ctr">
              <a:lnSpc>
                <a:spcPct val="100000"/>
              </a:lnSpc>
              <a:spcBef>
                <a:spcPts val="0"/>
              </a:spcBef>
              <a:spcAft>
                <a:spcPts val="0"/>
              </a:spcAft>
              <a:buClr>
                <a:srgbClr val="000000"/>
              </a:buClr>
              <a:buSzPts val="4800"/>
              <a:buFont typeface="Helvetica Neue"/>
              <a:buNone/>
              <a:defRPr sz="4800">
                <a:latin typeface="Helvetica Neue"/>
                <a:ea typeface="Helvetica Neue"/>
                <a:cs typeface="Helvetica Neue"/>
                <a:sym typeface="Helvetica Neue"/>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9" name="Google Shape;49;p11"/>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0"/>
        <p:cNvGrpSpPr/>
        <p:nvPr/>
      </p:nvGrpSpPr>
      <p:grpSpPr>
        <a:xfrm>
          <a:off x="0" y="0"/>
          <a:ext cx="0" cy="0"/>
          <a:chOff x="0" y="0"/>
          <a:chExt cx="0" cy="0"/>
        </a:xfrm>
      </p:grpSpPr>
      <p:sp>
        <p:nvSpPr>
          <p:cNvPr id="51" name="Google Shape;51;p12"/>
          <p:cNvSpPr>
            <a:spLocks noGrp="1"/>
          </p:cNvSpPr>
          <p:nvPr>
            <p:ph type="pic" idx="2"/>
          </p:nvPr>
        </p:nvSpPr>
        <p:spPr>
          <a:xfrm>
            <a:off x="-50800" y="-1270000"/>
            <a:ext cx="24485600" cy="16323734"/>
          </a:xfrm>
          <a:prstGeom prst="rect">
            <a:avLst/>
          </a:prstGeom>
          <a:noFill/>
          <a:ln>
            <a:noFill/>
          </a:ln>
        </p:spPr>
      </p:sp>
      <p:sp>
        <p:nvSpPr>
          <p:cNvPr id="52" name="Google Shape;52;p12"/>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3"/>
        <p:cNvGrpSpPr/>
        <p:nvPr/>
      </p:nvGrpSpPr>
      <p:grpSpPr>
        <a:xfrm>
          <a:off x="0" y="0"/>
          <a:ext cx="0" cy="0"/>
          <a:chOff x="0" y="0"/>
          <a:chExt cx="0" cy="0"/>
        </a:xfrm>
      </p:grpSpPr>
      <p:sp>
        <p:nvSpPr>
          <p:cNvPr id="54" name="Google Shape;54;p13"/>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3048000" y="2244725"/>
            <a:ext cx="18288000" cy="4775201"/>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rgbClr val="000000"/>
              </a:buClr>
              <a:buSzPts val="12000"/>
              <a:buFont typeface="Calibri"/>
              <a:buNone/>
              <a:defRPr sz="12000">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7" name="Google Shape;57;p14"/>
          <p:cNvSpPr txBox="1">
            <a:spLocks noGrp="1"/>
          </p:cNvSpPr>
          <p:nvPr>
            <p:ph type="body" idx="1"/>
          </p:nvPr>
        </p:nvSpPr>
        <p:spPr>
          <a:xfrm>
            <a:off x="3048000" y="7204075"/>
            <a:ext cx="18288000" cy="3311525"/>
          </a:xfrm>
          <a:prstGeom prst="rect">
            <a:avLst/>
          </a:prstGeom>
          <a:noFill/>
          <a:ln>
            <a:noFill/>
          </a:ln>
        </p:spPr>
        <p:txBody>
          <a:bodyPr spcFirstLastPara="1" wrap="square" lIns="91425" tIns="91425" rIns="91425" bIns="91425" anchor="t" anchorCtr="0">
            <a:normAutofit/>
          </a:bodyPr>
          <a:lstStyle>
            <a:lvl1pPr marL="457200" lvl="0"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1pPr>
            <a:lvl2pPr marL="914400" lvl="1"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2pPr>
            <a:lvl3pPr marL="1371600" lvl="2"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3pPr>
            <a:lvl4pPr marL="1828800" lvl="3"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4pPr>
            <a:lvl5pPr marL="2286000" lvl="4"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8" name="Google Shape;58;p14"/>
          <p:cNvSpPr txBox="1">
            <a:spLocks noGrp="1"/>
          </p:cNvSpPr>
          <p:nvPr>
            <p:ph type="sldNum" idx="12"/>
          </p:nvPr>
        </p:nvSpPr>
        <p:spPr>
          <a:xfrm>
            <a:off x="22203052" y="12835870"/>
            <a:ext cx="504548" cy="483910"/>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hoto - Horizontal" type="tx">
  <p:cSld name="TITLE_AND_BODY">
    <p:spTree>
      <p:nvGrpSpPr>
        <p:cNvPr id="1" name="Shape 13"/>
        <p:cNvGrpSpPr/>
        <p:nvPr/>
      </p:nvGrpSpPr>
      <p:grpSpPr>
        <a:xfrm>
          <a:off x="0" y="0"/>
          <a:ext cx="0" cy="0"/>
          <a:chOff x="0" y="0"/>
          <a:chExt cx="0" cy="0"/>
        </a:xfrm>
      </p:grpSpPr>
      <p:sp>
        <p:nvSpPr>
          <p:cNvPr id="14" name="Google Shape;14;p3"/>
          <p:cNvSpPr>
            <a:spLocks noGrp="1"/>
          </p:cNvSpPr>
          <p:nvPr>
            <p:ph type="pic" idx="2"/>
          </p:nvPr>
        </p:nvSpPr>
        <p:spPr>
          <a:xfrm>
            <a:off x="3125968" y="-393700"/>
            <a:ext cx="18135601" cy="12090400"/>
          </a:xfrm>
          <a:prstGeom prst="rect">
            <a:avLst/>
          </a:prstGeom>
          <a:noFill/>
          <a:ln>
            <a:noFill/>
          </a:ln>
        </p:spPr>
      </p:sp>
      <p:sp>
        <p:nvSpPr>
          <p:cNvPr id="15" name="Google Shape;15;p3"/>
          <p:cNvSpPr txBox="1">
            <a:spLocks noGrp="1"/>
          </p:cNvSpPr>
          <p:nvPr>
            <p:ph type="title"/>
          </p:nvPr>
        </p:nvSpPr>
        <p:spPr>
          <a:xfrm>
            <a:off x="635000" y="9512300"/>
            <a:ext cx="23114000" cy="20066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3"/>
          <p:cNvSpPr txBox="1">
            <a:spLocks noGrp="1"/>
          </p:cNvSpPr>
          <p:nvPr>
            <p:ph type="body" idx="1"/>
          </p:nvPr>
        </p:nvSpPr>
        <p:spPr>
          <a:xfrm>
            <a:off x="635000" y="11442700"/>
            <a:ext cx="23114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17" name="Google Shape;17;p3"/>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Centre">
  <p:cSld name="Title - Centre">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1778000" y="4533900"/>
            <a:ext cx="20828000" cy="46482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1"/>
        <p:cNvGrpSpPr/>
        <p:nvPr/>
      </p:nvGrpSpPr>
      <p:grpSpPr>
        <a:xfrm>
          <a:off x="0" y="0"/>
          <a:ext cx="0" cy="0"/>
          <a:chOff x="0" y="0"/>
          <a:chExt cx="0" cy="0"/>
        </a:xfrm>
      </p:grpSpPr>
      <p:sp>
        <p:nvSpPr>
          <p:cNvPr id="22" name="Google Shape;22;p5"/>
          <p:cNvSpPr>
            <a:spLocks noGrp="1"/>
          </p:cNvSpPr>
          <p:nvPr>
            <p:ph type="pic" idx="2"/>
          </p:nvPr>
        </p:nvSpPr>
        <p:spPr>
          <a:xfrm>
            <a:off x="12827000" y="952500"/>
            <a:ext cx="11468100" cy="11468100"/>
          </a:xfrm>
          <a:prstGeom prst="rect">
            <a:avLst/>
          </a:prstGeom>
          <a:noFill/>
          <a:ln>
            <a:noFill/>
          </a:ln>
        </p:spPr>
      </p:sp>
      <p:sp>
        <p:nvSpPr>
          <p:cNvPr id="23" name="Google Shape;23;p5"/>
          <p:cNvSpPr txBox="1">
            <a:spLocks noGrp="1"/>
          </p:cNvSpPr>
          <p:nvPr>
            <p:ph type="title"/>
          </p:nvPr>
        </p:nvSpPr>
        <p:spPr>
          <a:xfrm>
            <a:off x="1651000" y="952500"/>
            <a:ext cx="10223500" cy="55499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5"/>
          <p:cNvSpPr txBox="1">
            <a:spLocks noGrp="1"/>
          </p:cNvSpPr>
          <p:nvPr>
            <p:ph type="body" idx="1"/>
          </p:nvPr>
        </p:nvSpPr>
        <p:spPr>
          <a:xfrm>
            <a:off x="1651000" y="6527800"/>
            <a:ext cx="10223500" cy="57277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5" name="Google Shape;25;p5"/>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1689100" y="355600"/>
            <a:ext cx="21005800"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6"/>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689100" y="355600"/>
            <a:ext cx="21005800"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1" name="Google Shape;31;p7"/>
          <p:cNvSpPr txBox="1">
            <a:spLocks noGrp="1"/>
          </p:cNvSpPr>
          <p:nvPr>
            <p:ph type="body" idx="1"/>
          </p:nvPr>
        </p:nvSpPr>
        <p:spPr>
          <a:xfrm>
            <a:off x="1689100" y="3149600"/>
            <a:ext cx="21005800" cy="9296400"/>
          </a:xfrm>
          <a:prstGeom prst="rect">
            <a:avLst/>
          </a:prstGeom>
          <a:noFill/>
          <a:ln>
            <a:noFill/>
          </a:ln>
        </p:spPr>
        <p:txBody>
          <a:bodyPr spcFirstLastPara="1" wrap="square" lIns="50800" tIns="50800" rIns="50800" bIns="50800" anchor="ctr" anchorCtr="0">
            <a:normAutofit/>
          </a:bodyPr>
          <a:lstStyle>
            <a:lvl1pPr marL="457200" lvl="0" indent="-609600" algn="l">
              <a:lnSpc>
                <a:spcPct val="100000"/>
              </a:lnSpc>
              <a:spcBef>
                <a:spcPts val="5900"/>
              </a:spcBef>
              <a:spcAft>
                <a:spcPts val="0"/>
              </a:spcAft>
              <a:buClr>
                <a:srgbClr val="000000"/>
              </a:buClr>
              <a:buSzPts val="6000"/>
              <a:buFont typeface="Helvetica Neue"/>
              <a:buChar char="•"/>
              <a:defRPr sz="4800"/>
            </a:lvl1pPr>
            <a:lvl2pPr marL="914400" lvl="1" indent="-609600" algn="l">
              <a:lnSpc>
                <a:spcPct val="100000"/>
              </a:lnSpc>
              <a:spcBef>
                <a:spcPts val="5900"/>
              </a:spcBef>
              <a:spcAft>
                <a:spcPts val="0"/>
              </a:spcAft>
              <a:buClr>
                <a:srgbClr val="000000"/>
              </a:buClr>
              <a:buSzPts val="6000"/>
              <a:buFont typeface="Helvetica Neue"/>
              <a:buChar char="•"/>
              <a:defRPr sz="4800"/>
            </a:lvl2pPr>
            <a:lvl3pPr marL="1371600" lvl="2" indent="-609600" algn="l">
              <a:lnSpc>
                <a:spcPct val="100000"/>
              </a:lnSpc>
              <a:spcBef>
                <a:spcPts val="5900"/>
              </a:spcBef>
              <a:spcAft>
                <a:spcPts val="0"/>
              </a:spcAft>
              <a:buClr>
                <a:srgbClr val="000000"/>
              </a:buClr>
              <a:buSzPts val="6000"/>
              <a:buFont typeface="Helvetica Neue"/>
              <a:buChar char="•"/>
              <a:defRPr sz="4800"/>
            </a:lvl3pPr>
            <a:lvl4pPr marL="1828800" lvl="3" indent="-609600" algn="l">
              <a:lnSpc>
                <a:spcPct val="100000"/>
              </a:lnSpc>
              <a:spcBef>
                <a:spcPts val="5900"/>
              </a:spcBef>
              <a:spcAft>
                <a:spcPts val="0"/>
              </a:spcAft>
              <a:buClr>
                <a:srgbClr val="000000"/>
              </a:buClr>
              <a:buSzPts val="6000"/>
              <a:buFont typeface="Helvetica Neue"/>
              <a:buChar char="•"/>
              <a:defRPr sz="4800"/>
            </a:lvl4pPr>
            <a:lvl5pPr marL="2286000" lvl="4" indent="-609600" algn="l">
              <a:lnSpc>
                <a:spcPct val="100000"/>
              </a:lnSpc>
              <a:spcBef>
                <a:spcPts val="5900"/>
              </a:spcBef>
              <a:spcAft>
                <a:spcPts val="0"/>
              </a:spcAft>
              <a:buClr>
                <a:srgbClr val="000000"/>
              </a:buClr>
              <a:buSzPts val="6000"/>
              <a:buFont typeface="Helvetica Neue"/>
              <a:buChar char="•"/>
              <a:defRPr sz="4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2" name="Google Shape;32;p7"/>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Google Shape;34;p8"/>
          <p:cNvSpPr>
            <a:spLocks noGrp="1"/>
          </p:cNvSpPr>
          <p:nvPr>
            <p:ph type="pic" idx="2"/>
          </p:nvPr>
        </p:nvSpPr>
        <p:spPr>
          <a:xfrm>
            <a:off x="10960100" y="3149600"/>
            <a:ext cx="13944600" cy="9296400"/>
          </a:xfrm>
          <a:prstGeom prst="rect">
            <a:avLst/>
          </a:prstGeom>
          <a:noFill/>
          <a:ln>
            <a:noFill/>
          </a:ln>
        </p:spPr>
      </p:sp>
      <p:sp>
        <p:nvSpPr>
          <p:cNvPr id="35" name="Google Shape;35;p8"/>
          <p:cNvSpPr txBox="1">
            <a:spLocks noGrp="1"/>
          </p:cNvSpPr>
          <p:nvPr>
            <p:ph type="title"/>
          </p:nvPr>
        </p:nvSpPr>
        <p:spPr>
          <a:xfrm>
            <a:off x="1689100" y="355600"/>
            <a:ext cx="21005800"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6" name="Google Shape;36;p8"/>
          <p:cNvSpPr txBox="1">
            <a:spLocks noGrp="1"/>
          </p:cNvSpPr>
          <p:nvPr>
            <p:ph type="body" idx="1"/>
          </p:nvPr>
        </p:nvSpPr>
        <p:spPr>
          <a:xfrm>
            <a:off x="1689100" y="3149600"/>
            <a:ext cx="10223500" cy="9296400"/>
          </a:xfrm>
          <a:prstGeom prst="rect">
            <a:avLst/>
          </a:prstGeom>
          <a:noFill/>
          <a:ln>
            <a:noFill/>
          </a:ln>
        </p:spPr>
        <p:txBody>
          <a:bodyPr spcFirstLastPara="1" wrap="square" lIns="50800" tIns="50800" rIns="50800" bIns="50800" anchor="ctr" anchorCtr="0">
            <a:normAutofit/>
          </a:bodyPr>
          <a:lstStyle>
            <a:lvl1pPr marL="457200" lvl="0" indent="-530225" algn="l">
              <a:lnSpc>
                <a:spcPct val="100000"/>
              </a:lnSpc>
              <a:spcBef>
                <a:spcPts val="4500"/>
              </a:spcBef>
              <a:spcAft>
                <a:spcPts val="0"/>
              </a:spcAft>
              <a:buClr>
                <a:srgbClr val="000000"/>
              </a:buClr>
              <a:buSzPts val="4750"/>
              <a:buFont typeface="Helvetica Neue"/>
              <a:buChar char="•"/>
              <a:defRPr sz="3800"/>
            </a:lvl1pPr>
            <a:lvl2pPr marL="914400" lvl="1" indent="-530225" algn="l">
              <a:lnSpc>
                <a:spcPct val="100000"/>
              </a:lnSpc>
              <a:spcBef>
                <a:spcPts val="4500"/>
              </a:spcBef>
              <a:spcAft>
                <a:spcPts val="0"/>
              </a:spcAft>
              <a:buClr>
                <a:srgbClr val="000000"/>
              </a:buClr>
              <a:buSzPts val="4750"/>
              <a:buFont typeface="Helvetica Neue"/>
              <a:buChar char="•"/>
              <a:defRPr sz="3800"/>
            </a:lvl2pPr>
            <a:lvl3pPr marL="1371600" lvl="2" indent="-530225" algn="l">
              <a:lnSpc>
                <a:spcPct val="100000"/>
              </a:lnSpc>
              <a:spcBef>
                <a:spcPts val="4500"/>
              </a:spcBef>
              <a:spcAft>
                <a:spcPts val="0"/>
              </a:spcAft>
              <a:buClr>
                <a:srgbClr val="000000"/>
              </a:buClr>
              <a:buSzPts val="4750"/>
              <a:buFont typeface="Helvetica Neue"/>
              <a:buChar char="•"/>
              <a:defRPr sz="3800"/>
            </a:lvl3pPr>
            <a:lvl4pPr marL="1828800" lvl="3" indent="-530225" algn="l">
              <a:lnSpc>
                <a:spcPct val="100000"/>
              </a:lnSpc>
              <a:spcBef>
                <a:spcPts val="4500"/>
              </a:spcBef>
              <a:spcAft>
                <a:spcPts val="0"/>
              </a:spcAft>
              <a:buClr>
                <a:srgbClr val="000000"/>
              </a:buClr>
              <a:buSzPts val="4750"/>
              <a:buFont typeface="Helvetica Neue"/>
              <a:buChar char="•"/>
              <a:defRPr sz="3800"/>
            </a:lvl4pPr>
            <a:lvl5pPr marL="2286000" lvl="4" indent="-530225" algn="l">
              <a:lnSpc>
                <a:spcPct val="100000"/>
              </a:lnSpc>
              <a:spcBef>
                <a:spcPts val="4500"/>
              </a:spcBef>
              <a:spcAft>
                <a:spcPts val="0"/>
              </a:spcAft>
              <a:buClr>
                <a:srgbClr val="000000"/>
              </a:buClr>
              <a:buSzPts val="4750"/>
              <a:buFont typeface="Helvetica Neue"/>
              <a:buChar char="•"/>
              <a:defRPr sz="3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7" name="Google Shape;37;p8"/>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1689100" y="1778000"/>
            <a:ext cx="21005800" cy="10160000"/>
          </a:xfrm>
          <a:prstGeom prst="rect">
            <a:avLst/>
          </a:prstGeom>
          <a:noFill/>
          <a:ln>
            <a:noFill/>
          </a:ln>
        </p:spPr>
        <p:txBody>
          <a:bodyPr spcFirstLastPara="1" wrap="square" lIns="50800" tIns="50800" rIns="50800" bIns="50800" anchor="ctr" anchorCtr="0">
            <a:normAutofit/>
          </a:bodyPr>
          <a:lstStyle>
            <a:lvl1pPr marL="457200" lvl="0" indent="-609600" algn="l">
              <a:lnSpc>
                <a:spcPct val="100000"/>
              </a:lnSpc>
              <a:spcBef>
                <a:spcPts val="5900"/>
              </a:spcBef>
              <a:spcAft>
                <a:spcPts val="0"/>
              </a:spcAft>
              <a:buClr>
                <a:srgbClr val="000000"/>
              </a:buClr>
              <a:buSzPts val="6000"/>
              <a:buFont typeface="Helvetica Neue"/>
              <a:buChar char="•"/>
              <a:defRPr sz="4800"/>
            </a:lvl1pPr>
            <a:lvl2pPr marL="914400" lvl="1" indent="-609600" algn="l">
              <a:lnSpc>
                <a:spcPct val="100000"/>
              </a:lnSpc>
              <a:spcBef>
                <a:spcPts val="5900"/>
              </a:spcBef>
              <a:spcAft>
                <a:spcPts val="0"/>
              </a:spcAft>
              <a:buClr>
                <a:srgbClr val="000000"/>
              </a:buClr>
              <a:buSzPts val="6000"/>
              <a:buFont typeface="Helvetica Neue"/>
              <a:buChar char="•"/>
              <a:defRPr sz="4800"/>
            </a:lvl2pPr>
            <a:lvl3pPr marL="1371600" lvl="2" indent="-609600" algn="l">
              <a:lnSpc>
                <a:spcPct val="100000"/>
              </a:lnSpc>
              <a:spcBef>
                <a:spcPts val="5900"/>
              </a:spcBef>
              <a:spcAft>
                <a:spcPts val="0"/>
              </a:spcAft>
              <a:buClr>
                <a:srgbClr val="000000"/>
              </a:buClr>
              <a:buSzPts val="6000"/>
              <a:buFont typeface="Helvetica Neue"/>
              <a:buChar char="•"/>
              <a:defRPr sz="4800"/>
            </a:lvl3pPr>
            <a:lvl4pPr marL="1828800" lvl="3" indent="-609600" algn="l">
              <a:lnSpc>
                <a:spcPct val="100000"/>
              </a:lnSpc>
              <a:spcBef>
                <a:spcPts val="5900"/>
              </a:spcBef>
              <a:spcAft>
                <a:spcPts val="0"/>
              </a:spcAft>
              <a:buClr>
                <a:srgbClr val="000000"/>
              </a:buClr>
              <a:buSzPts val="6000"/>
              <a:buFont typeface="Helvetica Neue"/>
              <a:buChar char="•"/>
              <a:defRPr sz="4800"/>
            </a:lvl4pPr>
            <a:lvl5pPr marL="2286000" lvl="4" indent="-609600" algn="l">
              <a:lnSpc>
                <a:spcPct val="100000"/>
              </a:lnSpc>
              <a:spcBef>
                <a:spcPts val="5900"/>
              </a:spcBef>
              <a:spcAft>
                <a:spcPts val="0"/>
              </a:spcAft>
              <a:buClr>
                <a:srgbClr val="000000"/>
              </a:buClr>
              <a:buSzPts val="6000"/>
              <a:buFont typeface="Helvetica Neue"/>
              <a:buChar char="•"/>
              <a:defRPr sz="4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0" name="Google Shape;40;p9"/>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1"/>
        <p:cNvGrpSpPr/>
        <p:nvPr/>
      </p:nvGrpSpPr>
      <p:grpSpPr>
        <a:xfrm>
          <a:off x="0" y="0"/>
          <a:ext cx="0" cy="0"/>
          <a:chOff x="0" y="0"/>
          <a:chExt cx="0" cy="0"/>
        </a:xfrm>
      </p:grpSpPr>
      <p:sp>
        <p:nvSpPr>
          <p:cNvPr id="42" name="Google Shape;42;p10"/>
          <p:cNvSpPr>
            <a:spLocks noGrp="1"/>
          </p:cNvSpPr>
          <p:nvPr>
            <p:ph type="pic" idx="2"/>
          </p:nvPr>
        </p:nvSpPr>
        <p:spPr>
          <a:xfrm>
            <a:off x="15300325" y="7048500"/>
            <a:ext cx="8324850" cy="5549900"/>
          </a:xfrm>
          <a:prstGeom prst="rect">
            <a:avLst/>
          </a:prstGeom>
          <a:noFill/>
          <a:ln>
            <a:noFill/>
          </a:ln>
        </p:spPr>
      </p:sp>
      <p:sp>
        <p:nvSpPr>
          <p:cNvPr id="43" name="Google Shape;43;p10"/>
          <p:cNvSpPr>
            <a:spLocks noGrp="1"/>
          </p:cNvSpPr>
          <p:nvPr>
            <p:ph type="pic" idx="3"/>
          </p:nvPr>
        </p:nvSpPr>
        <p:spPr>
          <a:xfrm>
            <a:off x="15760700" y="863600"/>
            <a:ext cx="7404100" cy="7404100"/>
          </a:xfrm>
          <a:prstGeom prst="rect">
            <a:avLst/>
          </a:prstGeom>
          <a:noFill/>
          <a:ln>
            <a:noFill/>
          </a:ln>
        </p:spPr>
      </p:sp>
      <p:sp>
        <p:nvSpPr>
          <p:cNvPr id="44" name="Google Shape;44;p10"/>
          <p:cNvSpPr>
            <a:spLocks noGrp="1"/>
          </p:cNvSpPr>
          <p:nvPr>
            <p:ph type="pic" idx="4"/>
          </p:nvPr>
        </p:nvSpPr>
        <p:spPr>
          <a:xfrm>
            <a:off x="-990600" y="1130300"/>
            <a:ext cx="17202150" cy="11468100"/>
          </a:xfrm>
          <a:prstGeom prst="rect">
            <a:avLst/>
          </a:prstGeom>
          <a:noFill/>
          <a:ln>
            <a:noFill/>
          </a:ln>
        </p:spPr>
      </p:sp>
      <p:sp>
        <p:nvSpPr>
          <p:cNvPr id="45" name="Google Shape;45;p10"/>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89100" y="355600"/>
            <a:ext cx="21005800"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1689100" y="3149600"/>
            <a:ext cx="21005800" cy="9296400"/>
          </a:xfrm>
          <a:prstGeom prst="rect">
            <a:avLst/>
          </a:prstGeom>
          <a:noFill/>
          <a:ln>
            <a:noFill/>
          </a:ln>
        </p:spPr>
        <p:txBody>
          <a:bodyPr spcFirstLastPara="1" wrap="square" lIns="50800" tIns="50800" rIns="50800" bIns="50800" anchor="ctr" anchorCtr="0">
            <a:normAutofit/>
          </a:bodyPr>
          <a:lstStyle>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0902" y="-1562876"/>
            <a:ext cx="18288000" cy="4775200"/>
          </a:xfrm>
        </p:spPr>
        <p:txBody>
          <a:bodyPr>
            <a:normAutofit/>
          </a:bodyPr>
          <a:lstStyle/>
          <a:p>
            <a:r>
              <a:rPr lang="en-US" sz="14400" dirty="0"/>
              <a:t>The Bathurst Way</a:t>
            </a:r>
          </a:p>
        </p:txBody>
      </p:sp>
      <p:sp>
        <p:nvSpPr>
          <p:cNvPr id="3" name="Subtitle 2"/>
          <p:cNvSpPr>
            <a:spLocks noGrp="1"/>
          </p:cNvSpPr>
          <p:nvPr>
            <p:ph type="subTitle" idx="1"/>
          </p:nvPr>
        </p:nvSpPr>
        <p:spPr>
          <a:xfrm>
            <a:off x="3504328" y="2877884"/>
            <a:ext cx="18288000" cy="3311524"/>
          </a:xfrm>
        </p:spPr>
        <p:txBody>
          <a:bodyPr spcFirstLastPara="1" vert="horz" wrap="square" lIns="182880" tIns="91440" rIns="182880" bIns="91440" rtlCol="0" anchor="t" anchorCtr="0">
            <a:normAutofit/>
          </a:bodyPr>
          <a:lstStyle/>
          <a:p>
            <a:r>
              <a:rPr lang="en-US" sz="9600" dirty="0"/>
              <a:t>How to revise</a:t>
            </a:r>
          </a:p>
          <a:p>
            <a:r>
              <a:rPr lang="en-US" sz="8000" dirty="0"/>
              <a:t>Mapping and word diagrams</a:t>
            </a:r>
          </a:p>
        </p:txBody>
      </p:sp>
      <p:pic>
        <p:nvPicPr>
          <p:cNvPr id="5" name="Picture 4" descr="StuartBathurstEnglish profile | Padlet">
            <a:extLst>
              <a:ext uri="{FF2B5EF4-FFF2-40B4-BE49-F238E27FC236}">
                <a16:creationId xmlns:a16="http://schemas.microsoft.com/office/drawing/2014/main" id="{488F5B38-3055-95B5-799F-8FA6122D4E1C}"/>
              </a:ext>
            </a:extLst>
          </p:cNvPr>
          <p:cNvPicPr>
            <a:picLocks noChangeAspect="1"/>
          </p:cNvPicPr>
          <p:nvPr/>
        </p:nvPicPr>
        <p:blipFill>
          <a:blip r:embed="rId2"/>
          <a:stretch>
            <a:fillRect/>
          </a:stretch>
        </p:blipFill>
        <p:spPr>
          <a:xfrm>
            <a:off x="1004961" y="265045"/>
            <a:ext cx="4108174" cy="4108174"/>
          </a:xfrm>
          <a:prstGeom prst="rect">
            <a:avLst/>
          </a:prstGeom>
        </p:spPr>
      </p:pic>
      <p:pic>
        <p:nvPicPr>
          <p:cNvPr id="6" name="Picture 5" descr="StuartBathurstEnglish profile | Padlet">
            <a:extLst>
              <a:ext uri="{FF2B5EF4-FFF2-40B4-BE49-F238E27FC236}">
                <a16:creationId xmlns:a16="http://schemas.microsoft.com/office/drawing/2014/main" id="{4516D0F2-1792-D470-C0ED-1E0B6A42209F}"/>
              </a:ext>
            </a:extLst>
          </p:cNvPr>
          <p:cNvPicPr>
            <a:picLocks noChangeAspect="1"/>
          </p:cNvPicPr>
          <p:nvPr/>
        </p:nvPicPr>
        <p:blipFill>
          <a:blip r:embed="rId2"/>
          <a:stretch>
            <a:fillRect/>
          </a:stretch>
        </p:blipFill>
        <p:spPr>
          <a:xfrm>
            <a:off x="19535917" y="265045"/>
            <a:ext cx="4108174" cy="4108174"/>
          </a:xfrm>
          <a:prstGeom prst="rect">
            <a:avLst/>
          </a:prstGeom>
        </p:spPr>
      </p:pic>
      <p:pic>
        <p:nvPicPr>
          <p:cNvPr id="7" name="Picture 6">
            <a:extLst>
              <a:ext uri="{FF2B5EF4-FFF2-40B4-BE49-F238E27FC236}">
                <a16:creationId xmlns:a16="http://schemas.microsoft.com/office/drawing/2014/main" id="{81AD99F0-6FAA-399A-9AB8-44169C8A8863}"/>
              </a:ext>
            </a:extLst>
          </p:cNvPr>
          <p:cNvPicPr>
            <a:picLocks noChangeAspect="1"/>
          </p:cNvPicPr>
          <p:nvPr/>
        </p:nvPicPr>
        <p:blipFill>
          <a:blip r:embed="rId3"/>
          <a:stretch>
            <a:fillRect/>
          </a:stretch>
        </p:blipFill>
        <p:spPr>
          <a:xfrm>
            <a:off x="8452674" y="6561000"/>
            <a:ext cx="7478652" cy="666165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grpSp>
        <p:nvGrpSpPr>
          <p:cNvPr id="79" name="Google Shape;79;p16"/>
          <p:cNvGrpSpPr/>
          <p:nvPr/>
        </p:nvGrpSpPr>
        <p:grpSpPr>
          <a:xfrm>
            <a:off x="1573503" y="6250411"/>
            <a:ext cx="520938" cy="550915"/>
            <a:chOff x="0" y="-14989"/>
            <a:chExt cx="520936" cy="550914"/>
          </a:xfrm>
        </p:grpSpPr>
        <p:sp>
          <p:nvSpPr>
            <p:cNvPr id="80" name="Google Shape;80;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81" name="Google Shape;81;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82" name="Google Shape;82;p16"/>
          <p:cNvGrpSpPr/>
          <p:nvPr/>
        </p:nvGrpSpPr>
        <p:grpSpPr>
          <a:xfrm>
            <a:off x="5873671" y="6250411"/>
            <a:ext cx="520937" cy="550915"/>
            <a:chOff x="0" y="-14989"/>
            <a:chExt cx="520936" cy="550914"/>
          </a:xfrm>
        </p:grpSpPr>
        <p:sp>
          <p:nvSpPr>
            <p:cNvPr id="83" name="Google Shape;83;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84" name="Google Shape;84;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85" name="Google Shape;85;p16"/>
          <p:cNvGrpSpPr/>
          <p:nvPr/>
        </p:nvGrpSpPr>
        <p:grpSpPr>
          <a:xfrm>
            <a:off x="10199239" y="6249322"/>
            <a:ext cx="520938" cy="550915"/>
            <a:chOff x="0" y="-14989"/>
            <a:chExt cx="520936" cy="550914"/>
          </a:xfrm>
        </p:grpSpPr>
        <p:sp>
          <p:nvSpPr>
            <p:cNvPr id="86" name="Google Shape;86;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87" name="Google Shape;87;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grpSp>
        <p:nvGrpSpPr>
          <p:cNvPr id="88" name="Google Shape;88;p16"/>
          <p:cNvGrpSpPr/>
          <p:nvPr/>
        </p:nvGrpSpPr>
        <p:grpSpPr>
          <a:xfrm>
            <a:off x="14523198" y="6249322"/>
            <a:ext cx="520938" cy="550915"/>
            <a:chOff x="0" y="-14989"/>
            <a:chExt cx="520936" cy="550914"/>
          </a:xfrm>
        </p:grpSpPr>
        <p:sp>
          <p:nvSpPr>
            <p:cNvPr id="89" name="Google Shape;89;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0" name="Google Shape;90;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grpSp>
      <p:grpSp>
        <p:nvGrpSpPr>
          <p:cNvPr id="91" name="Google Shape;91;p16"/>
          <p:cNvGrpSpPr/>
          <p:nvPr/>
        </p:nvGrpSpPr>
        <p:grpSpPr>
          <a:xfrm>
            <a:off x="18860106" y="6249322"/>
            <a:ext cx="520937" cy="550915"/>
            <a:chOff x="0" y="-14989"/>
            <a:chExt cx="520936" cy="550914"/>
          </a:xfrm>
        </p:grpSpPr>
        <p:sp>
          <p:nvSpPr>
            <p:cNvPr id="92" name="Google Shape;92;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3" name="Google Shape;93;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grpSp>
      <p:sp>
        <p:nvSpPr>
          <p:cNvPr id="94" name="Google Shape;94;p16"/>
          <p:cNvSpPr/>
          <p:nvPr/>
        </p:nvSpPr>
        <p:spPr>
          <a:xfrm>
            <a:off x="15496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5" name="Google Shape;95;p16"/>
          <p:cNvSpPr txBox="1"/>
          <p:nvPr/>
        </p:nvSpPr>
        <p:spPr>
          <a:xfrm>
            <a:off x="20268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96" name="Google Shape;96;p16"/>
          <p:cNvGrpSpPr/>
          <p:nvPr/>
        </p:nvGrpSpPr>
        <p:grpSpPr>
          <a:xfrm>
            <a:off x="8991526" y="201680"/>
            <a:ext cx="552382" cy="552382"/>
            <a:chOff x="0" y="0"/>
            <a:chExt cx="552381" cy="552381"/>
          </a:xfrm>
        </p:grpSpPr>
        <p:sp>
          <p:nvSpPr>
            <p:cNvPr id="97" name="Google Shape;97;p16"/>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98" name="Google Shape;98;p16"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99" name="Google Shape;99;p16"/>
          <p:cNvSpPr/>
          <p:nvPr/>
        </p:nvSpPr>
        <p:spPr>
          <a:xfrm>
            <a:off x="1548501" y="834503"/>
            <a:ext cx="8262883" cy="656482"/>
          </a:xfrm>
          <a:prstGeom prst="rect">
            <a:avLst/>
          </a:prstGeom>
          <a:solidFill>
            <a:srgbClr val="D6D6D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00" name="Google Shape;100;p16"/>
          <p:cNvSpPr txBox="1"/>
          <p:nvPr/>
        </p:nvSpPr>
        <p:spPr>
          <a:xfrm>
            <a:off x="18998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 </a:t>
            </a:r>
            <a:r>
              <a:rPr lang="en-US" sz="2200" b="0" i="0" u="none" strike="noStrike" cap="none">
                <a:solidFill>
                  <a:srgbClr val="000000"/>
                </a:solidFill>
                <a:latin typeface="Arial"/>
                <a:ea typeface="Arial"/>
                <a:cs typeface="Arial"/>
                <a:sym typeface="Arial"/>
              </a:rPr>
              <a:t>SERIES</a:t>
            </a:r>
            <a:endParaRPr sz="1400" b="0" i="0" u="none" strike="noStrike" cap="none">
              <a:solidFill>
                <a:srgbClr val="000000"/>
              </a:solidFill>
              <a:latin typeface="Arial"/>
              <a:ea typeface="Arial"/>
              <a:cs typeface="Arial"/>
              <a:sym typeface="Arial"/>
            </a:endParaRPr>
          </a:p>
        </p:txBody>
      </p:sp>
      <p:cxnSp>
        <p:nvCxnSpPr>
          <p:cNvPr id="101" name="Google Shape;101;p16"/>
          <p:cNvCxnSpPr/>
          <p:nvPr/>
        </p:nvCxnSpPr>
        <p:spPr>
          <a:xfrm>
            <a:off x="1623628" y="8562060"/>
            <a:ext cx="21294300" cy="0"/>
          </a:xfrm>
          <a:prstGeom prst="straightConnector1">
            <a:avLst/>
          </a:prstGeom>
          <a:noFill/>
          <a:ln w="25400" cap="flat" cmpd="sng">
            <a:solidFill>
              <a:srgbClr val="000000"/>
            </a:solidFill>
            <a:prstDash val="solid"/>
            <a:miter lim="400000"/>
            <a:headEnd type="none" w="sm" len="sm"/>
            <a:tailEnd type="none" w="sm" len="sm"/>
          </a:ln>
        </p:spPr>
      </p:cxnSp>
      <p:cxnSp>
        <p:nvCxnSpPr>
          <p:cNvPr id="102" name="Google Shape;102;p16"/>
          <p:cNvCxnSpPr/>
          <p:nvPr/>
        </p:nvCxnSpPr>
        <p:spPr>
          <a:xfrm>
            <a:off x="1541215" y="1773131"/>
            <a:ext cx="21294217" cy="1"/>
          </a:xfrm>
          <a:prstGeom prst="straightConnector1">
            <a:avLst/>
          </a:prstGeom>
          <a:noFill/>
          <a:ln w="25400" cap="flat" cmpd="sng">
            <a:solidFill>
              <a:srgbClr val="000000"/>
            </a:solidFill>
            <a:prstDash val="solid"/>
            <a:miter lim="400000"/>
            <a:headEnd type="none" w="sm" len="sm"/>
            <a:tailEnd type="none" w="sm" len="sm"/>
          </a:ln>
        </p:spPr>
      </p:cxnSp>
      <p:sp>
        <p:nvSpPr>
          <p:cNvPr id="103" name="Google Shape;103;p16"/>
          <p:cNvSpPr txBox="1"/>
          <p:nvPr/>
        </p:nvSpPr>
        <p:spPr>
          <a:xfrm>
            <a:off x="1573503" y="7029351"/>
            <a:ext cx="3944179" cy="134908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ORGANISE YOUR IDEAS DURING THE STUDY PHASE</a:t>
            </a:r>
            <a:endParaRPr sz="2700" b="0" i="0" u="none" strike="noStrike" cap="none">
              <a:solidFill>
                <a:srgbClr val="000000"/>
              </a:solidFill>
              <a:latin typeface="Arial"/>
              <a:ea typeface="Arial"/>
              <a:cs typeface="Arial"/>
              <a:sym typeface="Arial"/>
            </a:endParaRPr>
          </a:p>
        </p:txBody>
      </p:sp>
      <p:sp>
        <p:nvSpPr>
          <p:cNvPr id="104" name="Google Shape;104;p16"/>
          <p:cNvSpPr txBox="1"/>
          <p:nvPr/>
        </p:nvSpPr>
        <p:spPr>
          <a:xfrm>
            <a:off x="5871609" y="7018784"/>
            <a:ext cx="3991299" cy="134908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CATEGORIES &amp; COMPARISONS IN TABLES</a:t>
            </a:r>
            <a:endParaRPr sz="1400" b="0" i="0" u="none" strike="noStrike" cap="none">
              <a:solidFill>
                <a:srgbClr val="000000"/>
              </a:solidFill>
              <a:latin typeface="Arial"/>
              <a:ea typeface="Arial"/>
              <a:cs typeface="Arial"/>
              <a:sym typeface="Arial"/>
            </a:endParaRPr>
          </a:p>
        </p:txBody>
      </p:sp>
      <p:sp>
        <p:nvSpPr>
          <p:cNvPr id="105" name="Google Shape;105;p16"/>
          <p:cNvSpPr txBox="1"/>
          <p:nvPr/>
        </p:nvSpPr>
        <p:spPr>
          <a:xfrm>
            <a:off x="10216835" y="7026823"/>
            <a:ext cx="3991805" cy="933589"/>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SEQUENCES &amp; TIMELINES</a:t>
            </a:r>
            <a:endParaRPr sz="1400" b="0" i="0" u="none" strike="noStrike" cap="none">
              <a:solidFill>
                <a:srgbClr val="000000"/>
              </a:solidFill>
              <a:latin typeface="Arial"/>
              <a:ea typeface="Arial"/>
              <a:cs typeface="Arial"/>
              <a:sym typeface="Arial"/>
            </a:endParaRPr>
          </a:p>
        </p:txBody>
      </p:sp>
      <p:sp>
        <p:nvSpPr>
          <p:cNvPr id="106" name="Google Shape;106;p16"/>
          <p:cNvSpPr txBox="1"/>
          <p:nvPr/>
        </p:nvSpPr>
        <p:spPr>
          <a:xfrm>
            <a:off x="14507621" y="7026822"/>
            <a:ext cx="4059565" cy="933589"/>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HIERARCHIES &amp; BRANCHING TREES</a:t>
            </a:r>
            <a:endParaRPr sz="1400" b="0" i="0" u="none" strike="noStrike" cap="none">
              <a:solidFill>
                <a:srgbClr val="000000"/>
              </a:solidFill>
              <a:latin typeface="Arial"/>
              <a:ea typeface="Arial"/>
              <a:cs typeface="Arial"/>
              <a:sym typeface="Arial"/>
            </a:endParaRPr>
          </a:p>
        </p:txBody>
      </p:sp>
      <p:sp>
        <p:nvSpPr>
          <p:cNvPr id="107" name="Google Shape;107;p16"/>
          <p:cNvSpPr txBox="1"/>
          <p:nvPr/>
        </p:nvSpPr>
        <p:spPr>
          <a:xfrm>
            <a:off x="18860106" y="7024913"/>
            <a:ext cx="3986100" cy="134940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RECREATE RELEVANT DIAGRAM &amp; CHECK FOR ACCURACY</a:t>
            </a:r>
            <a:endParaRPr sz="1400" b="0" i="0" u="none" strike="noStrike" cap="none">
              <a:solidFill>
                <a:srgbClr val="000000"/>
              </a:solidFill>
              <a:latin typeface="Arial"/>
              <a:ea typeface="Arial"/>
              <a:cs typeface="Arial"/>
              <a:sym typeface="Arial"/>
            </a:endParaRPr>
          </a:p>
        </p:txBody>
      </p:sp>
      <p:sp>
        <p:nvSpPr>
          <p:cNvPr id="108" name="Google Shape;108;p16"/>
          <p:cNvSpPr txBox="1"/>
          <p:nvPr/>
        </p:nvSpPr>
        <p:spPr>
          <a:xfrm>
            <a:off x="10216835" y="814944"/>
            <a:ext cx="12612532"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MAPPING | WORD DIAGRAMS</a:t>
            </a:r>
            <a:endParaRPr sz="3600" b="0" i="0" u="none" strike="noStrike" cap="none">
              <a:solidFill>
                <a:srgbClr val="000000"/>
              </a:solidFill>
              <a:latin typeface="Arial"/>
              <a:ea typeface="Arial"/>
              <a:cs typeface="Arial"/>
              <a:sym typeface="Arial"/>
            </a:endParaRPr>
          </a:p>
        </p:txBody>
      </p:sp>
      <p:pic>
        <p:nvPicPr>
          <p:cNvPr id="109" name="Google Shape;109;p16"/>
          <p:cNvPicPr preferRelativeResize="0"/>
          <p:nvPr/>
        </p:nvPicPr>
        <p:blipFill rotWithShape="1">
          <a:blip r:embed="rId4">
            <a:alphaModFix/>
          </a:blip>
          <a:srcRect/>
          <a:stretch/>
        </p:blipFill>
        <p:spPr>
          <a:xfrm>
            <a:off x="1583442" y="2152828"/>
            <a:ext cx="3924300" cy="4127500"/>
          </a:xfrm>
          <a:prstGeom prst="rect">
            <a:avLst/>
          </a:prstGeom>
          <a:noFill/>
          <a:ln>
            <a:noFill/>
          </a:ln>
        </p:spPr>
      </p:pic>
      <p:pic>
        <p:nvPicPr>
          <p:cNvPr id="110" name="Google Shape;110;p16"/>
          <p:cNvPicPr preferRelativeResize="0"/>
          <p:nvPr/>
        </p:nvPicPr>
        <p:blipFill rotWithShape="1">
          <a:blip r:embed="rId5">
            <a:alphaModFix/>
          </a:blip>
          <a:srcRect/>
          <a:stretch/>
        </p:blipFill>
        <p:spPr>
          <a:xfrm>
            <a:off x="5884430" y="2171403"/>
            <a:ext cx="3924300" cy="4127500"/>
          </a:xfrm>
          <a:prstGeom prst="rect">
            <a:avLst/>
          </a:prstGeom>
          <a:noFill/>
          <a:ln>
            <a:noFill/>
          </a:ln>
        </p:spPr>
      </p:pic>
      <p:pic>
        <p:nvPicPr>
          <p:cNvPr id="111" name="Google Shape;111;p16"/>
          <p:cNvPicPr preferRelativeResize="0"/>
          <p:nvPr/>
        </p:nvPicPr>
        <p:blipFill rotWithShape="1">
          <a:blip r:embed="rId6">
            <a:alphaModFix/>
          </a:blip>
          <a:srcRect/>
          <a:stretch/>
        </p:blipFill>
        <p:spPr>
          <a:xfrm>
            <a:off x="10206285" y="2129317"/>
            <a:ext cx="3924300" cy="4127500"/>
          </a:xfrm>
          <a:prstGeom prst="rect">
            <a:avLst/>
          </a:prstGeom>
          <a:noFill/>
          <a:ln>
            <a:noFill/>
          </a:ln>
        </p:spPr>
      </p:pic>
      <p:pic>
        <p:nvPicPr>
          <p:cNvPr id="112" name="Google Shape;112;p16"/>
          <p:cNvPicPr preferRelativeResize="0"/>
          <p:nvPr/>
        </p:nvPicPr>
        <p:blipFill rotWithShape="1">
          <a:blip r:embed="rId7">
            <a:alphaModFix/>
          </a:blip>
          <a:srcRect/>
          <a:stretch/>
        </p:blipFill>
        <p:spPr>
          <a:xfrm>
            <a:off x="14523198" y="2125121"/>
            <a:ext cx="3924300" cy="4127500"/>
          </a:xfrm>
          <a:prstGeom prst="rect">
            <a:avLst/>
          </a:prstGeom>
          <a:noFill/>
          <a:ln>
            <a:noFill/>
          </a:ln>
        </p:spPr>
      </p:pic>
      <p:pic>
        <p:nvPicPr>
          <p:cNvPr id="113" name="Google Shape;113;p16"/>
          <p:cNvPicPr preferRelativeResize="0"/>
          <p:nvPr/>
        </p:nvPicPr>
        <p:blipFill rotWithShape="1">
          <a:blip r:embed="rId8">
            <a:alphaModFix/>
          </a:blip>
          <a:srcRect/>
          <a:stretch/>
        </p:blipFill>
        <p:spPr>
          <a:xfrm>
            <a:off x="18860106" y="2125121"/>
            <a:ext cx="3924300" cy="4127500"/>
          </a:xfrm>
          <a:prstGeom prst="rect">
            <a:avLst/>
          </a:prstGeom>
          <a:noFill/>
          <a:ln>
            <a:noFill/>
          </a:ln>
        </p:spPr>
      </p:pic>
      <p:sp>
        <p:nvSpPr>
          <p:cNvPr id="114" name="Google Shape;114;p16"/>
          <p:cNvSpPr txBox="1"/>
          <p:nvPr/>
        </p:nvSpPr>
        <p:spPr>
          <a:xfrm>
            <a:off x="1583479" y="8745650"/>
            <a:ext cx="21374700" cy="40173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00000"/>
              </a:lnSpc>
              <a:spcBef>
                <a:spcPts val="1000"/>
              </a:spcBef>
              <a:spcAft>
                <a:spcPts val="0"/>
              </a:spcAft>
              <a:buClr>
                <a:srgbClr val="000000"/>
              </a:buClr>
              <a:buSzPts val="4100"/>
              <a:buFont typeface="Arial"/>
              <a:buChar char="●"/>
            </a:pPr>
            <a:r>
              <a:rPr lang="en-US" sz="4100" b="0" i="0" u="none" strike="noStrike" cap="none">
                <a:solidFill>
                  <a:srgbClr val="000000"/>
                </a:solidFill>
                <a:latin typeface="Arial"/>
                <a:ea typeface="Arial"/>
                <a:cs typeface="Arial"/>
                <a:sym typeface="Arial"/>
              </a:rPr>
              <a:t>We can make sense of ideas with mental models that have a spatial element to the way we organise them. These models are often captured visually by the way we represent them on a page or screen. </a:t>
            </a:r>
            <a:endParaRPr sz="4100" b="0" i="0" u="none" strike="noStrike" cap="none">
              <a:solidFill>
                <a:srgbClr val="000000"/>
              </a:solidFill>
              <a:latin typeface="Arial"/>
              <a:ea typeface="Arial"/>
              <a:cs typeface="Arial"/>
              <a:sym typeface="Arial"/>
            </a:endParaRPr>
          </a:p>
          <a:p>
            <a:pPr marL="457200" marR="0" lvl="0" indent="-457200" algn="l" rtl="0">
              <a:lnSpc>
                <a:spcPct val="100000"/>
              </a:lnSpc>
              <a:spcBef>
                <a:spcPts val="1000"/>
              </a:spcBef>
              <a:spcAft>
                <a:spcPts val="0"/>
              </a:spcAft>
              <a:buClr>
                <a:srgbClr val="000000"/>
              </a:buClr>
              <a:buSzPts val="4100"/>
              <a:buFont typeface="Arial"/>
              <a:buChar char="●"/>
            </a:pPr>
            <a:r>
              <a:rPr lang="en-US" sz="4100" b="0" i="0" u="none" strike="noStrike" cap="none">
                <a:solidFill>
                  <a:srgbClr val="000000"/>
                </a:solidFill>
                <a:latin typeface="Arial"/>
                <a:ea typeface="Arial"/>
                <a:cs typeface="Arial"/>
                <a:sym typeface="Arial"/>
              </a:rPr>
              <a:t>Word diagrams can make lots of forms — simple lists, tables, hierarchies, flow charts or timelines. They can help us as we learn, helping to get ideas organised and to help us remember things. The more organised our ideas are, the easier it is to build on later.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20" name="Google Shape;120;p17"/>
          <p:cNvSpPr/>
          <p:nvPr/>
        </p:nvSpPr>
        <p:spPr>
          <a:xfrm>
            <a:off x="4779" y="0"/>
            <a:ext cx="9142905" cy="3728472"/>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121" name="Google Shape;121;p17"/>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122" name="Google Shape;122;p17"/>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23" name="Google Shape;123;p17"/>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124" name="Google Shape;124;p17"/>
          <p:cNvGrpSpPr/>
          <p:nvPr/>
        </p:nvGrpSpPr>
        <p:grpSpPr>
          <a:xfrm>
            <a:off x="7886626" y="201680"/>
            <a:ext cx="552382" cy="552382"/>
            <a:chOff x="0" y="0"/>
            <a:chExt cx="552381" cy="552381"/>
          </a:xfrm>
        </p:grpSpPr>
        <p:sp>
          <p:nvSpPr>
            <p:cNvPr id="125" name="Google Shape;125;p17"/>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126" name="Google Shape;126;p17"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27" name="Google Shape;127;p17"/>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28" name="Google Shape;128;p17"/>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 </a:t>
            </a:r>
            <a:r>
              <a:rPr lang="en-US" sz="2200" b="0" i="0" u="none" strike="noStrike" cap="none">
                <a:solidFill>
                  <a:srgbClr val="000000"/>
                </a:solidFill>
                <a:latin typeface="Arial"/>
                <a:ea typeface="Arial"/>
                <a:cs typeface="Arial"/>
                <a:sym typeface="Arial"/>
              </a:rPr>
              <a:t>SERIES</a:t>
            </a:r>
            <a:endParaRPr sz="1400" b="0" i="0" u="none" strike="noStrike" cap="none">
              <a:solidFill>
                <a:srgbClr val="000000"/>
              </a:solidFill>
              <a:latin typeface="Arial"/>
              <a:ea typeface="Arial"/>
              <a:cs typeface="Arial"/>
              <a:sym typeface="Arial"/>
            </a:endParaRPr>
          </a:p>
        </p:txBody>
      </p:sp>
      <p:sp>
        <p:nvSpPr>
          <p:cNvPr id="129" name="Google Shape;129;p17"/>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30" name="Google Shape;130;p17"/>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1</a:t>
            </a:r>
            <a:r>
              <a:rPr lang="en-US" sz="3000" b="0" i="0" u="none" strike="noStrike" cap="none">
                <a:solidFill>
                  <a:srgbClr val="D6D6D6"/>
                </a:solidFill>
                <a:latin typeface="Arial"/>
                <a:ea typeface="Arial"/>
                <a:cs typeface="Arial"/>
                <a:sym typeface="Arial"/>
              </a:rPr>
              <a:t> | 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3 | 4 | 5</a:t>
            </a:r>
            <a:endParaRPr sz="1400" b="0" i="0" u="none" strike="noStrike" cap="none">
              <a:solidFill>
                <a:srgbClr val="000000"/>
              </a:solidFill>
              <a:latin typeface="Arial"/>
              <a:ea typeface="Arial"/>
              <a:cs typeface="Arial"/>
              <a:sym typeface="Arial"/>
            </a:endParaRPr>
          </a:p>
        </p:txBody>
      </p:sp>
      <p:sp>
        <p:nvSpPr>
          <p:cNvPr id="131" name="Google Shape;131;p17"/>
          <p:cNvSpPr txBox="1"/>
          <p:nvPr/>
        </p:nvSpPr>
        <p:spPr>
          <a:xfrm>
            <a:off x="9365581" y="1201841"/>
            <a:ext cx="12747008" cy="194925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ORGANISE YOUR IDEAS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DURING THE STUDY PHASE</a:t>
            </a:r>
            <a:endParaRPr sz="6000" b="0" i="0" u="none" strike="noStrike" cap="none" dirty="0">
              <a:solidFill>
                <a:srgbClr val="000000"/>
              </a:solidFill>
              <a:latin typeface="Arial"/>
              <a:ea typeface="Arial"/>
              <a:cs typeface="Arial"/>
              <a:sym typeface="Arial"/>
            </a:endParaRPr>
          </a:p>
        </p:txBody>
      </p:sp>
      <p:sp>
        <p:nvSpPr>
          <p:cNvPr id="132" name="Google Shape;132;p17"/>
          <p:cNvSpPr txBox="1"/>
          <p:nvPr/>
        </p:nvSpPr>
        <p:spPr>
          <a:xfrm>
            <a:off x="467813" y="1851535"/>
            <a:ext cx="8239860"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MAPPING | WORD DIAGRAMS</a:t>
            </a:r>
            <a:endParaRPr sz="3600" b="0" i="0" u="none" strike="noStrike" cap="none">
              <a:solidFill>
                <a:srgbClr val="FFFFFF"/>
              </a:solidFill>
              <a:latin typeface="Arial"/>
              <a:ea typeface="Arial"/>
              <a:cs typeface="Arial"/>
              <a:sym typeface="Arial"/>
            </a:endParaRPr>
          </a:p>
        </p:txBody>
      </p:sp>
      <p:sp>
        <p:nvSpPr>
          <p:cNvPr id="133" name="Google Shape;133;p17"/>
          <p:cNvSpPr txBox="1"/>
          <p:nvPr/>
        </p:nvSpPr>
        <p:spPr>
          <a:xfrm>
            <a:off x="10036150" y="4401675"/>
            <a:ext cx="13915200" cy="91560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Following examples modelled by your teachers, use your notebook to record ideas using the appropriate type of word diagram.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Run through information in your notes and use Self-Quizzing or Practise Explaining to check your understanding.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A neat-looking table or tree diagram is no use unless you can use it to explain the ideas it represents. Check you understand why each word or concept is in the place you’ve put it. </a:t>
            </a:r>
            <a:endParaRPr sz="3000" b="1" i="0" u="none" strike="noStrike" cap="none">
              <a:solidFill>
                <a:srgbClr val="000000"/>
              </a:solidFill>
              <a:latin typeface="Arial"/>
              <a:ea typeface="Arial"/>
              <a:cs typeface="Arial"/>
              <a:sym typeface="Arial"/>
            </a:endParaRPr>
          </a:p>
        </p:txBody>
      </p:sp>
      <p:sp>
        <p:nvSpPr>
          <p:cNvPr id="134" name="Google Shape;134;p17"/>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35" name="Google Shape;135;p17"/>
          <p:cNvPicPr preferRelativeResize="0"/>
          <p:nvPr/>
        </p:nvPicPr>
        <p:blipFill rotWithShape="1">
          <a:blip r:embed="rId4">
            <a:alphaModFix/>
          </a:blip>
          <a:srcRect/>
          <a:stretch/>
        </p:blipFill>
        <p:spPr>
          <a:xfrm>
            <a:off x="-1568" y="4026095"/>
            <a:ext cx="9152464" cy="9703864"/>
          </a:xfrm>
          <a:prstGeom prst="rect">
            <a:avLst/>
          </a:prstGeom>
          <a:noFill/>
          <a:ln>
            <a:noFill/>
          </a:ln>
        </p:spPr>
      </p:pic>
      <p:sp>
        <p:nvSpPr>
          <p:cNvPr id="136" name="Google Shape;136;p17"/>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2" name="Picture 1" descr="StuartBathurstEnglish profile | Padlet">
            <a:extLst>
              <a:ext uri="{FF2B5EF4-FFF2-40B4-BE49-F238E27FC236}">
                <a16:creationId xmlns:a16="http://schemas.microsoft.com/office/drawing/2014/main" id="{8490934F-4241-31E6-91A2-DA6DBA1053B8}"/>
              </a:ext>
            </a:extLst>
          </p:cNvPr>
          <p:cNvPicPr>
            <a:picLocks noChangeAspect="1"/>
          </p:cNvPicPr>
          <p:nvPr/>
        </p:nvPicPr>
        <p:blipFill>
          <a:blip r:embed="rId5"/>
          <a:stretch>
            <a:fillRect/>
          </a:stretch>
        </p:blipFill>
        <p:spPr>
          <a:xfrm>
            <a:off x="20271047" y="0"/>
            <a:ext cx="4108174" cy="4108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42" name="Google Shape;142;p18"/>
          <p:cNvSpPr/>
          <p:nvPr/>
        </p:nvSpPr>
        <p:spPr>
          <a:xfrm>
            <a:off x="-1" y="-12700"/>
            <a:ext cx="9146117" cy="3728471"/>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143" name="Google Shape;143;p18"/>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144" name="Google Shape;144;p18"/>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45" name="Google Shape;145;p18"/>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46" name="Google Shape;146;p18"/>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147" name="Google Shape;147;p18"/>
          <p:cNvGrpSpPr/>
          <p:nvPr/>
        </p:nvGrpSpPr>
        <p:grpSpPr>
          <a:xfrm>
            <a:off x="7886626" y="201680"/>
            <a:ext cx="552382" cy="552382"/>
            <a:chOff x="0" y="0"/>
            <a:chExt cx="552381" cy="552381"/>
          </a:xfrm>
        </p:grpSpPr>
        <p:sp>
          <p:nvSpPr>
            <p:cNvPr id="148" name="Google Shape;148;p18"/>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149" name="Google Shape;149;p18"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50" name="Google Shape;150;p18"/>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51" name="Google Shape;151;p18"/>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a:t>
            </a:r>
            <a:r>
              <a:rPr lang="en-US" sz="2200" b="0" i="0" u="none" strike="noStrike" cap="none">
                <a:solidFill>
                  <a:srgbClr val="000000"/>
                </a:solidFill>
                <a:latin typeface="Arial"/>
                <a:ea typeface="Arial"/>
                <a:cs typeface="Arial"/>
                <a:sym typeface="Arial"/>
              </a:rPr>
              <a:t> SERIES</a:t>
            </a:r>
            <a:endParaRPr sz="1400" b="0" i="0" u="none" strike="noStrike" cap="none">
              <a:solidFill>
                <a:srgbClr val="000000"/>
              </a:solidFill>
              <a:latin typeface="Arial"/>
              <a:ea typeface="Arial"/>
              <a:cs typeface="Arial"/>
              <a:sym typeface="Arial"/>
            </a:endParaRPr>
          </a:p>
        </p:txBody>
      </p:sp>
      <p:sp>
        <p:nvSpPr>
          <p:cNvPr id="152" name="Google Shape;152;p18"/>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53" name="Google Shape;153;p18"/>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D6D6D6"/>
              </a:buClr>
              <a:buSzPts val="3000"/>
              <a:buFont typeface="Arial"/>
              <a:buNone/>
            </a:pPr>
            <a:r>
              <a:rPr lang="en-US" sz="3000" b="0" i="0" u="none" strike="noStrike" cap="none">
                <a:solidFill>
                  <a:srgbClr val="D6D6D6"/>
                </a:solidFill>
                <a:latin typeface="Arial"/>
                <a:ea typeface="Arial"/>
                <a:cs typeface="Arial"/>
                <a:sym typeface="Arial"/>
              </a:rPr>
              <a:t>1 | </a:t>
            </a:r>
            <a:r>
              <a:rPr lang="en-US" sz="3000" b="1" i="0" u="none" strike="noStrike" cap="none">
                <a:solidFill>
                  <a:srgbClr val="FFFFFF"/>
                </a:solidFill>
                <a:latin typeface="Arial"/>
                <a:ea typeface="Arial"/>
                <a:cs typeface="Arial"/>
                <a:sym typeface="Arial"/>
              </a:rPr>
              <a:t>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3 | 4 | 5</a:t>
            </a:r>
            <a:endParaRPr sz="1400" b="0" i="0" u="none" strike="noStrike" cap="none">
              <a:solidFill>
                <a:srgbClr val="000000"/>
              </a:solidFill>
              <a:latin typeface="Arial"/>
              <a:ea typeface="Arial"/>
              <a:cs typeface="Arial"/>
              <a:sym typeface="Arial"/>
            </a:endParaRPr>
          </a:p>
        </p:txBody>
      </p:sp>
      <p:sp>
        <p:nvSpPr>
          <p:cNvPr id="154" name="Google Shape;154;p18"/>
          <p:cNvSpPr txBox="1"/>
          <p:nvPr/>
        </p:nvSpPr>
        <p:spPr>
          <a:xfrm>
            <a:off x="9446861" y="1109848"/>
            <a:ext cx="12747008" cy="194925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CATEGORIES &amp;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COMPARISONS IN TABLES</a:t>
            </a:r>
            <a:endParaRPr sz="6000" b="0" i="0" u="none" strike="noStrike" cap="none" dirty="0">
              <a:solidFill>
                <a:srgbClr val="000000"/>
              </a:solidFill>
              <a:latin typeface="Arial"/>
              <a:ea typeface="Arial"/>
              <a:cs typeface="Arial"/>
              <a:sym typeface="Arial"/>
            </a:endParaRPr>
          </a:p>
        </p:txBody>
      </p:sp>
      <p:sp>
        <p:nvSpPr>
          <p:cNvPr id="155" name="Google Shape;155;p18"/>
          <p:cNvSpPr txBox="1"/>
          <p:nvPr/>
        </p:nvSpPr>
        <p:spPr>
          <a:xfrm>
            <a:off x="467813" y="1851535"/>
            <a:ext cx="8239860"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MAPPING | WORD DIAGRAMS</a:t>
            </a:r>
            <a:endParaRPr sz="3600" b="0" i="0" u="none" strike="noStrike" cap="none">
              <a:solidFill>
                <a:srgbClr val="FFFFFF"/>
              </a:solidFill>
              <a:latin typeface="Arial"/>
              <a:ea typeface="Arial"/>
              <a:cs typeface="Arial"/>
              <a:sym typeface="Arial"/>
            </a:endParaRPr>
          </a:p>
        </p:txBody>
      </p:sp>
      <p:sp>
        <p:nvSpPr>
          <p:cNvPr id="156" name="Google Shape;156;p18"/>
          <p:cNvSpPr txBox="1"/>
          <p:nvPr/>
        </p:nvSpPr>
        <p:spPr>
          <a:xfrm>
            <a:off x="10036151" y="4401675"/>
            <a:ext cx="13674900" cy="79989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A common form of word diagram is a table with two or more columns. Examples include: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WORDS AND THEIR DEFINITIONS </a:t>
            </a:r>
            <a:endParaRPr sz="4500" b="0" i="0" u="none" strike="noStrike" cap="none">
              <a:solidFill>
                <a:srgbClr val="000000"/>
              </a:solidFill>
              <a:latin typeface="Arial"/>
              <a:ea typeface="Arial"/>
              <a:cs typeface="Arial"/>
              <a:sym typeface="Arial"/>
            </a:endParaRPr>
          </a:p>
          <a:p>
            <a:pPr marL="914400" marR="0" lvl="0" indent="0" algn="l" rtl="0">
              <a:lnSpc>
                <a:spcPct val="130000"/>
              </a:lnSpc>
              <a:spcBef>
                <a:spcPts val="0"/>
              </a:spcBef>
              <a:spcAft>
                <a:spcPts val="0"/>
              </a:spcAft>
              <a:buClr>
                <a:srgbClr val="000000"/>
              </a:buClr>
              <a:buSzPts val="4500"/>
              <a:buFont typeface="Arial"/>
              <a:buNone/>
            </a:pPr>
            <a:r>
              <a:rPr lang="en-US" sz="4500" b="0" i="0" u="none" strike="noStrike" cap="none">
                <a:solidFill>
                  <a:srgbClr val="000000"/>
                </a:solidFill>
                <a:latin typeface="Arial"/>
                <a:ea typeface="Arial"/>
                <a:cs typeface="Arial"/>
                <a:sym typeface="Arial"/>
              </a:rPr>
              <a:t>e.g. metals and non-metals.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ADVANTAGES AND DISADVANTAGES </a:t>
            </a:r>
            <a:endParaRPr sz="4500" b="0" i="0" u="none" strike="noStrike" cap="none">
              <a:solidFill>
                <a:srgbClr val="000000"/>
              </a:solidFill>
              <a:latin typeface="Arial"/>
              <a:ea typeface="Arial"/>
              <a:cs typeface="Arial"/>
              <a:sym typeface="Arial"/>
            </a:endParaRPr>
          </a:p>
          <a:p>
            <a:pPr marL="914400" marR="0" lvl="0" indent="0" algn="l" rtl="0">
              <a:lnSpc>
                <a:spcPct val="130000"/>
              </a:lnSpc>
              <a:spcBef>
                <a:spcPts val="0"/>
              </a:spcBef>
              <a:spcAft>
                <a:spcPts val="0"/>
              </a:spcAft>
              <a:buClr>
                <a:srgbClr val="000000"/>
              </a:buClr>
              <a:buSzPts val="4500"/>
              <a:buFont typeface="Arial"/>
              <a:buNone/>
            </a:pPr>
            <a:r>
              <a:rPr lang="en-US" sz="4500" b="0" i="0" u="none" strike="noStrike" cap="none">
                <a:solidFill>
                  <a:srgbClr val="000000"/>
                </a:solidFill>
                <a:latin typeface="Arial"/>
                <a:ea typeface="Arial"/>
                <a:cs typeface="Arial"/>
                <a:sym typeface="Arial"/>
              </a:rPr>
              <a:t>e.g. of an onshore wind farm.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COMPARING TWO OR MORE SIMILAR ITEMS | e.g. the features of plant and animal cells or two characters in Macbeth.</a:t>
            </a:r>
            <a:endParaRPr sz="3000" b="1" i="0" u="none" strike="noStrike" cap="none">
              <a:solidFill>
                <a:srgbClr val="000000"/>
              </a:solidFill>
              <a:latin typeface="Arial"/>
              <a:ea typeface="Arial"/>
              <a:cs typeface="Arial"/>
              <a:sym typeface="Arial"/>
            </a:endParaRPr>
          </a:p>
        </p:txBody>
      </p:sp>
      <p:sp>
        <p:nvSpPr>
          <p:cNvPr id="157" name="Google Shape;157;p18"/>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58" name="Google Shape;158;p18"/>
          <p:cNvPicPr preferRelativeResize="0"/>
          <p:nvPr/>
        </p:nvPicPr>
        <p:blipFill rotWithShape="1">
          <a:blip r:embed="rId4">
            <a:alphaModFix/>
          </a:blip>
          <a:srcRect/>
          <a:stretch/>
        </p:blipFill>
        <p:spPr>
          <a:xfrm>
            <a:off x="-1568" y="4076321"/>
            <a:ext cx="9178381" cy="9653637"/>
          </a:xfrm>
          <a:prstGeom prst="rect">
            <a:avLst/>
          </a:prstGeom>
          <a:noFill/>
          <a:ln>
            <a:noFill/>
          </a:ln>
        </p:spPr>
      </p:pic>
      <p:pic>
        <p:nvPicPr>
          <p:cNvPr id="2" name="Picture 1" descr="StuartBathurstEnglish profile | Padlet">
            <a:extLst>
              <a:ext uri="{FF2B5EF4-FFF2-40B4-BE49-F238E27FC236}">
                <a16:creationId xmlns:a16="http://schemas.microsoft.com/office/drawing/2014/main" id="{200C95AC-7A4A-703E-0EED-9C12DC715AC4}"/>
              </a:ext>
            </a:extLst>
          </p:cNvPr>
          <p:cNvPicPr>
            <a:picLocks noChangeAspect="1"/>
          </p:cNvPicPr>
          <p:nvPr/>
        </p:nvPicPr>
        <p:blipFill>
          <a:blip r:embed="rId5"/>
          <a:stretch>
            <a:fillRect/>
          </a:stretch>
        </p:blipFill>
        <p:spPr>
          <a:xfrm>
            <a:off x="20275826" y="-12700"/>
            <a:ext cx="4108174" cy="4108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64" name="Google Shape;164;p19"/>
          <p:cNvSpPr/>
          <p:nvPr/>
        </p:nvSpPr>
        <p:spPr>
          <a:xfrm>
            <a:off x="0" y="-12700"/>
            <a:ext cx="9147684" cy="3728471"/>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165" name="Google Shape;165;p19"/>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166" name="Google Shape;166;p19"/>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67" name="Google Shape;167;p19"/>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68" name="Google Shape;168;p19"/>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169" name="Google Shape;169;p19"/>
          <p:cNvGrpSpPr/>
          <p:nvPr/>
        </p:nvGrpSpPr>
        <p:grpSpPr>
          <a:xfrm>
            <a:off x="7886626" y="201680"/>
            <a:ext cx="552382" cy="552382"/>
            <a:chOff x="0" y="0"/>
            <a:chExt cx="552381" cy="552381"/>
          </a:xfrm>
        </p:grpSpPr>
        <p:sp>
          <p:nvSpPr>
            <p:cNvPr id="170" name="Google Shape;170;p19"/>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171" name="Google Shape;171;p19"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72" name="Google Shape;172;p19"/>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73" name="Google Shape;173;p19"/>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 </a:t>
            </a:r>
            <a:r>
              <a:rPr lang="en-US" sz="2200" b="0" i="0" u="none" strike="noStrike" cap="none">
                <a:solidFill>
                  <a:srgbClr val="000000"/>
                </a:solidFill>
                <a:latin typeface="Arial"/>
                <a:ea typeface="Arial"/>
                <a:cs typeface="Arial"/>
                <a:sym typeface="Arial"/>
              </a:rPr>
              <a:t>SERIES</a:t>
            </a:r>
            <a:endParaRPr sz="1400" b="0" i="0" u="none" strike="noStrike" cap="none">
              <a:solidFill>
                <a:srgbClr val="000000"/>
              </a:solidFill>
              <a:latin typeface="Arial"/>
              <a:ea typeface="Arial"/>
              <a:cs typeface="Arial"/>
              <a:sym typeface="Arial"/>
            </a:endParaRPr>
          </a:p>
        </p:txBody>
      </p:sp>
      <p:sp>
        <p:nvSpPr>
          <p:cNvPr id="174" name="Google Shape;174;p19"/>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75" name="Google Shape;175;p19"/>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D6D6D6"/>
              </a:buClr>
              <a:buSzPts val="3000"/>
              <a:buFont typeface="Arial"/>
              <a:buNone/>
            </a:pPr>
            <a:r>
              <a:rPr lang="en-US" sz="3000" b="0" i="0" u="none" strike="noStrike" cap="none">
                <a:solidFill>
                  <a:srgbClr val="D6D6D6"/>
                </a:solidFill>
                <a:latin typeface="Arial"/>
                <a:ea typeface="Arial"/>
                <a:cs typeface="Arial"/>
                <a:sym typeface="Arial"/>
              </a:rPr>
              <a:t>1 | 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a:t>
            </a:r>
            <a:r>
              <a:rPr lang="en-US" sz="3000" b="1" i="0" u="none" strike="noStrike" cap="none">
                <a:solidFill>
                  <a:srgbClr val="FFFFFF"/>
                </a:solidFill>
                <a:latin typeface="Arial"/>
                <a:ea typeface="Arial"/>
                <a:cs typeface="Arial"/>
                <a:sym typeface="Arial"/>
              </a:rPr>
              <a:t>3</a:t>
            </a:r>
            <a:r>
              <a:rPr lang="en-US" sz="3000" b="0" i="0" u="none" strike="noStrike" cap="none">
                <a:solidFill>
                  <a:srgbClr val="D6D6D6"/>
                </a:solidFill>
                <a:latin typeface="Arial"/>
                <a:ea typeface="Arial"/>
                <a:cs typeface="Arial"/>
                <a:sym typeface="Arial"/>
              </a:rPr>
              <a:t> | 4 | 5</a:t>
            </a:r>
            <a:endParaRPr sz="1400" b="0" i="0" u="none" strike="noStrike" cap="none">
              <a:solidFill>
                <a:srgbClr val="000000"/>
              </a:solidFill>
              <a:latin typeface="Arial"/>
              <a:ea typeface="Arial"/>
              <a:cs typeface="Arial"/>
              <a:sym typeface="Arial"/>
            </a:endParaRPr>
          </a:p>
        </p:txBody>
      </p:sp>
      <p:sp>
        <p:nvSpPr>
          <p:cNvPr id="176" name="Google Shape;176;p19"/>
          <p:cNvSpPr txBox="1"/>
          <p:nvPr/>
        </p:nvSpPr>
        <p:spPr>
          <a:xfrm>
            <a:off x="9426541" y="1162743"/>
            <a:ext cx="12747008" cy="194925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SEQUENCES &amp;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TIMELINES</a:t>
            </a:r>
            <a:endParaRPr sz="6000" b="0" i="0" u="none" strike="noStrike" cap="none" dirty="0">
              <a:solidFill>
                <a:srgbClr val="000000"/>
              </a:solidFill>
              <a:latin typeface="Arial"/>
              <a:ea typeface="Arial"/>
              <a:cs typeface="Arial"/>
              <a:sym typeface="Arial"/>
            </a:endParaRPr>
          </a:p>
        </p:txBody>
      </p:sp>
      <p:sp>
        <p:nvSpPr>
          <p:cNvPr id="177" name="Google Shape;177;p19"/>
          <p:cNvSpPr txBox="1"/>
          <p:nvPr/>
        </p:nvSpPr>
        <p:spPr>
          <a:xfrm>
            <a:off x="467813" y="1851535"/>
            <a:ext cx="8239860"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MAPPING | WORD DIAGRAMS</a:t>
            </a:r>
            <a:endParaRPr sz="3600" b="0" i="0" u="none" strike="noStrike" cap="none">
              <a:solidFill>
                <a:srgbClr val="FFFFFF"/>
              </a:solidFill>
              <a:latin typeface="Arial"/>
              <a:ea typeface="Arial"/>
              <a:cs typeface="Arial"/>
              <a:sym typeface="Arial"/>
            </a:endParaRPr>
          </a:p>
        </p:txBody>
      </p:sp>
      <p:sp>
        <p:nvSpPr>
          <p:cNvPr id="178" name="Google Shape;178;p19"/>
          <p:cNvSpPr txBox="1"/>
          <p:nvPr/>
        </p:nvSpPr>
        <p:spPr>
          <a:xfrm>
            <a:off x="10036141" y="4401672"/>
            <a:ext cx="12813000" cy="79989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To show how ideas have an order in time, a flow diagram or a timeline might be useful:</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A TIMELINE IN HISTORY  </a:t>
            </a:r>
            <a:endParaRPr sz="4500" b="0" i="0" u="none" strike="noStrike" cap="none">
              <a:solidFill>
                <a:srgbClr val="000000"/>
              </a:solidFill>
              <a:latin typeface="Arial"/>
              <a:ea typeface="Arial"/>
              <a:cs typeface="Arial"/>
              <a:sym typeface="Arial"/>
            </a:endParaRPr>
          </a:p>
          <a:p>
            <a:pPr marL="914400" marR="0" lvl="0" indent="0" algn="l" rtl="0">
              <a:lnSpc>
                <a:spcPct val="130000"/>
              </a:lnSpc>
              <a:spcBef>
                <a:spcPts val="0"/>
              </a:spcBef>
              <a:spcAft>
                <a:spcPts val="0"/>
              </a:spcAft>
              <a:buClr>
                <a:srgbClr val="000000"/>
              </a:buClr>
              <a:buSzPts val="4500"/>
              <a:buFont typeface="Arial"/>
              <a:buNone/>
            </a:pPr>
            <a:r>
              <a:rPr lang="en-US" sz="4500" b="0" i="0" u="none" strike="noStrike" cap="none">
                <a:solidFill>
                  <a:srgbClr val="000000"/>
                </a:solidFill>
                <a:latin typeface="Arial"/>
                <a:ea typeface="Arial"/>
                <a:cs typeface="Arial"/>
                <a:sym typeface="Arial"/>
              </a:rPr>
              <a:t>historical events in time order with dates.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A FLOW DIAGRAM IN D&amp;T </a:t>
            </a:r>
            <a:endParaRPr sz="4500" b="0" i="0" u="none" strike="noStrike" cap="none">
              <a:solidFill>
                <a:srgbClr val="000000"/>
              </a:solidFill>
              <a:latin typeface="Arial"/>
              <a:ea typeface="Arial"/>
              <a:cs typeface="Arial"/>
              <a:sym typeface="Arial"/>
            </a:endParaRPr>
          </a:p>
          <a:p>
            <a:pPr marL="914400" marR="0" lvl="0" indent="0" algn="l" rtl="0">
              <a:lnSpc>
                <a:spcPct val="130000"/>
              </a:lnSpc>
              <a:spcBef>
                <a:spcPts val="0"/>
              </a:spcBef>
              <a:spcAft>
                <a:spcPts val="0"/>
              </a:spcAft>
              <a:buClr>
                <a:srgbClr val="000000"/>
              </a:buClr>
              <a:buSzPts val="4500"/>
              <a:buFont typeface="Arial"/>
              <a:buNone/>
            </a:pPr>
            <a:r>
              <a:rPr lang="en-US" sz="4500" b="0" i="0" u="none" strike="noStrike" cap="none">
                <a:solidFill>
                  <a:srgbClr val="000000"/>
                </a:solidFill>
                <a:latin typeface="Arial"/>
                <a:ea typeface="Arial"/>
                <a:cs typeface="Arial"/>
                <a:sym typeface="Arial"/>
              </a:rPr>
              <a:t>the order to complete tasks to be successful.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A SEQUENCE IN GEOGRAPHY  </a:t>
            </a:r>
            <a:endParaRPr sz="4500" b="0" i="0" u="none" strike="noStrike" cap="none">
              <a:solidFill>
                <a:srgbClr val="000000"/>
              </a:solidFill>
              <a:latin typeface="Arial"/>
              <a:ea typeface="Arial"/>
              <a:cs typeface="Arial"/>
              <a:sym typeface="Arial"/>
            </a:endParaRPr>
          </a:p>
          <a:p>
            <a:pPr marL="914400" marR="0" lvl="0" indent="0" algn="l" rtl="0">
              <a:lnSpc>
                <a:spcPct val="130000"/>
              </a:lnSpc>
              <a:spcBef>
                <a:spcPts val="0"/>
              </a:spcBef>
              <a:spcAft>
                <a:spcPts val="0"/>
              </a:spcAft>
              <a:buClr>
                <a:srgbClr val="000000"/>
              </a:buClr>
              <a:buSzPts val="4500"/>
              <a:buFont typeface="Arial"/>
              <a:buNone/>
            </a:pPr>
            <a:r>
              <a:rPr lang="en-US" sz="4500" b="0" i="0" u="none" strike="noStrike" cap="none">
                <a:solidFill>
                  <a:srgbClr val="000000"/>
                </a:solidFill>
                <a:latin typeface="Arial"/>
                <a:ea typeface="Arial"/>
                <a:cs typeface="Arial"/>
                <a:sym typeface="Arial"/>
              </a:rPr>
              <a:t>the order of events in how rocks are eroded by water to form rivers and valleys. </a:t>
            </a:r>
            <a:endParaRPr sz="3000" b="1" i="0" u="none" strike="noStrike" cap="none">
              <a:solidFill>
                <a:srgbClr val="000000"/>
              </a:solidFill>
              <a:latin typeface="Arial"/>
              <a:ea typeface="Arial"/>
              <a:cs typeface="Arial"/>
              <a:sym typeface="Arial"/>
            </a:endParaRPr>
          </a:p>
        </p:txBody>
      </p:sp>
      <p:sp>
        <p:nvSpPr>
          <p:cNvPr id="179" name="Google Shape;179;p19"/>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80" name="Google Shape;180;p19"/>
          <p:cNvPicPr preferRelativeResize="0"/>
          <p:nvPr/>
        </p:nvPicPr>
        <p:blipFill rotWithShape="1">
          <a:blip r:embed="rId4">
            <a:alphaModFix/>
          </a:blip>
          <a:srcRect/>
          <a:stretch/>
        </p:blipFill>
        <p:spPr>
          <a:xfrm>
            <a:off x="-1567" y="4113635"/>
            <a:ext cx="9142904" cy="9616323"/>
          </a:xfrm>
          <a:prstGeom prst="rect">
            <a:avLst/>
          </a:prstGeom>
          <a:noFill/>
          <a:ln>
            <a:noFill/>
          </a:ln>
        </p:spPr>
      </p:pic>
      <p:pic>
        <p:nvPicPr>
          <p:cNvPr id="2" name="Picture 1" descr="StuartBathurstEnglish profile | Padlet">
            <a:extLst>
              <a:ext uri="{FF2B5EF4-FFF2-40B4-BE49-F238E27FC236}">
                <a16:creationId xmlns:a16="http://schemas.microsoft.com/office/drawing/2014/main" id="{6179691C-048F-E230-D1CC-768E777F4652}"/>
              </a:ext>
            </a:extLst>
          </p:cNvPr>
          <p:cNvPicPr>
            <a:picLocks noChangeAspect="1"/>
          </p:cNvPicPr>
          <p:nvPr/>
        </p:nvPicPr>
        <p:blipFill>
          <a:blip r:embed="rId5"/>
          <a:stretch>
            <a:fillRect/>
          </a:stretch>
        </p:blipFill>
        <p:spPr>
          <a:xfrm>
            <a:off x="20176287" y="0"/>
            <a:ext cx="4108174" cy="4108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86" name="Google Shape;186;p20"/>
          <p:cNvSpPr/>
          <p:nvPr/>
        </p:nvSpPr>
        <p:spPr>
          <a:xfrm>
            <a:off x="0" y="-26660"/>
            <a:ext cx="9147684" cy="3867139"/>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187" name="Google Shape;187;p20"/>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188" name="Google Shape;188;p20"/>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89" name="Google Shape;189;p20"/>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190" name="Google Shape;190;p20"/>
          <p:cNvGrpSpPr/>
          <p:nvPr/>
        </p:nvGrpSpPr>
        <p:grpSpPr>
          <a:xfrm>
            <a:off x="7886626" y="201680"/>
            <a:ext cx="552382" cy="552382"/>
            <a:chOff x="0" y="0"/>
            <a:chExt cx="552381" cy="552381"/>
          </a:xfrm>
        </p:grpSpPr>
        <p:sp>
          <p:nvSpPr>
            <p:cNvPr id="191" name="Google Shape;191;p20"/>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192" name="Google Shape;192;p20"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93" name="Google Shape;193;p20"/>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94" name="Google Shape;194;p20"/>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a:t>
            </a:r>
            <a:r>
              <a:rPr lang="en-US" sz="2200" b="0" i="0" u="none" strike="noStrike" cap="none">
                <a:solidFill>
                  <a:srgbClr val="000000"/>
                </a:solidFill>
                <a:latin typeface="Arial"/>
                <a:ea typeface="Arial"/>
                <a:cs typeface="Arial"/>
                <a:sym typeface="Arial"/>
              </a:rPr>
              <a:t> SERIES</a:t>
            </a:r>
            <a:endParaRPr sz="1400" b="0" i="0" u="none" strike="noStrike" cap="none">
              <a:solidFill>
                <a:srgbClr val="000000"/>
              </a:solidFill>
              <a:latin typeface="Arial"/>
              <a:ea typeface="Arial"/>
              <a:cs typeface="Arial"/>
              <a:sym typeface="Arial"/>
            </a:endParaRPr>
          </a:p>
        </p:txBody>
      </p:sp>
      <p:sp>
        <p:nvSpPr>
          <p:cNvPr id="195" name="Google Shape;195;p20"/>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96" name="Google Shape;196;p20"/>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D6D6D6"/>
              </a:buClr>
              <a:buSzPts val="3000"/>
              <a:buFont typeface="Arial"/>
              <a:buNone/>
            </a:pPr>
            <a:r>
              <a:rPr lang="en-US" sz="3000" b="0" i="0" u="none" strike="noStrike" cap="none">
                <a:solidFill>
                  <a:srgbClr val="D6D6D6"/>
                </a:solidFill>
                <a:latin typeface="Arial"/>
                <a:ea typeface="Arial"/>
                <a:cs typeface="Arial"/>
                <a:sym typeface="Arial"/>
              </a:rPr>
              <a:t>1 | </a:t>
            </a:r>
            <a:r>
              <a:rPr lang="en-US" sz="2800" b="0" i="0" u="none" strike="noStrike" cap="none">
                <a:solidFill>
                  <a:srgbClr val="D6D6D6"/>
                </a:solidFill>
                <a:latin typeface="Arial"/>
                <a:ea typeface="Arial"/>
                <a:cs typeface="Arial"/>
                <a:sym typeface="Arial"/>
              </a:rPr>
              <a:t>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3 | </a:t>
            </a:r>
            <a:r>
              <a:rPr lang="en-US" sz="3000" b="1" i="0" u="none" strike="noStrike" cap="none">
                <a:solidFill>
                  <a:srgbClr val="FFFFFF"/>
                </a:solidFill>
                <a:latin typeface="Arial"/>
                <a:ea typeface="Arial"/>
                <a:cs typeface="Arial"/>
                <a:sym typeface="Arial"/>
              </a:rPr>
              <a:t>4</a:t>
            </a:r>
            <a:r>
              <a:rPr lang="en-US" sz="3000" b="0" i="0" u="none" strike="noStrike" cap="none">
                <a:solidFill>
                  <a:srgbClr val="D6D6D6"/>
                </a:solidFill>
                <a:latin typeface="Arial"/>
                <a:ea typeface="Arial"/>
                <a:cs typeface="Arial"/>
                <a:sym typeface="Arial"/>
              </a:rPr>
              <a:t> | 5</a:t>
            </a:r>
            <a:endParaRPr sz="1400" b="0" i="0" u="none" strike="noStrike" cap="none">
              <a:solidFill>
                <a:srgbClr val="000000"/>
              </a:solidFill>
              <a:latin typeface="Arial"/>
              <a:ea typeface="Arial"/>
              <a:cs typeface="Arial"/>
              <a:sym typeface="Arial"/>
            </a:endParaRPr>
          </a:p>
        </p:txBody>
      </p:sp>
      <p:sp>
        <p:nvSpPr>
          <p:cNvPr id="197" name="Google Shape;197;p20"/>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98" name="Google Shape;198;p20"/>
          <p:cNvSpPr txBox="1"/>
          <p:nvPr/>
        </p:nvSpPr>
        <p:spPr>
          <a:xfrm>
            <a:off x="9625994" y="963572"/>
            <a:ext cx="12747008" cy="194925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HIERARCHIES &amp;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BRANCHING TREES</a:t>
            </a:r>
            <a:endParaRPr sz="6000" b="0" i="0" u="none" strike="noStrike" cap="none" dirty="0">
              <a:solidFill>
                <a:srgbClr val="000000"/>
              </a:solidFill>
              <a:latin typeface="Arial"/>
              <a:ea typeface="Arial"/>
              <a:cs typeface="Arial"/>
              <a:sym typeface="Arial"/>
            </a:endParaRPr>
          </a:p>
        </p:txBody>
      </p:sp>
      <p:sp>
        <p:nvSpPr>
          <p:cNvPr id="199" name="Google Shape;199;p20"/>
          <p:cNvSpPr txBox="1"/>
          <p:nvPr/>
        </p:nvSpPr>
        <p:spPr>
          <a:xfrm>
            <a:off x="467813" y="1851535"/>
            <a:ext cx="8239860"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MAPPING | WORD DIAGRAMS</a:t>
            </a:r>
            <a:endParaRPr sz="3600" b="0" i="0" u="none" strike="noStrike" cap="none">
              <a:solidFill>
                <a:srgbClr val="FFFFFF"/>
              </a:solidFill>
              <a:latin typeface="Arial"/>
              <a:ea typeface="Arial"/>
              <a:cs typeface="Arial"/>
              <a:sym typeface="Arial"/>
            </a:endParaRPr>
          </a:p>
        </p:txBody>
      </p:sp>
      <p:sp>
        <p:nvSpPr>
          <p:cNvPr id="200" name="Google Shape;200;p20"/>
          <p:cNvSpPr txBox="1"/>
          <p:nvPr/>
        </p:nvSpPr>
        <p:spPr>
          <a:xfrm>
            <a:off x="10036151" y="4401675"/>
            <a:ext cx="13642800" cy="79989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0"/>
              </a:spcBef>
              <a:spcAft>
                <a:spcPts val="0"/>
              </a:spcAft>
              <a:buClr>
                <a:srgbClr val="000000"/>
              </a:buClr>
              <a:buSzPts val="4500"/>
              <a:buFont typeface="Arial"/>
              <a:buChar char="●"/>
            </a:pPr>
            <a:r>
              <a:rPr lang="en-US" sz="4500" b="0" i="0" u="none" strike="noStrike" cap="none">
                <a:solidFill>
                  <a:schemeClr val="dk1"/>
                </a:solidFill>
                <a:latin typeface="Arial"/>
                <a:ea typeface="Arial"/>
                <a:cs typeface="Arial"/>
                <a:sym typeface="Arial"/>
              </a:rPr>
              <a:t>Hierarchies and tree diagrams show how </a:t>
            </a:r>
            <a:r>
              <a:rPr lang="en-US" sz="4500" b="0" i="0" u="none" strike="noStrike" cap="none">
                <a:solidFill>
                  <a:srgbClr val="000000"/>
                </a:solidFill>
                <a:latin typeface="Arial"/>
                <a:ea typeface="Arial"/>
                <a:cs typeface="Arial"/>
                <a:sym typeface="Arial"/>
              </a:rPr>
              <a:t>broad ideas are broken down into more focused concepts or show relationships: e.g.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Relationships between characters in a play.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Categories of vertebrates and invertebrates in the animal kingdom.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Concepts in an earthquake case study, starting with a few categories (social, environmental, economic) and branching into more fine details.</a:t>
            </a:r>
            <a:endParaRPr sz="3000" b="1" i="0" u="none" strike="noStrike" cap="none">
              <a:solidFill>
                <a:srgbClr val="000000"/>
              </a:solidFill>
              <a:latin typeface="Arial"/>
              <a:ea typeface="Arial"/>
              <a:cs typeface="Arial"/>
              <a:sym typeface="Arial"/>
            </a:endParaRPr>
          </a:p>
        </p:txBody>
      </p:sp>
      <p:sp>
        <p:nvSpPr>
          <p:cNvPr id="201" name="Google Shape;201;p20"/>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202" name="Google Shape;202;p20"/>
          <p:cNvPicPr preferRelativeResize="0"/>
          <p:nvPr/>
        </p:nvPicPr>
        <p:blipFill rotWithShape="1">
          <a:blip r:embed="rId4">
            <a:alphaModFix/>
          </a:blip>
          <a:srcRect/>
          <a:stretch/>
        </p:blipFill>
        <p:spPr>
          <a:xfrm>
            <a:off x="56293" y="4073603"/>
            <a:ext cx="9089823" cy="9642397"/>
          </a:xfrm>
          <a:prstGeom prst="rect">
            <a:avLst/>
          </a:prstGeom>
          <a:noFill/>
          <a:ln>
            <a:noFill/>
          </a:ln>
        </p:spPr>
      </p:pic>
      <p:pic>
        <p:nvPicPr>
          <p:cNvPr id="2" name="Picture 1" descr="StuartBathurstEnglish profile | Padlet">
            <a:extLst>
              <a:ext uri="{FF2B5EF4-FFF2-40B4-BE49-F238E27FC236}">
                <a16:creationId xmlns:a16="http://schemas.microsoft.com/office/drawing/2014/main" id="{F7A8E56E-2874-4BF1-7E95-47E9BC82E71D}"/>
              </a:ext>
            </a:extLst>
          </p:cNvPr>
          <p:cNvPicPr>
            <a:picLocks noChangeAspect="1"/>
          </p:cNvPicPr>
          <p:nvPr/>
        </p:nvPicPr>
        <p:blipFill>
          <a:blip r:embed="rId5"/>
          <a:stretch>
            <a:fillRect/>
          </a:stretch>
        </p:blipFill>
        <p:spPr>
          <a:xfrm>
            <a:off x="20219533" y="-34571"/>
            <a:ext cx="4108174" cy="4108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08" name="Google Shape;208;p21"/>
          <p:cNvSpPr/>
          <p:nvPr/>
        </p:nvSpPr>
        <p:spPr>
          <a:xfrm>
            <a:off x="-1" y="-12700"/>
            <a:ext cx="9146117" cy="3728471"/>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209" name="Google Shape;209;p21"/>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210" name="Google Shape;210;p21"/>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11" name="Google Shape;211;p21"/>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12" name="Google Shape;212;p21"/>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213" name="Google Shape;213;p21"/>
          <p:cNvGrpSpPr/>
          <p:nvPr/>
        </p:nvGrpSpPr>
        <p:grpSpPr>
          <a:xfrm>
            <a:off x="7886626" y="201680"/>
            <a:ext cx="552382" cy="552382"/>
            <a:chOff x="0" y="0"/>
            <a:chExt cx="552381" cy="552381"/>
          </a:xfrm>
        </p:grpSpPr>
        <p:sp>
          <p:nvSpPr>
            <p:cNvPr id="214" name="Google Shape;214;p21"/>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215" name="Google Shape;215;p21"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216" name="Google Shape;216;p21"/>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17" name="Google Shape;217;p21"/>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a:t>
            </a:r>
            <a:r>
              <a:rPr lang="en-US" sz="2200" b="0" i="0" u="none" strike="noStrike" cap="none">
                <a:solidFill>
                  <a:srgbClr val="000000"/>
                </a:solidFill>
                <a:latin typeface="Arial"/>
                <a:ea typeface="Arial"/>
                <a:cs typeface="Arial"/>
                <a:sym typeface="Arial"/>
              </a:rPr>
              <a:t> SERIES</a:t>
            </a:r>
            <a:endParaRPr sz="1400" b="0" i="0" u="none" strike="noStrike" cap="none">
              <a:solidFill>
                <a:srgbClr val="000000"/>
              </a:solidFill>
              <a:latin typeface="Arial"/>
              <a:ea typeface="Arial"/>
              <a:cs typeface="Arial"/>
              <a:sym typeface="Arial"/>
            </a:endParaRPr>
          </a:p>
        </p:txBody>
      </p:sp>
      <p:sp>
        <p:nvSpPr>
          <p:cNvPr id="218" name="Google Shape;218;p21"/>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19" name="Google Shape;219;p21"/>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D6D6D6"/>
              </a:buClr>
              <a:buSzPts val="3000"/>
              <a:buFont typeface="Arial"/>
              <a:buNone/>
            </a:pPr>
            <a:r>
              <a:rPr lang="en-US" sz="3000" b="0" i="0" u="none" strike="noStrike" cap="none">
                <a:solidFill>
                  <a:srgbClr val="D6D6D6"/>
                </a:solidFill>
                <a:latin typeface="Arial"/>
                <a:ea typeface="Arial"/>
                <a:cs typeface="Arial"/>
                <a:sym typeface="Arial"/>
              </a:rPr>
              <a:t>1 | 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3 | 4 | </a:t>
            </a:r>
            <a:r>
              <a:rPr lang="en-US" sz="30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220" name="Google Shape;220;p21"/>
          <p:cNvSpPr txBox="1"/>
          <p:nvPr/>
        </p:nvSpPr>
        <p:spPr>
          <a:xfrm>
            <a:off x="9294104" y="771584"/>
            <a:ext cx="13701385" cy="287258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RECREATE THE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RELEVANT DIAGRAM &amp;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CHECK FOR ACCURACY</a:t>
            </a:r>
            <a:endParaRPr sz="6000" b="0" i="0" u="none" strike="noStrike" cap="none" dirty="0">
              <a:solidFill>
                <a:srgbClr val="000000"/>
              </a:solidFill>
              <a:latin typeface="Arial"/>
              <a:ea typeface="Arial"/>
              <a:cs typeface="Arial"/>
              <a:sym typeface="Arial"/>
            </a:endParaRPr>
          </a:p>
        </p:txBody>
      </p:sp>
      <p:sp>
        <p:nvSpPr>
          <p:cNvPr id="221" name="Google Shape;221;p21"/>
          <p:cNvSpPr txBox="1"/>
          <p:nvPr/>
        </p:nvSpPr>
        <p:spPr>
          <a:xfrm>
            <a:off x="467813" y="1851535"/>
            <a:ext cx="8239860"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MAPPING | WORD DIAGRAMS</a:t>
            </a:r>
            <a:endParaRPr sz="3600" b="0" i="0" u="none" strike="noStrike" cap="none">
              <a:solidFill>
                <a:srgbClr val="FFFFFF"/>
              </a:solidFill>
              <a:latin typeface="Arial"/>
              <a:ea typeface="Arial"/>
              <a:cs typeface="Arial"/>
              <a:sym typeface="Arial"/>
            </a:endParaRPr>
          </a:p>
        </p:txBody>
      </p:sp>
      <p:sp>
        <p:nvSpPr>
          <p:cNvPr id="222" name="Google Shape;222;p21"/>
          <p:cNvSpPr txBox="1"/>
          <p:nvPr/>
        </p:nvSpPr>
        <p:spPr>
          <a:xfrm>
            <a:off x="10036141" y="4401672"/>
            <a:ext cx="12813000" cy="88995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With information recorded and understood, use diagrams to check how well you’ve learned the material. Produce them from memory: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A table of the key characteristics of the characters in Animal Farm.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A timeline of key events in World War II.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A mind map organising ideas about the evidence for evolution.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Compare with your notes to check for accuracy and any key omissions.</a:t>
            </a:r>
            <a:endParaRPr sz="3000" b="1" i="0" u="none" strike="noStrike" cap="none">
              <a:solidFill>
                <a:srgbClr val="000000"/>
              </a:solidFill>
              <a:latin typeface="Arial"/>
              <a:ea typeface="Arial"/>
              <a:cs typeface="Arial"/>
              <a:sym typeface="Arial"/>
            </a:endParaRPr>
          </a:p>
        </p:txBody>
      </p:sp>
      <p:sp>
        <p:nvSpPr>
          <p:cNvPr id="223" name="Google Shape;223;p21"/>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224" name="Google Shape;224;p21"/>
          <p:cNvPicPr preferRelativeResize="0"/>
          <p:nvPr/>
        </p:nvPicPr>
        <p:blipFill rotWithShape="1">
          <a:blip r:embed="rId4">
            <a:alphaModFix/>
          </a:blip>
          <a:srcRect/>
          <a:stretch/>
        </p:blipFill>
        <p:spPr>
          <a:xfrm>
            <a:off x="56294" y="4050187"/>
            <a:ext cx="9089822" cy="9665813"/>
          </a:xfrm>
          <a:prstGeom prst="rect">
            <a:avLst/>
          </a:prstGeom>
          <a:noFill/>
          <a:ln>
            <a:noFill/>
          </a:ln>
        </p:spPr>
      </p:pic>
      <p:pic>
        <p:nvPicPr>
          <p:cNvPr id="2" name="Picture 1" descr="StuartBathurstEnglish profile | Padlet">
            <a:extLst>
              <a:ext uri="{FF2B5EF4-FFF2-40B4-BE49-F238E27FC236}">
                <a16:creationId xmlns:a16="http://schemas.microsoft.com/office/drawing/2014/main" id="{2DF3869E-802C-EA3B-2F31-FE82AFC86FC6}"/>
              </a:ext>
            </a:extLst>
          </p:cNvPr>
          <p:cNvPicPr>
            <a:picLocks noChangeAspect="1"/>
          </p:cNvPicPr>
          <p:nvPr/>
        </p:nvPicPr>
        <p:blipFill>
          <a:blip r:embed="rId5"/>
          <a:stretch>
            <a:fillRect/>
          </a:stretch>
        </p:blipFill>
        <p:spPr>
          <a:xfrm>
            <a:off x="20219532" y="-12700"/>
            <a:ext cx="4108174" cy="4108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620</Words>
  <Application>Microsoft Office PowerPoint</Application>
  <PresentationFormat>Custom</PresentationFormat>
  <Paragraphs>74</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 Neue</vt:lpstr>
      <vt:lpstr>Helvetica Neue Light</vt:lpstr>
      <vt:lpstr>White</vt:lpstr>
      <vt:lpstr>The Bathurst Way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Mrs L. May</cp:lastModifiedBy>
  <cp:revision>1</cp:revision>
  <dcterms:modified xsi:type="dcterms:W3CDTF">2025-02-12T14:23:37Z</dcterms:modified>
</cp:coreProperties>
</file>