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9"/>
  </p:notesMasterIdLst>
  <p:sldIdLst>
    <p:sldId id="265" r:id="rId2"/>
    <p:sldId id="257" r:id="rId3"/>
    <p:sldId id="258" r:id="rId4"/>
    <p:sldId id="259" r:id="rId5"/>
    <p:sldId id="260" r:id="rId6"/>
    <p:sldId id="261" r:id="rId7"/>
    <p:sldId id="262" r:id="rId8"/>
  </p:sldIdLst>
  <p:sldSz cx="24384000" cy="13716000"/>
  <p:notesSz cx="6858000" cy="9144000"/>
  <p:embeddedFontLst>
    <p:embeddedFont>
      <p:font typeface="Helvetica Neue" panose="020B0604020202020204" charset="0"/>
      <p:regular r:id="rId10"/>
      <p:bold r:id="rId11"/>
      <p:italic r:id="rId12"/>
      <p:boldItalic r:id="rId13"/>
    </p:embeddedFont>
    <p:embeddedFont>
      <p:font typeface="Helvetica Neue Light"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88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7" name="Google Shape;7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12" name="Google Shape;12;p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sp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8" name="Google Shape;48;p11"/>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spAutoFit/>
          </a:bodyPr>
          <a:lstStyle>
            <a:lvl1pPr marL="457200" lvl="0" indent="-228600" algn="ctr">
              <a:lnSpc>
                <a:spcPct val="100000"/>
              </a:lnSpc>
              <a:spcBef>
                <a:spcPts val="0"/>
              </a:spcBef>
              <a:spcAft>
                <a:spcPts val="0"/>
              </a:spcAft>
              <a:buClr>
                <a:srgbClr val="000000"/>
              </a:buClr>
              <a:buSzPts val="4800"/>
              <a:buFont typeface="Helvetica Neue"/>
              <a:buNone/>
              <a:defRPr sz="4800">
                <a:latin typeface="Helvetica Neue"/>
                <a:ea typeface="Helvetica Neue"/>
                <a:cs typeface="Helvetica Neue"/>
                <a:sym typeface="Helvetica Neue"/>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9" name="Google Shape;49;p1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Google Shape;51;p12"/>
          <p:cNvSpPr>
            <a:spLocks noGrp="1"/>
          </p:cNvSpPr>
          <p:nvPr>
            <p:ph type="pic" idx="2"/>
          </p:nvPr>
        </p:nvSpPr>
        <p:spPr>
          <a:xfrm>
            <a:off x="-50800" y="-1270000"/>
            <a:ext cx="24485600" cy="16323734"/>
          </a:xfrm>
          <a:prstGeom prst="rect">
            <a:avLst/>
          </a:prstGeom>
          <a:noFill/>
          <a:ln>
            <a:noFill/>
          </a:ln>
        </p:spPr>
      </p:sp>
      <p:sp>
        <p:nvSpPr>
          <p:cNvPr id="52" name="Google Shape;52;p1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3048000" y="2244725"/>
            <a:ext cx="18288000" cy="4775201"/>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rgbClr val="000000"/>
              </a:buClr>
              <a:buSzPts val="12000"/>
              <a:buFont typeface="Calibri"/>
              <a:buNone/>
              <a:defRPr sz="12000">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7" name="Google Shape;57;p14"/>
          <p:cNvSpPr txBox="1">
            <a:spLocks noGrp="1"/>
          </p:cNvSpPr>
          <p:nvPr>
            <p:ph type="body" idx="1"/>
          </p:nvPr>
        </p:nvSpPr>
        <p:spPr>
          <a:xfrm>
            <a:off x="3048000" y="7204075"/>
            <a:ext cx="18288000" cy="3311525"/>
          </a:xfrm>
          <a:prstGeom prst="rect">
            <a:avLst/>
          </a:prstGeom>
          <a:noFill/>
          <a:ln>
            <a:noFill/>
          </a:ln>
        </p:spPr>
        <p:txBody>
          <a:bodyPr spcFirstLastPara="1" wrap="square" lIns="91425" tIns="91425" rIns="91425" bIns="91425" anchor="t" anchorCtr="0">
            <a:normAutofit/>
          </a:bodyPr>
          <a:lstStyle>
            <a:lvl1pPr marL="457200" lvl="0"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1pPr>
            <a:lvl2pPr marL="914400" lvl="1"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2pPr>
            <a:lvl3pPr marL="1371600" lvl="2"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3pPr>
            <a:lvl4pPr marL="1828800" lvl="3"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4pPr>
            <a:lvl5pPr marL="2286000" lvl="4"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8" name="Google Shape;58;p14"/>
          <p:cNvSpPr txBox="1">
            <a:spLocks noGrp="1"/>
          </p:cNvSpPr>
          <p:nvPr>
            <p:ph type="sldNum" idx="12"/>
          </p:nvPr>
        </p:nvSpPr>
        <p:spPr>
          <a:xfrm>
            <a:off x="22203052" y="12835870"/>
            <a:ext cx="504548" cy="48391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 Horizontal" type="tx">
  <p:cSld name="TITLE_AND_BODY">
    <p:spTree>
      <p:nvGrpSpPr>
        <p:cNvPr id="1" name="Shape 13"/>
        <p:cNvGrpSpPr/>
        <p:nvPr/>
      </p:nvGrpSpPr>
      <p:grpSpPr>
        <a:xfrm>
          <a:off x="0" y="0"/>
          <a:ext cx="0" cy="0"/>
          <a:chOff x="0" y="0"/>
          <a:chExt cx="0" cy="0"/>
        </a:xfrm>
      </p:grpSpPr>
      <p:sp>
        <p:nvSpPr>
          <p:cNvPr id="14" name="Google Shape;14;p3"/>
          <p:cNvSpPr>
            <a:spLocks noGrp="1"/>
          </p:cNvSpPr>
          <p:nvPr>
            <p:ph type="pic" idx="2"/>
          </p:nvPr>
        </p:nvSpPr>
        <p:spPr>
          <a:xfrm>
            <a:off x="3125968" y="-393700"/>
            <a:ext cx="18135601" cy="12090400"/>
          </a:xfrm>
          <a:prstGeom prst="rect">
            <a:avLst/>
          </a:prstGeom>
          <a:noFill/>
          <a:ln>
            <a:noFill/>
          </a:ln>
        </p:spPr>
      </p:sp>
      <p:sp>
        <p:nvSpPr>
          <p:cNvPr id="15" name="Google Shape;15;p3"/>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3"/>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17" name="Google Shape;17;p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entre">
  <p:cSld name="Title - Centre">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1"/>
        <p:cNvGrpSpPr/>
        <p:nvPr/>
      </p:nvGrpSpPr>
      <p:grpSpPr>
        <a:xfrm>
          <a:off x="0" y="0"/>
          <a:ext cx="0" cy="0"/>
          <a:chOff x="0" y="0"/>
          <a:chExt cx="0" cy="0"/>
        </a:xfrm>
      </p:grpSpPr>
      <p:sp>
        <p:nvSpPr>
          <p:cNvPr id="22" name="Google Shape;22;p5"/>
          <p:cNvSpPr>
            <a:spLocks noGrp="1"/>
          </p:cNvSpPr>
          <p:nvPr>
            <p:ph type="pic" idx="2"/>
          </p:nvPr>
        </p:nvSpPr>
        <p:spPr>
          <a:xfrm>
            <a:off x="12827000" y="952500"/>
            <a:ext cx="11468100" cy="11468100"/>
          </a:xfrm>
          <a:prstGeom prst="rect">
            <a:avLst/>
          </a:prstGeom>
          <a:noFill/>
          <a:ln>
            <a:noFill/>
          </a:ln>
        </p:spPr>
      </p:sp>
      <p:sp>
        <p:nvSpPr>
          <p:cNvPr id="23" name="Google Shape;23;p5"/>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5"/>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5" name="Google Shape;25;p5"/>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ctr" anchorCtr="0">
            <a:normAutofit/>
          </a:bodyPr>
          <a:lstStyle>
            <a:lvl1pPr marL="457200" lvl="0" indent="-609600" algn="l">
              <a:lnSpc>
                <a:spcPct val="100000"/>
              </a:lnSpc>
              <a:spcBef>
                <a:spcPts val="5900"/>
              </a:spcBef>
              <a:spcAft>
                <a:spcPts val="0"/>
              </a:spcAft>
              <a:buClr>
                <a:srgbClr val="000000"/>
              </a:buClr>
              <a:buSzPts val="6000"/>
              <a:buFont typeface="Helvetica Neue"/>
              <a:buChar char="•"/>
              <a:defRPr sz="4800"/>
            </a:lvl1pPr>
            <a:lvl2pPr marL="914400" lvl="1" indent="-609600" algn="l">
              <a:lnSpc>
                <a:spcPct val="100000"/>
              </a:lnSpc>
              <a:spcBef>
                <a:spcPts val="5900"/>
              </a:spcBef>
              <a:spcAft>
                <a:spcPts val="0"/>
              </a:spcAft>
              <a:buClr>
                <a:srgbClr val="000000"/>
              </a:buClr>
              <a:buSzPts val="6000"/>
              <a:buFont typeface="Helvetica Neue"/>
              <a:buChar char="•"/>
              <a:defRPr sz="4800"/>
            </a:lvl2pPr>
            <a:lvl3pPr marL="1371600" lvl="2" indent="-609600" algn="l">
              <a:lnSpc>
                <a:spcPct val="100000"/>
              </a:lnSpc>
              <a:spcBef>
                <a:spcPts val="5900"/>
              </a:spcBef>
              <a:spcAft>
                <a:spcPts val="0"/>
              </a:spcAft>
              <a:buClr>
                <a:srgbClr val="000000"/>
              </a:buClr>
              <a:buSzPts val="6000"/>
              <a:buFont typeface="Helvetica Neue"/>
              <a:buChar char="•"/>
              <a:defRPr sz="4800"/>
            </a:lvl3pPr>
            <a:lvl4pPr marL="1828800" lvl="3" indent="-609600" algn="l">
              <a:lnSpc>
                <a:spcPct val="100000"/>
              </a:lnSpc>
              <a:spcBef>
                <a:spcPts val="5900"/>
              </a:spcBef>
              <a:spcAft>
                <a:spcPts val="0"/>
              </a:spcAft>
              <a:buClr>
                <a:srgbClr val="000000"/>
              </a:buClr>
              <a:buSzPts val="6000"/>
              <a:buFont typeface="Helvetica Neue"/>
              <a:buChar char="•"/>
              <a:defRPr sz="4800"/>
            </a:lvl4pPr>
            <a:lvl5pPr marL="2286000" lvl="4" indent="-609600" algn="l">
              <a:lnSpc>
                <a:spcPct val="100000"/>
              </a:lnSpc>
              <a:spcBef>
                <a:spcPts val="5900"/>
              </a:spcBef>
              <a:spcAft>
                <a:spcPts val="0"/>
              </a:spcAft>
              <a:buClr>
                <a:srgbClr val="000000"/>
              </a:buClr>
              <a:buSzPts val="6000"/>
              <a:buFont typeface="Helvetica Neue"/>
              <a:buChar char="•"/>
              <a:defRPr sz="4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2" name="Google Shape;32;p7"/>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8"/>
          <p:cNvSpPr>
            <a:spLocks noGrp="1"/>
          </p:cNvSpPr>
          <p:nvPr>
            <p:ph type="pic" idx="2"/>
          </p:nvPr>
        </p:nvSpPr>
        <p:spPr>
          <a:xfrm>
            <a:off x="10960100" y="3149600"/>
            <a:ext cx="13944600" cy="9296400"/>
          </a:xfrm>
          <a:prstGeom prst="rect">
            <a:avLst/>
          </a:prstGeom>
          <a:noFill/>
          <a:ln>
            <a:noFill/>
          </a:ln>
        </p:spPr>
      </p:sp>
      <p:sp>
        <p:nvSpPr>
          <p:cNvPr id="35" name="Google Shape;35;p8"/>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6" name="Google Shape;36;p8"/>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7" name="Google Shape;37;p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1689100" y="1778000"/>
            <a:ext cx="21005800" cy="10160000"/>
          </a:xfrm>
          <a:prstGeom prst="rect">
            <a:avLst/>
          </a:prstGeom>
          <a:noFill/>
          <a:ln>
            <a:noFill/>
          </a:ln>
        </p:spPr>
        <p:txBody>
          <a:bodyPr spcFirstLastPara="1" wrap="square" lIns="50800" tIns="50800" rIns="50800" bIns="50800" anchor="ctr" anchorCtr="0">
            <a:normAutofit/>
          </a:bodyPr>
          <a:lstStyle>
            <a:lvl1pPr marL="457200" lvl="0" indent="-609600" algn="l">
              <a:lnSpc>
                <a:spcPct val="100000"/>
              </a:lnSpc>
              <a:spcBef>
                <a:spcPts val="5900"/>
              </a:spcBef>
              <a:spcAft>
                <a:spcPts val="0"/>
              </a:spcAft>
              <a:buClr>
                <a:srgbClr val="000000"/>
              </a:buClr>
              <a:buSzPts val="6000"/>
              <a:buFont typeface="Helvetica Neue"/>
              <a:buChar char="•"/>
              <a:defRPr sz="4800"/>
            </a:lvl1pPr>
            <a:lvl2pPr marL="914400" lvl="1" indent="-609600" algn="l">
              <a:lnSpc>
                <a:spcPct val="100000"/>
              </a:lnSpc>
              <a:spcBef>
                <a:spcPts val="5900"/>
              </a:spcBef>
              <a:spcAft>
                <a:spcPts val="0"/>
              </a:spcAft>
              <a:buClr>
                <a:srgbClr val="000000"/>
              </a:buClr>
              <a:buSzPts val="6000"/>
              <a:buFont typeface="Helvetica Neue"/>
              <a:buChar char="•"/>
              <a:defRPr sz="4800"/>
            </a:lvl2pPr>
            <a:lvl3pPr marL="1371600" lvl="2" indent="-609600" algn="l">
              <a:lnSpc>
                <a:spcPct val="100000"/>
              </a:lnSpc>
              <a:spcBef>
                <a:spcPts val="5900"/>
              </a:spcBef>
              <a:spcAft>
                <a:spcPts val="0"/>
              </a:spcAft>
              <a:buClr>
                <a:srgbClr val="000000"/>
              </a:buClr>
              <a:buSzPts val="6000"/>
              <a:buFont typeface="Helvetica Neue"/>
              <a:buChar char="•"/>
              <a:defRPr sz="4800"/>
            </a:lvl3pPr>
            <a:lvl4pPr marL="1828800" lvl="3" indent="-609600" algn="l">
              <a:lnSpc>
                <a:spcPct val="100000"/>
              </a:lnSpc>
              <a:spcBef>
                <a:spcPts val="5900"/>
              </a:spcBef>
              <a:spcAft>
                <a:spcPts val="0"/>
              </a:spcAft>
              <a:buClr>
                <a:srgbClr val="000000"/>
              </a:buClr>
              <a:buSzPts val="6000"/>
              <a:buFont typeface="Helvetica Neue"/>
              <a:buChar char="•"/>
              <a:defRPr sz="4800"/>
            </a:lvl4pPr>
            <a:lvl5pPr marL="2286000" lvl="4" indent="-609600" algn="l">
              <a:lnSpc>
                <a:spcPct val="100000"/>
              </a:lnSpc>
              <a:spcBef>
                <a:spcPts val="5900"/>
              </a:spcBef>
              <a:spcAft>
                <a:spcPts val="0"/>
              </a:spcAft>
              <a:buClr>
                <a:srgbClr val="000000"/>
              </a:buClr>
              <a:buSzPts val="6000"/>
              <a:buFont typeface="Helvetica Neue"/>
              <a:buChar char="•"/>
              <a:defRPr sz="4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0" name="Google Shape;40;p9"/>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
        <p:cNvGrpSpPr/>
        <p:nvPr/>
      </p:nvGrpSpPr>
      <p:grpSpPr>
        <a:xfrm>
          <a:off x="0" y="0"/>
          <a:ext cx="0" cy="0"/>
          <a:chOff x="0" y="0"/>
          <a:chExt cx="0" cy="0"/>
        </a:xfrm>
      </p:grpSpPr>
      <p:sp>
        <p:nvSpPr>
          <p:cNvPr id="42" name="Google Shape;42;p10"/>
          <p:cNvSpPr>
            <a:spLocks noGrp="1"/>
          </p:cNvSpPr>
          <p:nvPr>
            <p:ph type="pic" idx="2"/>
          </p:nvPr>
        </p:nvSpPr>
        <p:spPr>
          <a:xfrm>
            <a:off x="15300325" y="7048500"/>
            <a:ext cx="8324850" cy="5549900"/>
          </a:xfrm>
          <a:prstGeom prst="rect">
            <a:avLst/>
          </a:prstGeom>
          <a:noFill/>
          <a:ln>
            <a:noFill/>
          </a:ln>
        </p:spPr>
      </p:sp>
      <p:sp>
        <p:nvSpPr>
          <p:cNvPr id="43" name="Google Shape;43;p10"/>
          <p:cNvSpPr>
            <a:spLocks noGrp="1"/>
          </p:cNvSpPr>
          <p:nvPr>
            <p:ph type="pic" idx="3"/>
          </p:nvPr>
        </p:nvSpPr>
        <p:spPr>
          <a:xfrm>
            <a:off x="15760700" y="863600"/>
            <a:ext cx="7404100" cy="7404100"/>
          </a:xfrm>
          <a:prstGeom prst="rect">
            <a:avLst/>
          </a:prstGeom>
          <a:noFill/>
          <a:ln>
            <a:noFill/>
          </a:ln>
        </p:spPr>
      </p:sp>
      <p:sp>
        <p:nvSpPr>
          <p:cNvPr id="44" name="Google Shape;44;p10"/>
          <p:cNvSpPr>
            <a:spLocks noGrp="1"/>
          </p:cNvSpPr>
          <p:nvPr>
            <p:ph type="pic" idx="4"/>
          </p:nvPr>
        </p:nvSpPr>
        <p:spPr>
          <a:xfrm>
            <a:off x="-990600" y="1130300"/>
            <a:ext cx="17202150" cy="11468100"/>
          </a:xfrm>
          <a:prstGeom prst="rect">
            <a:avLst/>
          </a:prstGeom>
          <a:noFill/>
          <a:ln>
            <a:noFill/>
          </a:ln>
        </p:spPr>
      </p:sp>
      <p:sp>
        <p:nvSpPr>
          <p:cNvPr id="45" name="Google Shape;45;p1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ctr" anchorCtr="0">
            <a:normAutofit/>
          </a:bodyPr>
          <a:lstStyle>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0902" y="-1562876"/>
            <a:ext cx="18288000" cy="4775200"/>
          </a:xfrm>
        </p:spPr>
        <p:txBody>
          <a:bodyPr>
            <a:normAutofit/>
          </a:bodyPr>
          <a:lstStyle/>
          <a:p>
            <a:r>
              <a:rPr lang="en-US" sz="14400" dirty="0"/>
              <a:t>The Bathurst Way</a:t>
            </a:r>
          </a:p>
        </p:txBody>
      </p:sp>
      <p:sp>
        <p:nvSpPr>
          <p:cNvPr id="3" name="Subtitle 2"/>
          <p:cNvSpPr>
            <a:spLocks noGrp="1"/>
          </p:cNvSpPr>
          <p:nvPr>
            <p:ph type="subTitle" idx="1"/>
          </p:nvPr>
        </p:nvSpPr>
        <p:spPr>
          <a:xfrm>
            <a:off x="3504328" y="2877884"/>
            <a:ext cx="18288000" cy="3311524"/>
          </a:xfrm>
        </p:spPr>
        <p:txBody>
          <a:bodyPr spcFirstLastPara="1" vert="horz" wrap="square" lIns="182880" tIns="91440" rIns="182880" bIns="91440" rtlCol="0" anchor="t" anchorCtr="0">
            <a:normAutofit/>
          </a:bodyPr>
          <a:lstStyle/>
          <a:p>
            <a:r>
              <a:rPr lang="en-US" sz="9600" dirty="0"/>
              <a:t>How to revise</a:t>
            </a:r>
          </a:p>
          <a:p>
            <a:r>
              <a:rPr lang="en-US" sz="8000" dirty="0"/>
              <a:t>Practice explaining</a:t>
            </a:r>
          </a:p>
        </p:txBody>
      </p:sp>
      <p:pic>
        <p:nvPicPr>
          <p:cNvPr id="5" name="Picture 4" descr="StuartBathurstEnglish profile | Padlet">
            <a:extLst>
              <a:ext uri="{FF2B5EF4-FFF2-40B4-BE49-F238E27FC236}">
                <a16:creationId xmlns:a16="http://schemas.microsoft.com/office/drawing/2014/main" id="{488F5B38-3055-95B5-799F-8FA6122D4E1C}"/>
              </a:ext>
            </a:extLst>
          </p:cNvPr>
          <p:cNvPicPr>
            <a:picLocks noChangeAspect="1"/>
          </p:cNvPicPr>
          <p:nvPr/>
        </p:nvPicPr>
        <p:blipFill>
          <a:blip r:embed="rId2"/>
          <a:stretch>
            <a:fillRect/>
          </a:stretch>
        </p:blipFill>
        <p:spPr>
          <a:xfrm>
            <a:off x="1004961" y="265045"/>
            <a:ext cx="4108174" cy="4108174"/>
          </a:xfrm>
          <a:prstGeom prst="rect">
            <a:avLst/>
          </a:prstGeom>
        </p:spPr>
      </p:pic>
      <p:pic>
        <p:nvPicPr>
          <p:cNvPr id="6" name="Picture 5" descr="StuartBathurstEnglish profile | Padlet">
            <a:extLst>
              <a:ext uri="{FF2B5EF4-FFF2-40B4-BE49-F238E27FC236}">
                <a16:creationId xmlns:a16="http://schemas.microsoft.com/office/drawing/2014/main" id="{4516D0F2-1792-D470-C0ED-1E0B6A42209F}"/>
              </a:ext>
            </a:extLst>
          </p:cNvPr>
          <p:cNvPicPr>
            <a:picLocks noChangeAspect="1"/>
          </p:cNvPicPr>
          <p:nvPr/>
        </p:nvPicPr>
        <p:blipFill>
          <a:blip r:embed="rId2"/>
          <a:stretch>
            <a:fillRect/>
          </a:stretch>
        </p:blipFill>
        <p:spPr>
          <a:xfrm>
            <a:off x="19535917" y="265045"/>
            <a:ext cx="4108174" cy="4108174"/>
          </a:xfrm>
          <a:prstGeom prst="rect">
            <a:avLst/>
          </a:prstGeom>
        </p:spPr>
      </p:pic>
      <p:pic>
        <p:nvPicPr>
          <p:cNvPr id="7" name="Picture 6">
            <a:extLst>
              <a:ext uri="{FF2B5EF4-FFF2-40B4-BE49-F238E27FC236}">
                <a16:creationId xmlns:a16="http://schemas.microsoft.com/office/drawing/2014/main" id="{81AD99F0-6FAA-399A-9AB8-44169C8A8863}"/>
              </a:ext>
            </a:extLst>
          </p:cNvPr>
          <p:cNvPicPr>
            <a:picLocks noChangeAspect="1"/>
          </p:cNvPicPr>
          <p:nvPr/>
        </p:nvPicPr>
        <p:blipFill>
          <a:blip r:embed="rId3"/>
          <a:stretch>
            <a:fillRect/>
          </a:stretch>
        </p:blipFill>
        <p:spPr>
          <a:xfrm>
            <a:off x="8452674" y="6561000"/>
            <a:ext cx="7478652" cy="666165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grpSp>
        <p:nvGrpSpPr>
          <p:cNvPr id="79" name="Google Shape;79;p16"/>
          <p:cNvGrpSpPr/>
          <p:nvPr/>
        </p:nvGrpSpPr>
        <p:grpSpPr>
          <a:xfrm>
            <a:off x="1573503" y="6250411"/>
            <a:ext cx="520938" cy="550915"/>
            <a:chOff x="0" y="-14989"/>
            <a:chExt cx="520936" cy="550914"/>
          </a:xfrm>
        </p:grpSpPr>
        <p:sp>
          <p:nvSpPr>
            <p:cNvPr id="80" name="Google Shape;80;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81" name="Google Shape;81;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82" name="Google Shape;82;p16"/>
          <p:cNvGrpSpPr/>
          <p:nvPr/>
        </p:nvGrpSpPr>
        <p:grpSpPr>
          <a:xfrm>
            <a:off x="5873671" y="6250411"/>
            <a:ext cx="520937" cy="550915"/>
            <a:chOff x="0" y="-14989"/>
            <a:chExt cx="520936" cy="550914"/>
          </a:xfrm>
        </p:grpSpPr>
        <p:sp>
          <p:nvSpPr>
            <p:cNvPr id="83" name="Google Shape;83;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84" name="Google Shape;84;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85" name="Google Shape;85;p16"/>
          <p:cNvGrpSpPr/>
          <p:nvPr/>
        </p:nvGrpSpPr>
        <p:grpSpPr>
          <a:xfrm>
            <a:off x="10199239" y="6249322"/>
            <a:ext cx="520938" cy="550915"/>
            <a:chOff x="0" y="-14989"/>
            <a:chExt cx="520936" cy="550914"/>
          </a:xfrm>
        </p:grpSpPr>
        <p:sp>
          <p:nvSpPr>
            <p:cNvPr id="86" name="Google Shape;86;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87" name="Google Shape;87;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88" name="Google Shape;88;p16"/>
          <p:cNvGrpSpPr/>
          <p:nvPr/>
        </p:nvGrpSpPr>
        <p:grpSpPr>
          <a:xfrm>
            <a:off x="14523198" y="6249322"/>
            <a:ext cx="520938" cy="550915"/>
            <a:chOff x="0" y="-14989"/>
            <a:chExt cx="520936" cy="550914"/>
          </a:xfrm>
        </p:grpSpPr>
        <p:sp>
          <p:nvSpPr>
            <p:cNvPr id="89" name="Google Shape;89;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0" name="Google Shape;90;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grpSp>
        <p:nvGrpSpPr>
          <p:cNvPr id="91" name="Google Shape;91;p16"/>
          <p:cNvGrpSpPr/>
          <p:nvPr/>
        </p:nvGrpSpPr>
        <p:grpSpPr>
          <a:xfrm>
            <a:off x="18860106" y="6249322"/>
            <a:ext cx="520937" cy="550915"/>
            <a:chOff x="0" y="-14989"/>
            <a:chExt cx="520936" cy="550914"/>
          </a:xfrm>
        </p:grpSpPr>
        <p:sp>
          <p:nvSpPr>
            <p:cNvPr id="92" name="Google Shape;92;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3" name="Google Shape;93;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sp>
        <p:nvSpPr>
          <p:cNvPr id="94" name="Google Shape;94;p16"/>
          <p:cNvSpPr/>
          <p:nvPr/>
        </p:nvSpPr>
        <p:spPr>
          <a:xfrm>
            <a:off x="15496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5" name="Google Shape;95;p16"/>
          <p:cNvSpPr txBox="1"/>
          <p:nvPr/>
        </p:nvSpPr>
        <p:spPr>
          <a:xfrm>
            <a:off x="20268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96" name="Google Shape;96;p16"/>
          <p:cNvGrpSpPr/>
          <p:nvPr/>
        </p:nvGrpSpPr>
        <p:grpSpPr>
          <a:xfrm>
            <a:off x="8991526" y="201680"/>
            <a:ext cx="552382" cy="552382"/>
            <a:chOff x="0" y="0"/>
            <a:chExt cx="552381" cy="552381"/>
          </a:xfrm>
        </p:grpSpPr>
        <p:sp>
          <p:nvSpPr>
            <p:cNvPr id="97" name="Google Shape;97;p16"/>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98" name="Google Shape;98;p16"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99" name="Google Shape;99;p16"/>
          <p:cNvSpPr/>
          <p:nvPr/>
        </p:nvSpPr>
        <p:spPr>
          <a:xfrm>
            <a:off x="1548501" y="834503"/>
            <a:ext cx="8262883" cy="656482"/>
          </a:xfrm>
          <a:prstGeom prst="rect">
            <a:avLst/>
          </a:prstGeom>
          <a:solidFill>
            <a:srgbClr val="D6D6D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00" name="Google Shape;100;p16"/>
          <p:cNvSpPr txBox="1"/>
          <p:nvPr/>
        </p:nvSpPr>
        <p:spPr>
          <a:xfrm>
            <a:off x="18998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 </a:t>
            </a:r>
            <a:r>
              <a:rPr lang="en-US" sz="2200" b="0" i="0" u="none" strike="noStrike" cap="none">
                <a:solidFill>
                  <a:srgbClr val="000000"/>
                </a:solidFill>
                <a:latin typeface="Arial"/>
                <a:ea typeface="Arial"/>
                <a:cs typeface="Arial"/>
                <a:sym typeface="Arial"/>
              </a:rPr>
              <a:t>SERIES</a:t>
            </a:r>
            <a:endParaRPr sz="1400" b="0" i="0" u="none" strike="noStrike" cap="none">
              <a:solidFill>
                <a:srgbClr val="000000"/>
              </a:solidFill>
              <a:latin typeface="Arial"/>
              <a:ea typeface="Arial"/>
              <a:cs typeface="Arial"/>
              <a:sym typeface="Arial"/>
            </a:endParaRPr>
          </a:p>
        </p:txBody>
      </p:sp>
      <p:cxnSp>
        <p:nvCxnSpPr>
          <p:cNvPr id="101" name="Google Shape;101;p16"/>
          <p:cNvCxnSpPr/>
          <p:nvPr/>
        </p:nvCxnSpPr>
        <p:spPr>
          <a:xfrm>
            <a:off x="1565628" y="8554685"/>
            <a:ext cx="21294300" cy="0"/>
          </a:xfrm>
          <a:prstGeom prst="straightConnector1">
            <a:avLst/>
          </a:prstGeom>
          <a:noFill/>
          <a:ln w="25400" cap="flat" cmpd="sng">
            <a:solidFill>
              <a:srgbClr val="000000"/>
            </a:solidFill>
            <a:prstDash val="solid"/>
            <a:miter lim="400000"/>
            <a:headEnd type="none" w="sm" len="sm"/>
            <a:tailEnd type="none" w="sm" len="sm"/>
          </a:ln>
        </p:spPr>
      </p:cxnSp>
      <p:cxnSp>
        <p:nvCxnSpPr>
          <p:cNvPr id="102" name="Google Shape;102;p16"/>
          <p:cNvCxnSpPr/>
          <p:nvPr/>
        </p:nvCxnSpPr>
        <p:spPr>
          <a:xfrm>
            <a:off x="1541215" y="1773131"/>
            <a:ext cx="21294217" cy="1"/>
          </a:xfrm>
          <a:prstGeom prst="straightConnector1">
            <a:avLst/>
          </a:prstGeom>
          <a:noFill/>
          <a:ln w="25400" cap="flat" cmpd="sng">
            <a:solidFill>
              <a:srgbClr val="000000"/>
            </a:solidFill>
            <a:prstDash val="solid"/>
            <a:miter lim="400000"/>
            <a:headEnd type="none" w="sm" len="sm"/>
            <a:tailEnd type="none" w="sm" len="sm"/>
          </a:ln>
        </p:spPr>
      </p:cxnSp>
      <p:sp>
        <p:nvSpPr>
          <p:cNvPr id="103" name="Google Shape;103;p16"/>
          <p:cNvSpPr txBox="1"/>
          <p:nvPr/>
        </p:nvSpPr>
        <p:spPr>
          <a:xfrm>
            <a:off x="1573503" y="7029351"/>
            <a:ext cx="3944179" cy="933589"/>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STUDY &amp; MAKE SENSE OF THE MATERIAL</a:t>
            </a:r>
            <a:endParaRPr sz="2700" b="0" i="0" u="none" strike="noStrike" cap="none">
              <a:solidFill>
                <a:srgbClr val="000000"/>
              </a:solidFill>
              <a:latin typeface="Arial"/>
              <a:ea typeface="Arial"/>
              <a:cs typeface="Arial"/>
              <a:sym typeface="Arial"/>
            </a:endParaRPr>
          </a:p>
        </p:txBody>
      </p:sp>
      <p:sp>
        <p:nvSpPr>
          <p:cNvPr id="104" name="Google Shape;104;p16"/>
          <p:cNvSpPr txBox="1"/>
          <p:nvPr/>
        </p:nvSpPr>
        <p:spPr>
          <a:xfrm>
            <a:off x="5871609" y="7018784"/>
            <a:ext cx="3991299" cy="134908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RUN THROUGH THE EXPLANATION WITH PROMPTS</a:t>
            </a:r>
            <a:endParaRPr sz="1400" b="0" i="0" u="none" strike="noStrike" cap="none">
              <a:solidFill>
                <a:srgbClr val="000000"/>
              </a:solidFill>
              <a:latin typeface="Arial"/>
              <a:ea typeface="Arial"/>
              <a:cs typeface="Arial"/>
              <a:sym typeface="Arial"/>
            </a:endParaRPr>
          </a:p>
        </p:txBody>
      </p:sp>
      <p:sp>
        <p:nvSpPr>
          <p:cNvPr id="105" name="Google Shape;105;p16"/>
          <p:cNvSpPr txBox="1"/>
          <p:nvPr/>
        </p:nvSpPr>
        <p:spPr>
          <a:xfrm>
            <a:off x="10216835" y="7026823"/>
            <a:ext cx="3991805" cy="134908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RUN THROUGH THE EXPLANATION WITHOUT PROMPTS</a:t>
            </a:r>
            <a:endParaRPr sz="1400" b="0" i="0" u="none" strike="noStrike" cap="none">
              <a:solidFill>
                <a:srgbClr val="000000"/>
              </a:solidFill>
              <a:latin typeface="Arial"/>
              <a:ea typeface="Arial"/>
              <a:cs typeface="Arial"/>
              <a:sym typeface="Arial"/>
            </a:endParaRPr>
          </a:p>
        </p:txBody>
      </p:sp>
      <p:sp>
        <p:nvSpPr>
          <p:cNvPr id="106" name="Google Shape;106;p16"/>
          <p:cNvSpPr txBox="1"/>
          <p:nvPr/>
        </p:nvSpPr>
        <p:spPr>
          <a:xfrm>
            <a:off x="14507621" y="7026822"/>
            <a:ext cx="4059565" cy="134908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REVIEW YOUR SUCCESS; CHECK FOR ACCURACY</a:t>
            </a:r>
            <a:endParaRPr sz="1400" b="0" i="0" u="none" strike="noStrike" cap="none">
              <a:solidFill>
                <a:srgbClr val="000000"/>
              </a:solidFill>
              <a:latin typeface="Arial"/>
              <a:ea typeface="Arial"/>
              <a:cs typeface="Arial"/>
              <a:sym typeface="Arial"/>
            </a:endParaRPr>
          </a:p>
        </p:txBody>
      </p:sp>
      <p:sp>
        <p:nvSpPr>
          <p:cNvPr id="107" name="Google Shape;107;p16"/>
          <p:cNvSpPr txBox="1"/>
          <p:nvPr/>
        </p:nvSpPr>
        <p:spPr>
          <a:xfrm>
            <a:off x="18860106" y="7024913"/>
            <a:ext cx="3986122" cy="134908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REPEAT THE EXPLANATION, ADDING DETAILS</a:t>
            </a:r>
            <a:endParaRPr sz="1400" b="0" i="0" u="none" strike="noStrike" cap="none">
              <a:solidFill>
                <a:srgbClr val="000000"/>
              </a:solidFill>
              <a:latin typeface="Arial"/>
              <a:ea typeface="Arial"/>
              <a:cs typeface="Arial"/>
              <a:sym typeface="Arial"/>
            </a:endParaRPr>
          </a:p>
        </p:txBody>
      </p:sp>
      <p:sp>
        <p:nvSpPr>
          <p:cNvPr id="108" name="Google Shape;108;p16"/>
          <p:cNvSpPr txBox="1"/>
          <p:nvPr/>
        </p:nvSpPr>
        <p:spPr>
          <a:xfrm>
            <a:off x="10216835" y="814944"/>
            <a:ext cx="12612532"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PRACTISE EXPLAINING</a:t>
            </a:r>
            <a:endParaRPr sz="1400" b="0" i="0" u="none" strike="noStrike" cap="none">
              <a:solidFill>
                <a:srgbClr val="000000"/>
              </a:solidFill>
              <a:latin typeface="Arial"/>
              <a:ea typeface="Arial"/>
              <a:cs typeface="Arial"/>
              <a:sym typeface="Arial"/>
            </a:endParaRPr>
          </a:p>
        </p:txBody>
      </p:sp>
      <p:pic>
        <p:nvPicPr>
          <p:cNvPr id="109" name="Google Shape;109;p16"/>
          <p:cNvPicPr preferRelativeResize="0"/>
          <p:nvPr/>
        </p:nvPicPr>
        <p:blipFill rotWithShape="1">
          <a:blip r:embed="rId4">
            <a:alphaModFix/>
          </a:blip>
          <a:srcRect/>
          <a:stretch/>
        </p:blipFill>
        <p:spPr>
          <a:xfrm>
            <a:off x="1579181" y="2136811"/>
            <a:ext cx="3924300" cy="4127500"/>
          </a:xfrm>
          <a:prstGeom prst="rect">
            <a:avLst/>
          </a:prstGeom>
          <a:noFill/>
          <a:ln>
            <a:noFill/>
          </a:ln>
        </p:spPr>
      </p:pic>
      <p:pic>
        <p:nvPicPr>
          <p:cNvPr id="110" name="Google Shape;110;p16"/>
          <p:cNvPicPr preferRelativeResize="0"/>
          <p:nvPr/>
        </p:nvPicPr>
        <p:blipFill rotWithShape="1">
          <a:blip r:embed="rId5">
            <a:alphaModFix/>
          </a:blip>
          <a:srcRect/>
          <a:stretch/>
        </p:blipFill>
        <p:spPr>
          <a:xfrm>
            <a:off x="5871609" y="2136811"/>
            <a:ext cx="3924300" cy="4127500"/>
          </a:xfrm>
          <a:prstGeom prst="rect">
            <a:avLst/>
          </a:prstGeom>
          <a:noFill/>
          <a:ln>
            <a:noFill/>
          </a:ln>
        </p:spPr>
      </p:pic>
      <p:pic>
        <p:nvPicPr>
          <p:cNvPr id="111" name="Google Shape;111;p16"/>
          <p:cNvPicPr preferRelativeResize="0"/>
          <p:nvPr/>
        </p:nvPicPr>
        <p:blipFill rotWithShape="1">
          <a:blip r:embed="rId6">
            <a:alphaModFix/>
          </a:blip>
          <a:srcRect/>
          <a:stretch/>
        </p:blipFill>
        <p:spPr>
          <a:xfrm>
            <a:off x="10193464" y="2136811"/>
            <a:ext cx="3924300" cy="4127500"/>
          </a:xfrm>
          <a:prstGeom prst="rect">
            <a:avLst/>
          </a:prstGeom>
          <a:noFill/>
          <a:ln>
            <a:noFill/>
          </a:ln>
        </p:spPr>
      </p:pic>
      <p:pic>
        <p:nvPicPr>
          <p:cNvPr id="112" name="Google Shape;112;p16"/>
          <p:cNvPicPr preferRelativeResize="0"/>
          <p:nvPr/>
        </p:nvPicPr>
        <p:blipFill rotWithShape="1">
          <a:blip r:embed="rId7">
            <a:alphaModFix/>
          </a:blip>
          <a:srcRect/>
          <a:stretch/>
        </p:blipFill>
        <p:spPr>
          <a:xfrm>
            <a:off x="14515319" y="2136811"/>
            <a:ext cx="3924300" cy="4127500"/>
          </a:xfrm>
          <a:prstGeom prst="rect">
            <a:avLst/>
          </a:prstGeom>
          <a:noFill/>
          <a:ln>
            <a:noFill/>
          </a:ln>
        </p:spPr>
      </p:pic>
      <p:pic>
        <p:nvPicPr>
          <p:cNvPr id="113" name="Google Shape;113;p16"/>
          <p:cNvPicPr preferRelativeResize="0"/>
          <p:nvPr/>
        </p:nvPicPr>
        <p:blipFill rotWithShape="1">
          <a:blip r:embed="rId8">
            <a:alphaModFix/>
          </a:blip>
          <a:srcRect/>
          <a:stretch/>
        </p:blipFill>
        <p:spPr>
          <a:xfrm>
            <a:off x="18860106" y="2136811"/>
            <a:ext cx="3924300" cy="4127500"/>
          </a:xfrm>
          <a:prstGeom prst="rect">
            <a:avLst/>
          </a:prstGeom>
          <a:noFill/>
          <a:ln>
            <a:noFill/>
          </a:ln>
        </p:spPr>
      </p:pic>
      <p:sp>
        <p:nvSpPr>
          <p:cNvPr id="114" name="Google Shape;114;p16"/>
          <p:cNvSpPr txBox="1"/>
          <p:nvPr/>
        </p:nvSpPr>
        <p:spPr>
          <a:xfrm>
            <a:off x="1579165" y="8843057"/>
            <a:ext cx="21561300" cy="41457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00000"/>
              </a:lnSpc>
              <a:spcBef>
                <a:spcPts val="1000"/>
              </a:spcBef>
              <a:spcAft>
                <a:spcPts val="0"/>
              </a:spcAft>
              <a:buClr>
                <a:srgbClr val="000000"/>
              </a:buClr>
              <a:buSzPts val="4100"/>
              <a:buFont typeface="Arial"/>
              <a:buChar char="●"/>
            </a:pPr>
            <a:r>
              <a:rPr lang="en-US" sz="4100" b="0" i="0" u="none" strike="noStrike" cap="none">
                <a:solidFill>
                  <a:srgbClr val="000000"/>
                </a:solidFill>
                <a:latin typeface="Arial"/>
                <a:ea typeface="Arial"/>
                <a:cs typeface="Arial"/>
                <a:sym typeface="Arial"/>
              </a:rPr>
              <a:t>Self-explanation has been found to be effective by cognitive scientists. It can be done in your head or an actual explanation you give out loud, to an audience. You can do it in pairs in class or by yourself studying at home. </a:t>
            </a:r>
            <a:endParaRPr sz="4100" b="0" i="0" u="none" strike="noStrike" cap="none">
              <a:solidFill>
                <a:srgbClr val="000000"/>
              </a:solidFill>
              <a:latin typeface="Arial"/>
              <a:ea typeface="Arial"/>
              <a:cs typeface="Arial"/>
              <a:sym typeface="Arial"/>
            </a:endParaRPr>
          </a:p>
          <a:p>
            <a:pPr marL="457200" marR="0" lvl="0" indent="-457200" algn="l" rtl="0">
              <a:lnSpc>
                <a:spcPct val="100000"/>
              </a:lnSpc>
              <a:spcBef>
                <a:spcPts val="1000"/>
              </a:spcBef>
              <a:spcAft>
                <a:spcPts val="0"/>
              </a:spcAft>
              <a:buClr>
                <a:srgbClr val="000000"/>
              </a:buClr>
              <a:buSzPts val="4100"/>
              <a:buFont typeface="Arial"/>
              <a:buChar char="●"/>
            </a:pPr>
            <a:r>
              <a:rPr lang="en-US" sz="4100" b="0" i="0" u="none" strike="noStrike" cap="none">
                <a:solidFill>
                  <a:srgbClr val="000000"/>
                </a:solidFill>
                <a:latin typeface="Arial"/>
                <a:ea typeface="Arial"/>
                <a:cs typeface="Arial"/>
                <a:sym typeface="Arial"/>
              </a:rPr>
              <a:t>To explain something you have to pull together the relevant knowledge, put it in the right sequence and connect it up so that the idea you’re explaining makes sense.  </a:t>
            </a:r>
            <a:endParaRPr sz="4100" b="0" i="0" u="none" strike="noStrike" cap="none">
              <a:solidFill>
                <a:srgbClr val="000000"/>
              </a:solidFill>
              <a:latin typeface="Arial"/>
              <a:ea typeface="Arial"/>
              <a:cs typeface="Arial"/>
              <a:sym typeface="Arial"/>
            </a:endParaRPr>
          </a:p>
          <a:p>
            <a:pPr marL="457200" marR="0" lvl="0" indent="-457200" algn="l" rtl="0">
              <a:lnSpc>
                <a:spcPct val="100000"/>
              </a:lnSpc>
              <a:spcBef>
                <a:spcPts val="1000"/>
              </a:spcBef>
              <a:spcAft>
                <a:spcPts val="0"/>
              </a:spcAft>
              <a:buClr>
                <a:srgbClr val="000000"/>
              </a:buClr>
              <a:buSzPts val="4100"/>
              <a:buFont typeface="Arial"/>
              <a:buChar char="●"/>
            </a:pPr>
            <a:r>
              <a:rPr lang="en-US" sz="4100" b="0" i="0" u="none" strike="noStrike" cap="none">
                <a:solidFill>
                  <a:srgbClr val="000000"/>
                </a:solidFill>
                <a:latin typeface="Arial"/>
                <a:ea typeface="Arial"/>
                <a:cs typeface="Arial"/>
                <a:sym typeface="Arial"/>
              </a:rPr>
              <a:t>This strengthens connections you’ve made and flushes out areas you’re still not sure of.</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0" name="Google Shape;120;p17"/>
          <p:cNvSpPr/>
          <p:nvPr/>
        </p:nvSpPr>
        <p:spPr>
          <a:xfrm>
            <a:off x="4779" y="0"/>
            <a:ext cx="9142905" cy="3728472"/>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21" name="Google Shape;121;p17"/>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22" name="Google Shape;122;p17"/>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3" name="Google Shape;123;p17"/>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24" name="Google Shape;124;p17"/>
          <p:cNvGrpSpPr/>
          <p:nvPr/>
        </p:nvGrpSpPr>
        <p:grpSpPr>
          <a:xfrm>
            <a:off x="7886626" y="201680"/>
            <a:ext cx="552382" cy="552382"/>
            <a:chOff x="0" y="0"/>
            <a:chExt cx="552381" cy="552381"/>
          </a:xfrm>
        </p:grpSpPr>
        <p:sp>
          <p:nvSpPr>
            <p:cNvPr id="125" name="Google Shape;125;p17"/>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26" name="Google Shape;126;p17"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27" name="Google Shape;127;p17"/>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8" name="Google Shape;128;p17"/>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 </a:t>
            </a:r>
            <a:r>
              <a:rPr lang="en-US" sz="2200" b="0" i="0" u="none" strike="noStrike" cap="none">
                <a:solidFill>
                  <a:srgbClr val="000000"/>
                </a:solidFill>
                <a:latin typeface="Arial"/>
                <a:ea typeface="Arial"/>
                <a:cs typeface="Arial"/>
                <a:sym typeface="Arial"/>
              </a:rPr>
              <a:t>SERIES</a:t>
            </a:r>
            <a:endParaRPr sz="1400" b="0" i="0" u="none" strike="noStrike" cap="none">
              <a:solidFill>
                <a:srgbClr val="000000"/>
              </a:solidFill>
              <a:latin typeface="Arial"/>
              <a:ea typeface="Arial"/>
              <a:cs typeface="Arial"/>
              <a:sym typeface="Arial"/>
            </a:endParaRPr>
          </a:p>
        </p:txBody>
      </p:sp>
      <p:sp>
        <p:nvSpPr>
          <p:cNvPr id="129" name="Google Shape;129;p17"/>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30" name="Google Shape;130;p17"/>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1</a:t>
            </a:r>
            <a:r>
              <a:rPr lang="en-US" sz="3000" b="0" i="0" u="none" strike="noStrike" cap="none">
                <a:solidFill>
                  <a:srgbClr val="D6D6D6"/>
                </a:solidFill>
                <a:latin typeface="Arial"/>
                <a:ea typeface="Arial"/>
                <a:cs typeface="Arial"/>
                <a:sym typeface="Arial"/>
              </a:rPr>
              <a:t> | 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4 | 5</a:t>
            </a:r>
            <a:endParaRPr sz="1400" b="0" i="0" u="none" strike="noStrike" cap="none">
              <a:solidFill>
                <a:srgbClr val="000000"/>
              </a:solidFill>
              <a:latin typeface="Arial"/>
              <a:ea typeface="Arial"/>
              <a:cs typeface="Arial"/>
              <a:sym typeface="Arial"/>
            </a:endParaRPr>
          </a:p>
        </p:txBody>
      </p:sp>
      <p:sp>
        <p:nvSpPr>
          <p:cNvPr id="131" name="Google Shape;131;p17"/>
          <p:cNvSpPr txBox="1"/>
          <p:nvPr/>
        </p:nvSpPr>
        <p:spPr>
          <a:xfrm>
            <a:off x="9184794" y="960659"/>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STUDY &amp; MAKE SENSE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OF THE MATERIAL</a:t>
            </a:r>
            <a:endParaRPr sz="6000" b="0" i="0" u="none" strike="noStrike" cap="none" dirty="0">
              <a:solidFill>
                <a:srgbClr val="000000"/>
              </a:solidFill>
              <a:latin typeface="Arial"/>
              <a:ea typeface="Arial"/>
              <a:cs typeface="Arial"/>
              <a:sym typeface="Arial"/>
            </a:endParaRPr>
          </a:p>
        </p:txBody>
      </p:sp>
      <p:sp>
        <p:nvSpPr>
          <p:cNvPr id="132" name="Google Shape;132;p17"/>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PRACTISE EXPLAINING</a:t>
            </a:r>
            <a:endParaRPr sz="3600" b="0" i="0" u="none" strike="noStrike" cap="none">
              <a:solidFill>
                <a:srgbClr val="FFFFFF"/>
              </a:solidFill>
              <a:latin typeface="Arial"/>
              <a:ea typeface="Arial"/>
              <a:cs typeface="Arial"/>
              <a:sym typeface="Arial"/>
            </a:endParaRPr>
          </a:p>
        </p:txBody>
      </p:sp>
      <p:sp>
        <p:nvSpPr>
          <p:cNvPr id="133" name="Google Shape;133;p17"/>
          <p:cNvSpPr txBox="1"/>
          <p:nvPr/>
        </p:nvSpPr>
        <p:spPr>
          <a:xfrm>
            <a:off x="10036104" y="4176835"/>
            <a:ext cx="12813000" cy="94125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Before you can explain something, you need to make sense of it yourself: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VISUALISE or create a mental model for how something works.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ORGANISE your thoughts into a sequence like you do in telling a story.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LINK IDEAS TO VISUALS | Diagram, image or flow chart (this is dual coding).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ESTABLISH SPECIFIC EXAMPLES of the concepts you’re making sense of.</a:t>
            </a:r>
            <a:endParaRPr sz="3000" b="1" i="0" u="none" strike="noStrike" cap="none">
              <a:solidFill>
                <a:srgbClr val="000000"/>
              </a:solidFill>
              <a:latin typeface="Arial"/>
              <a:ea typeface="Arial"/>
              <a:cs typeface="Arial"/>
              <a:sym typeface="Arial"/>
            </a:endParaRPr>
          </a:p>
        </p:txBody>
      </p:sp>
      <p:sp>
        <p:nvSpPr>
          <p:cNvPr id="134" name="Google Shape;134;p17"/>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35" name="Google Shape;135;p17"/>
          <p:cNvPicPr preferRelativeResize="0"/>
          <p:nvPr/>
        </p:nvPicPr>
        <p:blipFill rotWithShape="1">
          <a:blip r:embed="rId4">
            <a:alphaModFix/>
          </a:blip>
          <a:srcRect/>
          <a:stretch/>
        </p:blipFill>
        <p:spPr>
          <a:xfrm>
            <a:off x="-1567" y="4036229"/>
            <a:ext cx="9147683" cy="9693729"/>
          </a:xfrm>
          <a:prstGeom prst="rect">
            <a:avLst/>
          </a:prstGeom>
          <a:noFill/>
          <a:ln>
            <a:noFill/>
          </a:ln>
        </p:spPr>
      </p:pic>
      <p:sp>
        <p:nvSpPr>
          <p:cNvPr id="136" name="Google Shape;136;p17"/>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2" name="Picture 1" descr="StuartBathurstEnglish profile | Padlet">
            <a:extLst>
              <a:ext uri="{FF2B5EF4-FFF2-40B4-BE49-F238E27FC236}">
                <a16:creationId xmlns:a16="http://schemas.microsoft.com/office/drawing/2014/main" id="{4380C8CA-B206-BD38-BB51-C6352280BE22}"/>
              </a:ext>
            </a:extLst>
          </p:cNvPr>
          <p:cNvPicPr>
            <a:picLocks noChangeAspect="1"/>
          </p:cNvPicPr>
          <p:nvPr/>
        </p:nvPicPr>
        <p:blipFill>
          <a:blip r:embed="rId5"/>
          <a:stretch>
            <a:fillRect/>
          </a:stretch>
        </p:blipFill>
        <p:spPr>
          <a:xfrm>
            <a:off x="20275826" y="0"/>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42" name="Google Shape;142;p18"/>
          <p:cNvSpPr/>
          <p:nvPr/>
        </p:nvSpPr>
        <p:spPr>
          <a:xfrm>
            <a:off x="-1" y="-12700"/>
            <a:ext cx="9146117" cy="3728471"/>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43" name="Google Shape;143;p18"/>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44" name="Google Shape;144;p18"/>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45" name="Google Shape;145;p18"/>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46" name="Google Shape;146;p18"/>
          <p:cNvGrpSpPr/>
          <p:nvPr/>
        </p:nvGrpSpPr>
        <p:grpSpPr>
          <a:xfrm>
            <a:off x="7886626" y="201680"/>
            <a:ext cx="552382" cy="552382"/>
            <a:chOff x="0" y="0"/>
            <a:chExt cx="552381" cy="552381"/>
          </a:xfrm>
        </p:grpSpPr>
        <p:sp>
          <p:nvSpPr>
            <p:cNvPr id="147" name="Google Shape;147;p18"/>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48" name="Google Shape;148;p18"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49" name="Google Shape;149;p18"/>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50" name="Google Shape;150;p18"/>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a:t>
            </a:r>
            <a:r>
              <a:rPr lang="en-US" sz="2200" b="0" i="0" u="none" strike="noStrike" cap="none">
                <a:solidFill>
                  <a:srgbClr val="000000"/>
                </a:solidFill>
                <a:latin typeface="Arial"/>
                <a:ea typeface="Arial"/>
                <a:cs typeface="Arial"/>
                <a:sym typeface="Arial"/>
              </a:rPr>
              <a:t> SERIES</a:t>
            </a:r>
            <a:endParaRPr sz="1400" b="0" i="0" u="none" strike="noStrike" cap="none">
              <a:solidFill>
                <a:srgbClr val="000000"/>
              </a:solidFill>
              <a:latin typeface="Arial"/>
              <a:ea typeface="Arial"/>
              <a:cs typeface="Arial"/>
              <a:sym typeface="Arial"/>
            </a:endParaRPr>
          </a:p>
        </p:txBody>
      </p:sp>
      <p:sp>
        <p:nvSpPr>
          <p:cNvPr id="151" name="Google Shape;151;p18"/>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52" name="Google Shape;152;p18"/>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a:t>
            </a:r>
            <a:r>
              <a:rPr lang="en-US" sz="3000" b="1" i="0" u="none" strike="noStrike" cap="none">
                <a:solidFill>
                  <a:srgbClr val="FFFFFF"/>
                </a:solidFill>
                <a:latin typeface="Arial"/>
                <a:ea typeface="Arial"/>
                <a:cs typeface="Arial"/>
                <a:sym typeface="Arial"/>
              </a:rPr>
              <a:t>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4 | 5</a:t>
            </a:r>
            <a:endParaRPr sz="1400" b="0" i="0" u="none" strike="noStrike" cap="none">
              <a:solidFill>
                <a:srgbClr val="000000"/>
              </a:solidFill>
              <a:latin typeface="Arial"/>
              <a:ea typeface="Arial"/>
              <a:cs typeface="Arial"/>
              <a:sym typeface="Arial"/>
            </a:endParaRPr>
          </a:p>
        </p:txBody>
      </p:sp>
      <p:sp>
        <p:nvSpPr>
          <p:cNvPr id="153" name="Google Shape;153;p18"/>
          <p:cNvSpPr txBox="1"/>
          <p:nvPr/>
        </p:nvSpPr>
        <p:spPr>
          <a:xfrm>
            <a:off x="9380159" y="926938"/>
            <a:ext cx="12747008" cy="287258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RUN THROUGH THE EXPLANATION WITH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PROMPTS</a:t>
            </a:r>
            <a:endParaRPr sz="1400" b="0" i="0" u="none" strike="noStrike" cap="none" dirty="0">
              <a:solidFill>
                <a:srgbClr val="000000"/>
              </a:solidFill>
              <a:latin typeface="Arial"/>
              <a:ea typeface="Arial"/>
              <a:cs typeface="Arial"/>
              <a:sym typeface="Arial"/>
            </a:endParaRPr>
          </a:p>
        </p:txBody>
      </p:sp>
      <p:sp>
        <p:nvSpPr>
          <p:cNvPr id="154" name="Google Shape;154;p18"/>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PRACTISE EXPLAINING</a:t>
            </a:r>
            <a:endParaRPr sz="3600" b="0" i="0" u="none" strike="noStrike" cap="none">
              <a:solidFill>
                <a:srgbClr val="FFFFFF"/>
              </a:solidFill>
              <a:latin typeface="Arial"/>
              <a:ea typeface="Arial"/>
              <a:cs typeface="Arial"/>
              <a:sym typeface="Arial"/>
            </a:endParaRPr>
          </a:p>
        </p:txBody>
      </p:sp>
      <p:sp>
        <p:nvSpPr>
          <p:cNvPr id="155" name="Google Shape;155;p18"/>
          <p:cNvSpPr txBox="1"/>
          <p:nvPr/>
        </p:nvSpPr>
        <p:spPr>
          <a:xfrm>
            <a:off x="10036141" y="4401672"/>
            <a:ext cx="12813000" cy="83838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To begin with, get your ideas straight. It’s not a memory test — yet!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Decide which examples you’ll use and where the visuals are necessary or helpful.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Run through the explanation, breaking it down into some key steps.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Decide where to start and what order your explanatory steps should go in. Five or six steps is a useful number to aim for - not too many! </a:t>
            </a:r>
            <a:endParaRPr sz="3000" b="1" i="0" u="none" strike="noStrike" cap="none">
              <a:solidFill>
                <a:srgbClr val="000000"/>
              </a:solidFill>
              <a:latin typeface="Arial"/>
              <a:ea typeface="Arial"/>
              <a:cs typeface="Arial"/>
              <a:sym typeface="Arial"/>
            </a:endParaRPr>
          </a:p>
        </p:txBody>
      </p:sp>
      <p:sp>
        <p:nvSpPr>
          <p:cNvPr id="156" name="Google Shape;156;p18"/>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57" name="Google Shape;157;p18"/>
          <p:cNvPicPr preferRelativeResize="0"/>
          <p:nvPr/>
        </p:nvPicPr>
        <p:blipFill rotWithShape="1">
          <a:blip r:embed="rId4">
            <a:alphaModFix/>
          </a:blip>
          <a:srcRect/>
          <a:stretch/>
        </p:blipFill>
        <p:spPr>
          <a:xfrm>
            <a:off x="-1567" y="4050187"/>
            <a:ext cx="9142904" cy="9665813"/>
          </a:xfrm>
          <a:prstGeom prst="rect">
            <a:avLst/>
          </a:prstGeom>
          <a:noFill/>
          <a:ln>
            <a:noFill/>
          </a:ln>
        </p:spPr>
      </p:pic>
      <p:sp>
        <p:nvSpPr>
          <p:cNvPr id="158" name="Google Shape;158;p18"/>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2" name="Picture 1" descr="StuartBathurstEnglish profile | Padlet">
            <a:extLst>
              <a:ext uri="{FF2B5EF4-FFF2-40B4-BE49-F238E27FC236}">
                <a16:creationId xmlns:a16="http://schemas.microsoft.com/office/drawing/2014/main" id="{1EDFACA0-D665-1FC0-D0F1-1DDF36CC84AD}"/>
              </a:ext>
            </a:extLst>
          </p:cNvPr>
          <p:cNvPicPr>
            <a:picLocks noChangeAspect="1"/>
          </p:cNvPicPr>
          <p:nvPr/>
        </p:nvPicPr>
        <p:blipFill>
          <a:blip r:embed="rId5"/>
          <a:stretch>
            <a:fillRect/>
          </a:stretch>
        </p:blipFill>
        <p:spPr>
          <a:xfrm>
            <a:off x="20271047" y="-12700"/>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64" name="Google Shape;164;p19"/>
          <p:cNvSpPr/>
          <p:nvPr/>
        </p:nvSpPr>
        <p:spPr>
          <a:xfrm>
            <a:off x="0" y="-12700"/>
            <a:ext cx="9147684" cy="3728471"/>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65" name="Google Shape;165;p19"/>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66" name="Google Shape;166;p19"/>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67" name="Google Shape;167;p19"/>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68" name="Google Shape;168;p19"/>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69" name="Google Shape;169;p19"/>
          <p:cNvGrpSpPr/>
          <p:nvPr/>
        </p:nvGrpSpPr>
        <p:grpSpPr>
          <a:xfrm>
            <a:off x="7886626" y="201680"/>
            <a:ext cx="552382" cy="552382"/>
            <a:chOff x="0" y="0"/>
            <a:chExt cx="552381" cy="552381"/>
          </a:xfrm>
        </p:grpSpPr>
        <p:sp>
          <p:nvSpPr>
            <p:cNvPr id="170" name="Google Shape;170;p19"/>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71" name="Google Shape;171;p19"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72" name="Google Shape;172;p19"/>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73" name="Google Shape;173;p19"/>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 </a:t>
            </a:r>
            <a:r>
              <a:rPr lang="en-US" sz="2200" b="0" i="0" u="none" strike="noStrike" cap="none">
                <a:solidFill>
                  <a:srgbClr val="000000"/>
                </a:solidFill>
                <a:latin typeface="Arial"/>
                <a:ea typeface="Arial"/>
                <a:cs typeface="Arial"/>
                <a:sym typeface="Arial"/>
              </a:rPr>
              <a:t>SERIES</a:t>
            </a:r>
            <a:endParaRPr sz="1400" b="0" i="0" u="none" strike="noStrike" cap="none">
              <a:solidFill>
                <a:srgbClr val="000000"/>
              </a:solidFill>
              <a:latin typeface="Arial"/>
              <a:ea typeface="Arial"/>
              <a:cs typeface="Arial"/>
              <a:sym typeface="Arial"/>
            </a:endParaRPr>
          </a:p>
        </p:txBody>
      </p:sp>
      <p:sp>
        <p:nvSpPr>
          <p:cNvPr id="174" name="Google Shape;174;p19"/>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75" name="Google Shape;175;p19"/>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a:t>
            </a:r>
            <a:r>
              <a:rPr lang="en-US" sz="3000" b="1" i="0" u="none" strike="noStrike" cap="none">
                <a:solidFill>
                  <a:srgbClr val="FFFFFF"/>
                </a:solidFill>
                <a:latin typeface="Arial"/>
                <a:ea typeface="Arial"/>
                <a:cs typeface="Arial"/>
                <a:sym typeface="Arial"/>
              </a:rPr>
              <a:t>3</a:t>
            </a:r>
            <a:r>
              <a:rPr lang="en-US" sz="3000" b="0" i="0" u="none" strike="noStrike" cap="none">
                <a:solidFill>
                  <a:srgbClr val="D6D6D6"/>
                </a:solidFill>
                <a:latin typeface="Arial"/>
                <a:ea typeface="Arial"/>
                <a:cs typeface="Arial"/>
                <a:sym typeface="Arial"/>
              </a:rPr>
              <a:t> | 4 | 5</a:t>
            </a:r>
            <a:endParaRPr sz="1400" b="0" i="0" u="none" strike="noStrike" cap="none">
              <a:solidFill>
                <a:srgbClr val="000000"/>
              </a:solidFill>
              <a:latin typeface="Arial"/>
              <a:ea typeface="Arial"/>
              <a:cs typeface="Arial"/>
              <a:sym typeface="Arial"/>
            </a:endParaRPr>
          </a:p>
        </p:txBody>
      </p:sp>
      <p:sp>
        <p:nvSpPr>
          <p:cNvPr id="176" name="Google Shape;176;p19"/>
          <p:cNvSpPr txBox="1"/>
          <p:nvPr/>
        </p:nvSpPr>
        <p:spPr>
          <a:xfrm>
            <a:off x="9502582" y="984599"/>
            <a:ext cx="13880046" cy="287258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RUN THROUGH THE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EXPLANATION WITHOUT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PROMPTS</a:t>
            </a:r>
            <a:endParaRPr sz="1400" b="0" i="0" u="none" strike="noStrike" cap="none" dirty="0">
              <a:solidFill>
                <a:srgbClr val="000000"/>
              </a:solidFill>
              <a:latin typeface="Arial"/>
              <a:ea typeface="Arial"/>
              <a:cs typeface="Arial"/>
              <a:sym typeface="Arial"/>
            </a:endParaRPr>
          </a:p>
        </p:txBody>
      </p:sp>
      <p:sp>
        <p:nvSpPr>
          <p:cNvPr id="177" name="Google Shape;177;p19"/>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PRACTISE EXPLAINING</a:t>
            </a:r>
            <a:endParaRPr sz="3600" b="0" i="0" u="none" strike="noStrike" cap="none">
              <a:solidFill>
                <a:srgbClr val="FFFFFF"/>
              </a:solidFill>
              <a:latin typeface="Arial"/>
              <a:ea typeface="Arial"/>
              <a:cs typeface="Arial"/>
              <a:sym typeface="Arial"/>
            </a:endParaRPr>
          </a:p>
        </p:txBody>
      </p:sp>
      <p:sp>
        <p:nvSpPr>
          <p:cNvPr id="178" name="Google Shape;178;p19"/>
          <p:cNvSpPr txBox="1"/>
          <p:nvPr/>
        </p:nvSpPr>
        <p:spPr>
          <a:xfrm>
            <a:off x="10036150" y="4401675"/>
            <a:ext cx="13880100" cy="73551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When you’re happy with your explanation with notes, try without them just using any diagrams.</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Run through the steps, trying to remember each one and the order they go in. Don’t aim for word-for-word repeat; you’re not reciting a rehearsed script.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Try to communicate the ideas clearly in the order you first rehearsed, with as much detail as you can and without leaving out any vital information.</a:t>
            </a:r>
            <a:endParaRPr sz="3000" b="1" i="0" u="none" strike="noStrike" cap="none">
              <a:solidFill>
                <a:srgbClr val="000000"/>
              </a:solidFill>
              <a:latin typeface="Arial"/>
              <a:ea typeface="Arial"/>
              <a:cs typeface="Arial"/>
              <a:sym typeface="Arial"/>
            </a:endParaRPr>
          </a:p>
        </p:txBody>
      </p:sp>
      <p:sp>
        <p:nvSpPr>
          <p:cNvPr id="179" name="Google Shape;179;p19"/>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80" name="Google Shape;180;p19"/>
          <p:cNvPicPr preferRelativeResize="0"/>
          <p:nvPr/>
        </p:nvPicPr>
        <p:blipFill rotWithShape="1">
          <a:blip r:embed="rId4">
            <a:alphaModFix/>
          </a:blip>
          <a:srcRect/>
          <a:stretch/>
        </p:blipFill>
        <p:spPr>
          <a:xfrm>
            <a:off x="-1568" y="4036229"/>
            <a:ext cx="9178381" cy="9693729"/>
          </a:xfrm>
          <a:prstGeom prst="rect">
            <a:avLst/>
          </a:prstGeom>
          <a:noFill/>
          <a:ln>
            <a:noFill/>
          </a:ln>
        </p:spPr>
      </p:pic>
      <p:pic>
        <p:nvPicPr>
          <p:cNvPr id="2" name="Picture 1" descr="StuartBathurstEnglish profile | Padlet">
            <a:extLst>
              <a:ext uri="{FF2B5EF4-FFF2-40B4-BE49-F238E27FC236}">
                <a16:creationId xmlns:a16="http://schemas.microsoft.com/office/drawing/2014/main" id="{8911FF8F-2830-8D89-FBF7-A3A602257668}"/>
              </a:ext>
            </a:extLst>
          </p:cNvPr>
          <p:cNvPicPr>
            <a:picLocks noChangeAspect="1"/>
          </p:cNvPicPr>
          <p:nvPr/>
        </p:nvPicPr>
        <p:blipFill>
          <a:blip r:embed="rId5"/>
          <a:stretch>
            <a:fillRect/>
          </a:stretch>
        </p:blipFill>
        <p:spPr>
          <a:xfrm>
            <a:off x="20162911" y="23187"/>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86" name="Google Shape;186;p20"/>
          <p:cNvSpPr/>
          <p:nvPr/>
        </p:nvSpPr>
        <p:spPr>
          <a:xfrm>
            <a:off x="0" y="-26660"/>
            <a:ext cx="9147684" cy="3867139"/>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87" name="Google Shape;187;p20"/>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88" name="Google Shape;188;p20"/>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89" name="Google Shape;189;p20"/>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90" name="Google Shape;190;p20"/>
          <p:cNvGrpSpPr/>
          <p:nvPr/>
        </p:nvGrpSpPr>
        <p:grpSpPr>
          <a:xfrm>
            <a:off x="7886626" y="201680"/>
            <a:ext cx="552382" cy="552382"/>
            <a:chOff x="0" y="0"/>
            <a:chExt cx="552381" cy="552381"/>
          </a:xfrm>
        </p:grpSpPr>
        <p:sp>
          <p:nvSpPr>
            <p:cNvPr id="191" name="Google Shape;191;p20"/>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92" name="Google Shape;192;p20"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93" name="Google Shape;193;p20"/>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4" name="Google Shape;194;p20"/>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a:t>
            </a:r>
            <a:r>
              <a:rPr lang="en-US" sz="2200" b="0" i="0" u="none" strike="noStrike" cap="none">
                <a:solidFill>
                  <a:srgbClr val="000000"/>
                </a:solidFill>
                <a:latin typeface="Arial"/>
                <a:ea typeface="Arial"/>
                <a:cs typeface="Arial"/>
                <a:sym typeface="Arial"/>
              </a:rPr>
              <a:t> SERIES</a:t>
            </a:r>
            <a:endParaRPr sz="1400" b="0" i="0" u="none" strike="noStrike" cap="none">
              <a:solidFill>
                <a:srgbClr val="000000"/>
              </a:solidFill>
              <a:latin typeface="Arial"/>
              <a:ea typeface="Arial"/>
              <a:cs typeface="Arial"/>
              <a:sym typeface="Arial"/>
            </a:endParaRPr>
          </a:p>
        </p:txBody>
      </p:sp>
      <p:sp>
        <p:nvSpPr>
          <p:cNvPr id="195" name="Google Shape;195;p20"/>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6" name="Google Shape;196;p20"/>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a:t>
            </a:r>
            <a:r>
              <a:rPr lang="en-US" sz="2800" b="0" i="0" u="none" strike="noStrike" cap="none">
                <a:solidFill>
                  <a:srgbClr val="D6D6D6"/>
                </a:solidFill>
                <a:latin typeface="Arial"/>
                <a:ea typeface="Arial"/>
                <a:cs typeface="Arial"/>
                <a:sym typeface="Arial"/>
              </a:rPr>
              <a:t>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a:t>
            </a:r>
            <a:r>
              <a:rPr lang="en-US" sz="3000" b="1" i="0" u="none" strike="noStrike" cap="none">
                <a:solidFill>
                  <a:srgbClr val="FFFFFF"/>
                </a:solidFill>
                <a:latin typeface="Arial"/>
                <a:ea typeface="Arial"/>
                <a:cs typeface="Arial"/>
                <a:sym typeface="Arial"/>
              </a:rPr>
              <a:t>4</a:t>
            </a:r>
            <a:r>
              <a:rPr lang="en-US" sz="3000" b="0" i="0" u="none" strike="noStrike" cap="none">
                <a:solidFill>
                  <a:srgbClr val="D6D6D6"/>
                </a:solidFill>
                <a:latin typeface="Arial"/>
                <a:ea typeface="Arial"/>
                <a:cs typeface="Arial"/>
                <a:sym typeface="Arial"/>
              </a:rPr>
              <a:t> | 5</a:t>
            </a:r>
            <a:endParaRPr sz="1400" b="0" i="0" u="none" strike="noStrike" cap="none">
              <a:solidFill>
                <a:srgbClr val="000000"/>
              </a:solidFill>
              <a:latin typeface="Arial"/>
              <a:ea typeface="Arial"/>
              <a:cs typeface="Arial"/>
              <a:sym typeface="Arial"/>
            </a:endParaRPr>
          </a:p>
        </p:txBody>
      </p:sp>
      <p:sp>
        <p:nvSpPr>
          <p:cNvPr id="197" name="Google Shape;197;p20"/>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8" name="Google Shape;198;p20"/>
          <p:cNvSpPr txBox="1"/>
          <p:nvPr/>
        </p:nvSpPr>
        <p:spPr>
          <a:xfrm>
            <a:off x="10036141" y="1771775"/>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Arial"/>
                <a:ea typeface="Arial"/>
                <a:cs typeface="Arial"/>
                <a:sym typeface="Arial"/>
              </a:rPr>
              <a:t>REVIEW YOUR SUCCESS; </a:t>
            </a:r>
            <a:br>
              <a:rPr lang="en-US" sz="6000" b="0" i="0" u="none" strike="noStrike" cap="none">
                <a:solidFill>
                  <a:srgbClr val="000000"/>
                </a:solidFill>
                <a:latin typeface="Arial"/>
                <a:ea typeface="Arial"/>
                <a:cs typeface="Arial"/>
                <a:sym typeface="Arial"/>
              </a:rPr>
            </a:br>
            <a:r>
              <a:rPr lang="en-US" sz="6000" b="0" i="0" u="none" strike="noStrike" cap="none">
                <a:solidFill>
                  <a:srgbClr val="000000"/>
                </a:solidFill>
                <a:latin typeface="Arial"/>
                <a:ea typeface="Arial"/>
                <a:cs typeface="Arial"/>
                <a:sym typeface="Arial"/>
              </a:rPr>
              <a:t>CHECK FOR ACCURACY</a:t>
            </a:r>
            <a:endParaRPr sz="6000" b="0" i="0" u="none" strike="noStrike" cap="none">
              <a:solidFill>
                <a:srgbClr val="000000"/>
              </a:solidFill>
              <a:latin typeface="Arial"/>
              <a:ea typeface="Arial"/>
              <a:cs typeface="Arial"/>
              <a:sym typeface="Arial"/>
            </a:endParaRPr>
          </a:p>
        </p:txBody>
      </p:sp>
      <p:sp>
        <p:nvSpPr>
          <p:cNvPr id="199" name="Google Shape;199;p20"/>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PRACTISE EXPLAINING</a:t>
            </a:r>
            <a:endParaRPr sz="3600" b="0" i="0" u="none" strike="noStrike" cap="none">
              <a:solidFill>
                <a:srgbClr val="FFFFFF"/>
              </a:solidFill>
              <a:latin typeface="Arial"/>
              <a:ea typeface="Arial"/>
              <a:cs typeface="Arial"/>
              <a:sym typeface="Arial"/>
            </a:endParaRPr>
          </a:p>
        </p:txBody>
      </p:sp>
      <p:sp>
        <p:nvSpPr>
          <p:cNvPr id="200" name="Google Shape;200;p20"/>
          <p:cNvSpPr txBox="1"/>
          <p:nvPr/>
        </p:nvSpPr>
        <p:spPr>
          <a:xfrm>
            <a:off x="10036150" y="4401675"/>
            <a:ext cx="13479900" cy="88995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Having tried to explain the idea from memory, go back to your notes to see how well you did.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If you’re working with a partner, they can do this for you, giving you some feedback.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Did you include all the examples?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Did you get the steps in a sensible order so it made sense, linking one step to the next?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Did you use the appropriate vocabulary and formal terminology?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What did you leave out?</a:t>
            </a:r>
            <a:endParaRPr sz="3000" b="1" i="0" u="none" strike="noStrike" cap="none">
              <a:solidFill>
                <a:srgbClr val="000000"/>
              </a:solidFill>
              <a:latin typeface="Arial"/>
              <a:ea typeface="Arial"/>
              <a:cs typeface="Arial"/>
              <a:sym typeface="Arial"/>
            </a:endParaRPr>
          </a:p>
        </p:txBody>
      </p:sp>
      <p:sp>
        <p:nvSpPr>
          <p:cNvPr id="201" name="Google Shape;201;p20"/>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202" name="Google Shape;202;p20"/>
          <p:cNvPicPr preferRelativeResize="0"/>
          <p:nvPr/>
        </p:nvPicPr>
        <p:blipFill rotWithShape="1">
          <a:blip r:embed="rId4">
            <a:alphaModFix/>
          </a:blip>
          <a:srcRect/>
          <a:stretch/>
        </p:blipFill>
        <p:spPr>
          <a:xfrm>
            <a:off x="43167" y="4050187"/>
            <a:ext cx="9102949" cy="9679771"/>
          </a:xfrm>
          <a:prstGeom prst="rect">
            <a:avLst/>
          </a:prstGeom>
          <a:noFill/>
          <a:ln>
            <a:noFill/>
          </a:ln>
        </p:spPr>
      </p:pic>
      <p:pic>
        <p:nvPicPr>
          <p:cNvPr id="2" name="Picture 1" descr="StuartBathurstEnglish profile | Padlet">
            <a:extLst>
              <a:ext uri="{FF2B5EF4-FFF2-40B4-BE49-F238E27FC236}">
                <a16:creationId xmlns:a16="http://schemas.microsoft.com/office/drawing/2014/main" id="{56E1F6D6-317D-C6CA-D153-059FD81796BB}"/>
              </a:ext>
            </a:extLst>
          </p:cNvPr>
          <p:cNvPicPr>
            <a:picLocks noChangeAspect="1"/>
          </p:cNvPicPr>
          <p:nvPr/>
        </p:nvPicPr>
        <p:blipFill>
          <a:blip r:embed="rId5"/>
          <a:stretch>
            <a:fillRect/>
          </a:stretch>
        </p:blipFill>
        <p:spPr>
          <a:xfrm>
            <a:off x="20275826" y="-36292"/>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08" name="Google Shape;208;p21"/>
          <p:cNvSpPr/>
          <p:nvPr/>
        </p:nvSpPr>
        <p:spPr>
          <a:xfrm>
            <a:off x="-1" y="-12700"/>
            <a:ext cx="9146117" cy="3728471"/>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209" name="Google Shape;209;p21"/>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210" name="Google Shape;210;p21"/>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1" name="Google Shape;211;p21"/>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2" name="Google Shape;212;p21"/>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213" name="Google Shape;213;p21"/>
          <p:cNvGrpSpPr/>
          <p:nvPr/>
        </p:nvGrpSpPr>
        <p:grpSpPr>
          <a:xfrm>
            <a:off x="7886626" y="201680"/>
            <a:ext cx="552382" cy="552382"/>
            <a:chOff x="0" y="0"/>
            <a:chExt cx="552381" cy="552381"/>
          </a:xfrm>
        </p:grpSpPr>
        <p:sp>
          <p:nvSpPr>
            <p:cNvPr id="214" name="Google Shape;214;p21"/>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215" name="Google Shape;215;p21"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216" name="Google Shape;216;p21"/>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7" name="Google Shape;217;p21"/>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a:t>
            </a:r>
            <a:r>
              <a:rPr lang="en-US" sz="2200" b="0" i="0" u="none" strike="noStrike" cap="none">
                <a:solidFill>
                  <a:srgbClr val="000000"/>
                </a:solidFill>
                <a:latin typeface="Arial"/>
                <a:ea typeface="Arial"/>
                <a:cs typeface="Arial"/>
                <a:sym typeface="Arial"/>
              </a:rPr>
              <a:t> SERIES</a:t>
            </a:r>
            <a:endParaRPr sz="1400" b="0" i="0" u="none" strike="noStrike" cap="none">
              <a:solidFill>
                <a:srgbClr val="000000"/>
              </a:solidFill>
              <a:latin typeface="Arial"/>
              <a:ea typeface="Arial"/>
              <a:cs typeface="Arial"/>
              <a:sym typeface="Arial"/>
            </a:endParaRPr>
          </a:p>
        </p:txBody>
      </p:sp>
      <p:sp>
        <p:nvSpPr>
          <p:cNvPr id="218" name="Google Shape;218;p21"/>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9" name="Google Shape;219;p21"/>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4 | </a:t>
            </a:r>
            <a:r>
              <a:rPr lang="en-US" sz="30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20" name="Google Shape;220;p21"/>
          <p:cNvSpPr txBox="1"/>
          <p:nvPr/>
        </p:nvSpPr>
        <p:spPr>
          <a:xfrm>
            <a:off x="9297695" y="771584"/>
            <a:ext cx="12747008" cy="287258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REPEAT THE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EXPLANATION, ADDING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DETAILS</a:t>
            </a:r>
            <a:endParaRPr sz="6000" b="0" i="0" u="none" strike="noStrike" cap="none" dirty="0">
              <a:solidFill>
                <a:srgbClr val="000000"/>
              </a:solidFill>
              <a:latin typeface="Arial"/>
              <a:ea typeface="Arial"/>
              <a:cs typeface="Arial"/>
              <a:sym typeface="Arial"/>
            </a:endParaRPr>
          </a:p>
        </p:txBody>
      </p:sp>
      <p:sp>
        <p:nvSpPr>
          <p:cNvPr id="221" name="Google Shape;221;p21"/>
          <p:cNvSpPr txBox="1"/>
          <p:nvPr/>
        </p:nvSpPr>
        <p:spPr>
          <a:xfrm>
            <a:off x="467813" y="1851535"/>
            <a:ext cx="8239860"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PRACTISE EXPLAINING</a:t>
            </a:r>
            <a:endParaRPr sz="3600" b="0" i="0" u="none" strike="noStrike" cap="none">
              <a:solidFill>
                <a:srgbClr val="FFFFFF"/>
              </a:solidFill>
              <a:latin typeface="Arial"/>
              <a:ea typeface="Arial"/>
              <a:cs typeface="Arial"/>
              <a:sym typeface="Arial"/>
            </a:endParaRPr>
          </a:p>
        </p:txBody>
      </p:sp>
      <p:sp>
        <p:nvSpPr>
          <p:cNvPr id="222" name="Google Shape;222;p21"/>
          <p:cNvSpPr txBox="1"/>
          <p:nvPr/>
        </p:nvSpPr>
        <p:spPr>
          <a:xfrm>
            <a:off x="10036150" y="4542475"/>
            <a:ext cx="13714500" cy="82554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dirty="0">
                <a:solidFill>
                  <a:srgbClr val="000000"/>
                </a:solidFill>
                <a:latin typeface="Arial"/>
                <a:ea typeface="Arial"/>
                <a:cs typeface="Arial"/>
                <a:sym typeface="Arial"/>
              </a:rPr>
              <a:t>Getting it right the first time is unlikely. It pays to </a:t>
            </a:r>
            <a:r>
              <a:rPr lang="en-US" sz="4500" b="0" i="0" u="none" strike="noStrike" cap="none" dirty="0" err="1">
                <a:solidFill>
                  <a:srgbClr val="000000"/>
                </a:solidFill>
                <a:latin typeface="Arial"/>
                <a:ea typeface="Arial"/>
                <a:cs typeface="Arial"/>
                <a:sym typeface="Arial"/>
              </a:rPr>
              <a:t>practise</a:t>
            </a:r>
            <a:r>
              <a:rPr lang="en-US" sz="4500" b="0" i="0" u="none" strike="noStrike" cap="none" dirty="0">
                <a:solidFill>
                  <a:srgbClr val="000000"/>
                </a:solidFill>
                <a:latin typeface="Arial"/>
                <a:ea typeface="Arial"/>
                <a:cs typeface="Arial"/>
                <a:sym typeface="Arial"/>
              </a:rPr>
              <a:t> explaining, improving each time, adding more details or becoming more fluent in linking the ideas mentally or in how you express them out loud. </a:t>
            </a:r>
            <a:endParaRPr sz="4500" b="0" i="0" u="none" strike="noStrike" cap="none" dirty="0">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dirty="0">
                <a:solidFill>
                  <a:srgbClr val="000000"/>
                </a:solidFill>
                <a:latin typeface="Arial"/>
                <a:ea typeface="Arial"/>
                <a:cs typeface="Arial"/>
                <a:sym typeface="Arial"/>
              </a:rPr>
              <a:t>Use the technique multiple times when you’re rehearsing mentally. </a:t>
            </a:r>
            <a:endParaRPr sz="4500" b="0" i="0" u="none" strike="noStrike" cap="none" dirty="0">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dirty="0">
                <a:solidFill>
                  <a:srgbClr val="000000"/>
                </a:solidFill>
                <a:latin typeface="Arial"/>
                <a:ea typeface="Arial"/>
                <a:cs typeface="Arial"/>
                <a:sym typeface="Arial"/>
              </a:rPr>
              <a:t>If you’re explaining out loud to a partner, try it at least twice so you can see an improvement from your first to your second attempt. </a:t>
            </a:r>
            <a:endParaRPr sz="3000" b="1" i="0" u="none" strike="noStrike" cap="none" dirty="0">
              <a:solidFill>
                <a:srgbClr val="000000"/>
              </a:solidFill>
              <a:latin typeface="Arial"/>
              <a:ea typeface="Arial"/>
              <a:cs typeface="Arial"/>
              <a:sym typeface="Arial"/>
            </a:endParaRPr>
          </a:p>
        </p:txBody>
      </p:sp>
      <p:sp>
        <p:nvSpPr>
          <p:cNvPr id="223" name="Google Shape;223;p21"/>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224" name="Google Shape;224;p21"/>
          <p:cNvPicPr preferRelativeResize="0"/>
          <p:nvPr/>
        </p:nvPicPr>
        <p:blipFill rotWithShape="1">
          <a:blip r:embed="rId4">
            <a:alphaModFix/>
          </a:blip>
          <a:srcRect/>
          <a:stretch/>
        </p:blipFill>
        <p:spPr>
          <a:xfrm>
            <a:off x="-1568" y="4050187"/>
            <a:ext cx="9142905" cy="9665813"/>
          </a:xfrm>
          <a:prstGeom prst="rect">
            <a:avLst/>
          </a:prstGeom>
          <a:noFill/>
          <a:ln>
            <a:noFill/>
          </a:ln>
        </p:spPr>
      </p:pic>
      <p:pic>
        <p:nvPicPr>
          <p:cNvPr id="2" name="Picture 1" descr="StuartBathurstEnglish profile | Padlet">
            <a:extLst>
              <a:ext uri="{FF2B5EF4-FFF2-40B4-BE49-F238E27FC236}">
                <a16:creationId xmlns:a16="http://schemas.microsoft.com/office/drawing/2014/main" id="{44EA49EC-C6AF-F2D8-A802-19D44B1660F2}"/>
              </a:ext>
            </a:extLst>
          </p:cNvPr>
          <p:cNvPicPr>
            <a:picLocks noChangeAspect="1"/>
          </p:cNvPicPr>
          <p:nvPr/>
        </p:nvPicPr>
        <p:blipFill>
          <a:blip r:embed="rId5"/>
          <a:stretch>
            <a:fillRect/>
          </a:stretch>
        </p:blipFill>
        <p:spPr>
          <a:xfrm>
            <a:off x="20275826" y="-12700"/>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648</Words>
  <Application>Microsoft Office PowerPoint</Application>
  <PresentationFormat>Custom</PresentationFormat>
  <Paragraphs>71</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 Neue</vt:lpstr>
      <vt:lpstr>Helvetica Neue Light</vt:lpstr>
      <vt:lpstr>White</vt:lpstr>
      <vt:lpstr>The Bathurst Way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Mrs L. May</dc:creator>
  <cp:lastModifiedBy>Mrs L. May</cp:lastModifiedBy>
  <cp:revision>1</cp:revision>
  <dcterms:modified xsi:type="dcterms:W3CDTF">2025-02-12T14:01:13Z</dcterms:modified>
</cp:coreProperties>
</file>